
<file path=[Content_Types].xml><?xml version="1.0" encoding="utf-8"?>
<Types xmlns="http://schemas.openxmlformats.org/package/2006/content-types">
  <Default Extension="docx" ContentType="application/vnd.openxmlformats-officedocument.wordprocessingml.document"/>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9.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notesSlides/notesSlide14.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9.xml" ContentType="application/vnd.openxmlformats-officedocument.themeOverride+xml"/>
  <Override PartName="/ppt/notesSlides/notesSlide19.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0.xml" ContentType="application/vnd.openxmlformats-officedocument.themeOverride+xml"/>
  <Override PartName="/ppt/notesSlides/notesSlide20.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notesSlides/notesSlide24.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8.xml" ContentType="application/vnd.openxmlformats-officedocument.drawingml.chart+xml"/>
  <Override PartName="/ppt/theme/themeOverride23.xml" ContentType="application/vnd.openxmlformats-officedocument.themeOverride+xml"/>
  <Override PartName="/ppt/charts/chart29.xml" ContentType="application/vnd.openxmlformats-officedocument.drawingml.chart+xml"/>
  <Override PartName="/ppt/theme/themeOverride24.xml" ContentType="application/vnd.openxmlformats-officedocument.themeOverride+xml"/>
  <Override PartName="/ppt/notesSlides/notesSlide28.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9.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5.xml" ContentType="application/vnd.openxmlformats-officedocument.themeOverride+xml"/>
  <Override PartName="/ppt/notesSlides/notesSlide30.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1.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6.xml" ContentType="application/vnd.openxmlformats-officedocument.themeOverride+xml"/>
  <Override PartName="/ppt/notesSlides/notesSlide32.xml" ContentType="application/vnd.openxmlformats-officedocument.presentationml.notesSlid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3.xml" ContentType="application/vnd.openxmlformats-officedocument.presentationml.notesSl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7.xml" ContentType="application/vnd.openxmlformats-officedocument.themeOverride+xml"/>
  <Override PartName="/ppt/notesSlides/notesSlide34.xml" ContentType="application/vnd.openxmlformats-officedocument.presentationml.notesSl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5.xml" ContentType="application/vnd.openxmlformats-officedocument.presentationml.notesSlid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8.xml" ContentType="application/vnd.openxmlformats-officedocument.themeOverride+xml"/>
  <Override PartName="/ppt/notesSlides/notesSlide36.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4.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9.xml" ContentType="application/vnd.openxmlformats-officedocument.themeOverride+xml"/>
  <Override PartName="/ppt/notesSlides/notesSlide39.xml" ContentType="application/vnd.openxmlformats-officedocument.presentationml.notesSlide+xml"/>
  <Override PartName="/ppt/charts/chart45.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7.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8.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54.xml" ContentType="application/vnd.openxmlformats-officedocument.drawingml.chart+xml"/>
  <Override PartName="/ppt/charts/chart55.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1.xml" ContentType="application/vnd.openxmlformats-officedocument.drawingml.chartshapes+xml"/>
  <Override PartName="/ppt/notesSlides/notesSlide44.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45.xml" ContentType="application/vnd.openxmlformats-officedocument.presentationml.notesSlide+xml"/>
  <Override PartName="/ppt/charts/chart58.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30.xml" ContentType="application/vnd.openxmlformats-officedocument.themeOverride+xml"/>
  <Override PartName="/ppt/charts/chart59.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31.xml" ContentType="application/vnd.openxmlformats-officedocument.themeOverride+xml"/>
  <Override PartName="/ppt/notesSlides/notesSlide46.xml" ContentType="application/vnd.openxmlformats-officedocument.presentationml.notesSlide+xml"/>
  <Override PartName="/ppt/charts/chart60.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3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1.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33.xml" ContentType="application/vnd.openxmlformats-officedocument.themeOverride+xml"/>
  <Override PartName="/ppt/charts/chart62.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34.xml" ContentType="application/vnd.openxmlformats-officedocument.themeOverride+xml"/>
  <Override PartName="/ppt/notesSlides/notesSlide49.xml" ContentType="application/vnd.openxmlformats-officedocument.presentationml.notesSlide+xml"/>
  <Override PartName="/ppt/charts/chart63.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3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4.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36.xml" ContentType="application/vnd.openxmlformats-officedocument.themeOverride+xml"/>
  <Override PartName="/ppt/charts/chart65.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37.xml" ContentType="application/vnd.openxmlformats-officedocument.themeOverride+xml"/>
  <Override PartName="/ppt/notesSlides/notesSlide52.xml" ContentType="application/vnd.openxmlformats-officedocument.presentationml.notesSlide+xml"/>
  <Override PartName="/ppt/charts/chart66.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3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67.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39.xml" ContentType="application/vnd.openxmlformats-officedocument.themeOverride+xml"/>
  <Override PartName="/ppt/notesSlides/notesSlide55.xml" ContentType="application/vnd.openxmlformats-officedocument.presentationml.notesSlide+xml"/>
  <Override PartName="/ppt/charts/chart68.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40.xml" ContentType="application/vnd.openxmlformats-officedocument.themeOverride+xml"/>
  <Override PartName="/ppt/notesSlides/notesSlide56.xml" ContentType="application/vnd.openxmlformats-officedocument.presentationml.notesSlide+xml"/>
  <Override PartName="/ppt/charts/chart69.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70.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57.xml" ContentType="application/vnd.openxmlformats-officedocument.presentationml.notesSlide+xml"/>
  <Override PartName="/ppt/charts/chart71.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72.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73.xml" ContentType="application/vnd.openxmlformats-officedocument.drawingml.chart+xml"/>
  <Override PartName="/ppt/charts/style61.xml" ContentType="application/vnd.ms-office.chartstyle+xml"/>
  <Override PartName="/ppt/charts/colors61.xml" ContentType="application/vnd.ms-office.chartcolorstyle+xml"/>
  <Override PartName="/ppt/drawings/drawing2.xml" ContentType="application/vnd.openxmlformats-officedocument.drawingml.chartshapes+xml"/>
  <Override PartName="/ppt/notesSlides/notesSlide60.xml" ContentType="application/vnd.openxmlformats-officedocument.presentationml.notesSlide+xml"/>
  <Override PartName="/ppt/charts/chart74.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41.xml" ContentType="application/vnd.openxmlformats-officedocument.themeOverride+xml"/>
  <Override PartName="/ppt/charts/chart75.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42.xml" ContentType="application/vnd.openxmlformats-officedocument.themeOverride+xml"/>
  <Override PartName="/ppt/notesSlides/notesSlide61.xml" ContentType="application/vnd.openxmlformats-officedocument.presentationml.notesSlide+xml"/>
  <Override PartName="/ppt/charts/chart76.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43.xml" ContentType="application/vnd.openxmlformats-officedocument.themeOverride+xml"/>
  <Override PartName="/ppt/charts/chart77.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44.xml" ContentType="application/vnd.openxmlformats-officedocument.themeOverride+xml"/>
  <Override PartName="/ppt/notesSlides/notesSlide62.xml" ContentType="application/vnd.openxmlformats-officedocument.presentationml.notesSlide+xml"/>
  <Override PartName="/ppt/charts/chart78.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9.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80.xml" ContentType="application/vnd.openxmlformats-officedocument.drawingml.chart+xml"/>
  <Override PartName="/ppt/charts/style68.xml" ContentType="application/vnd.ms-office.chartstyle+xml"/>
  <Override PartName="/ppt/charts/colors68.xml" ContentType="application/vnd.ms-office.chartcolorstyle+xml"/>
  <Override PartName="/ppt/drawings/drawing3.xml" ContentType="application/vnd.openxmlformats-officedocument.drawingml.chartshapes+xml"/>
  <Override PartName="/ppt/notesSlides/notesSlide63.xml" ContentType="application/vnd.openxmlformats-officedocument.presentationml.notesSlide+xml"/>
  <Override PartName="/ppt/charts/chart8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82.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83.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45.xml" ContentType="application/vnd.openxmlformats-officedocument.themeOverride+xml"/>
  <Override PartName="/ppt/notesSlides/notesSlide67.xml" ContentType="application/vnd.openxmlformats-officedocument.presentationml.notesSlide+xml"/>
  <Override PartName="/ppt/charts/chart84.xml" ContentType="application/vnd.openxmlformats-officedocument.drawingml.chart+xml"/>
  <Override PartName="/ppt/notesSlides/notesSlide68.xml" ContentType="application/vnd.openxmlformats-officedocument.presentationml.notesSlide+xml"/>
  <Override PartName="/ppt/charts/chart85.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46.xml" ContentType="application/vnd.openxmlformats-officedocument.themeOverride+xml"/>
  <Override PartName="/ppt/charts/chart86.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47.xml" ContentType="application/vnd.openxmlformats-officedocument.themeOverride+xml"/>
  <Override PartName="/ppt/notesSlides/notesSlide69.xml" ContentType="application/vnd.openxmlformats-officedocument.presentationml.notesSlide+xml"/>
  <Override PartName="/ppt/charts/chart87.xml" ContentType="application/vnd.openxmlformats-officedocument.drawingml.chart+xml"/>
  <Override PartName="/ppt/notesSlides/notesSlide70.xml" ContentType="application/vnd.openxmlformats-officedocument.presentationml.notesSlide+xml"/>
  <Override PartName="/ppt/charts/chart88.xml" ContentType="application/vnd.openxmlformats-officedocument.drawingml.chart+xml"/>
  <Override PartName="/ppt/charts/style74.xml" ContentType="application/vnd.ms-office.chartstyle+xml"/>
  <Override PartName="/ppt/charts/colors74.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89.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48.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90.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49.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91.xml" ContentType="application/vnd.openxmlformats-officedocument.drawingml.chart+xml"/>
  <Override PartName="/ppt/charts/style77.xml" ContentType="application/vnd.ms-office.chartstyle+xml"/>
  <Override PartName="/ppt/charts/colors77.xml" ContentType="application/vnd.ms-office.chartcolorstyle+xml"/>
  <Override PartName="/ppt/theme/themeOverride50.xml" ContentType="application/vnd.openxmlformats-officedocument.themeOverride+xml"/>
  <Override PartName="/ppt/notesSlides/notesSlide77.xml" ContentType="application/vnd.openxmlformats-officedocument.presentationml.notesSlide+xml"/>
  <Override PartName="/ppt/charts/chart92.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51.xml" ContentType="application/vnd.openxmlformats-officedocument.themeOverride+xml"/>
  <Override PartName="/ppt/notesSlides/notesSlide78.xml" ContentType="application/vnd.openxmlformats-officedocument.presentationml.notesSlide+xml"/>
  <Override PartName="/ppt/charts/chart93.xml" ContentType="application/vnd.openxmlformats-officedocument.drawingml.chart+xml"/>
  <Override PartName="/ppt/charts/style79.xml" ContentType="application/vnd.ms-office.chartstyle+xml"/>
  <Override PartName="/ppt/charts/colors79.xml" ContentType="application/vnd.ms-office.chartcolorstyle+xml"/>
  <Override PartName="/ppt/theme/themeOverride52.xml" ContentType="application/vnd.openxmlformats-officedocument.themeOverride+xml"/>
  <Override PartName="/ppt/charts/chart94.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53.xml" ContentType="application/vnd.openxmlformats-officedocument.themeOverride+xml"/>
  <Override PartName="/ppt/notesSlides/notesSlide79.xml" ContentType="application/vnd.openxmlformats-officedocument.presentationml.notesSlide+xml"/>
  <Override PartName="/ppt/charts/chart95.xml" ContentType="application/vnd.openxmlformats-officedocument.drawingml.chart+xml"/>
  <Override PartName="/ppt/charts/style81.xml" ContentType="application/vnd.ms-office.chartstyle+xml"/>
  <Override PartName="/ppt/charts/colors81.xml" ContentType="application/vnd.ms-office.chartcolorstyle+xml"/>
  <Override PartName="/ppt/theme/themeOverride54.xml" ContentType="application/vnd.openxmlformats-officedocument.themeOverride+xml"/>
  <Override PartName="/ppt/charts/chart96.xml" ContentType="application/vnd.openxmlformats-officedocument.drawingml.chart+xml"/>
  <Override PartName="/ppt/charts/style82.xml" ContentType="application/vnd.ms-office.chartstyle+xml"/>
  <Override PartName="/ppt/charts/colors82.xml" ContentType="application/vnd.ms-office.chartcolorstyle+xml"/>
  <Override PartName="/ppt/theme/themeOverride55.xml" ContentType="application/vnd.openxmlformats-officedocument.themeOverride+xml"/>
  <Override PartName="/ppt/notesSlides/notesSlide80.xml" ContentType="application/vnd.openxmlformats-officedocument.presentationml.notesSlide+xml"/>
  <Override PartName="/ppt/charts/chart97.xml" ContentType="application/vnd.openxmlformats-officedocument.drawingml.chart+xml"/>
  <Override PartName="/ppt/charts/style83.xml" ContentType="application/vnd.ms-office.chartstyle+xml"/>
  <Override PartName="/ppt/charts/colors83.xml" ContentType="application/vnd.ms-office.chartcolorstyle+xml"/>
  <Override PartName="/ppt/theme/themeOverride56.xml" ContentType="application/vnd.openxmlformats-officedocument.themeOverride+xml"/>
  <Override PartName="/ppt/notesSlides/notesSlide81.xml" ContentType="application/vnd.openxmlformats-officedocument.presentationml.notesSlide+xml"/>
  <Override PartName="/ppt/charts/chart98.xml" ContentType="application/vnd.openxmlformats-officedocument.drawingml.chart+xml"/>
  <Override PartName="/ppt/charts/style84.xml" ContentType="application/vnd.ms-office.chartstyle+xml"/>
  <Override PartName="/ppt/charts/colors84.xml" ContentType="application/vnd.ms-office.chartcolorstyle+xml"/>
  <Override PartName="/ppt/theme/themeOverride57.xml" ContentType="application/vnd.openxmlformats-officedocument.themeOverride+xml"/>
  <Override PartName="/ppt/notesSlides/notesSlide82.xml" ContentType="application/vnd.openxmlformats-officedocument.presentationml.notesSlide+xml"/>
  <Override PartName="/ppt/charts/chart99.xml" ContentType="application/vnd.openxmlformats-officedocument.drawingml.chart+xml"/>
  <Override PartName="/ppt/charts/style85.xml" ContentType="application/vnd.ms-office.chartstyle+xml"/>
  <Override PartName="/ppt/charts/colors85.xml" ContentType="application/vnd.ms-office.chartcolorstyle+xml"/>
  <Override PartName="/ppt/theme/themeOverride58.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00.xml" ContentType="application/vnd.openxmlformats-officedocument.drawingml.chart+xml"/>
  <Override PartName="/ppt/charts/style86.xml" ContentType="application/vnd.ms-office.chartstyle+xml"/>
  <Override PartName="/ppt/charts/colors86.xml" ContentType="application/vnd.ms-office.chartcolorstyle+xml"/>
  <Override PartName="/ppt/theme/themeOverride59.xml" ContentType="application/vnd.openxmlformats-officedocument.themeOverride+xml"/>
  <Override PartName="/ppt/notesSlides/notesSlide85.xml" ContentType="application/vnd.openxmlformats-officedocument.presentationml.notesSlide+xml"/>
  <Override PartName="/ppt/charts/chart101.xml" ContentType="application/vnd.openxmlformats-officedocument.drawingml.chart+xml"/>
  <Override PartName="/ppt/charts/style87.xml" ContentType="application/vnd.ms-office.chartstyle+xml"/>
  <Override PartName="/ppt/charts/colors87.xml" ContentType="application/vnd.ms-office.chartcolorstyle+xml"/>
  <Override PartName="/ppt/theme/themeOverride60.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02.xml" ContentType="application/vnd.openxmlformats-officedocument.drawingml.chart+xml"/>
  <Override PartName="/ppt/charts/style88.xml" ContentType="application/vnd.ms-office.chartstyle+xml"/>
  <Override PartName="/ppt/charts/colors88.xml" ContentType="application/vnd.ms-office.chartcolorstyle+xml"/>
  <Override PartName="/ppt/theme/themeOverride61.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03.xml" ContentType="application/vnd.openxmlformats-officedocument.drawingml.chart+xml"/>
  <Override PartName="/ppt/charts/style89.xml" ContentType="application/vnd.ms-office.chartstyle+xml"/>
  <Override PartName="/ppt/charts/colors89.xml" ContentType="application/vnd.ms-office.chartcolorstyle+xml"/>
  <Override PartName="/ppt/theme/themeOverride62.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04.xml" ContentType="application/vnd.openxmlformats-officedocument.drawingml.chart+xml"/>
  <Override PartName="/ppt/charts/style90.xml" ContentType="application/vnd.ms-office.chartstyle+xml"/>
  <Override PartName="/ppt/charts/colors90.xml" ContentType="application/vnd.ms-office.chartcolorstyle+xml"/>
  <Override PartName="/ppt/theme/themeOverride63.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05.xml" ContentType="application/vnd.openxmlformats-officedocument.drawingml.chart+xml"/>
  <Override PartName="/ppt/charts/style91.xml" ContentType="application/vnd.ms-office.chartstyle+xml"/>
  <Override PartName="/ppt/charts/colors91.xml" ContentType="application/vnd.ms-office.chartcolorstyle+xml"/>
  <Override PartName="/ppt/theme/themeOverride64.xml" ContentType="application/vnd.openxmlformats-officedocument.themeOverride+xml"/>
  <Override PartName="/ppt/notesSlides/notesSlide94.xml" ContentType="application/vnd.openxmlformats-officedocument.presentationml.notesSlide+xml"/>
  <Override PartName="/ppt/charts/chart106.xml" ContentType="application/vnd.openxmlformats-officedocument.drawingml.chart+xml"/>
  <Override PartName="/ppt/charts/style92.xml" ContentType="application/vnd.ms-office.chartstyle+xml"/>
  <Override PartName="/ppt/charts/colors92.xml" ContentType="application/vnd.ms-office.chartcolorstyle+xml"/>
  <Override PartName="/ppt/theme/themeOverride65.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107.xml" ContentType="application/vnd.openxmlformats-officedocument.drawingml.chart+xml"/>
  <Override PartName="/ppt/charts/style93.xml" ContentType="application/vnd.ms-office.chartstyle+xml"/>
  <Override PartName="/ppt/charts/colors93.xml" ContentType="application/vnd.ms-office.chartcolorstyle+xml"/>
  <Override PartName="/ppt/theme/themeOverride66.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108.xml" ContentType="application/vnd.openxmlformats-officedocument.drawingml.chart+xml"/>
  <Override PartName="/ppt/notesSlides/notesSlide101.xml" ContentType="application/vnd.openxmlformats-officedocument.presentationml.notesSlide+xml"/>
  <Override PartName="/ppt/charts/chart109.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9" r:id="rId2"/>
  </p:sldMasterIdLst>
  <p:notesMasterIdLst>
    <p:notesMasterId r:id="rId11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Lst>
  <p:sldSz cx="12192000" cy="6858000"/>
  <p:notesSz cx="6805613" cy="9944100"/>
  <p:embeddedFontLst>
    <p:embeddedFont>
      <p:font typeface="Barlow" pitchFamily="2" charset="77"/>
      <p:regular r:id="rId111"/>
      <p:bold r:id="rId112"/>
      <p:italic r:id="rId113"/>
      <p:boldItalic r:id="rId114"/>
    </p:embeddedFont>
    <p:embeddedFont>
      <p:font typeface="Barlow Semi Condensed ExtraBold" panose="020F0502020204030204" pitchFamily="34" charset="0"/>
      <p:bold r:id="rId115"/>
      <p:italic r:id="rId116"/>
      <p:boldItalic r:id="rId117"/>
    </p:embeddedFont>
    <p:embeddedFont>
      <p:font typeface="Calibri" panose="020F0502020204030204" pitchFamily="34" charset="0"/>
      <p:regular r:id="rId118"/>
      <p:bold r:id="rId119"/>
      <p:italic r:id="rId120"/>
      <p:boldItalic r:id="rId121"/>
    </p:embeddedFont>
    <p:embeddedFont>
      <p:font typeface="Helvetica Neue" panose="02000503000000020004" pitchFamily="2" charset="0"/>
      <p:regular r:id="rId122"/>
      <p:bold r:id="rId123"/>
      <p:italic r:id="rId124"/>
      <p:boldItalic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6" roundtripDataSignature="AMtx7mio0QByuAXG0N5p2s0B+G7v+KU+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988FB2-149A-450F-9738-1AC2C797F4CA}">
  <a:tblStyle styleId="{D0988FB2-149A-450F-9738-1AC2C797F4CA}" styleName="Table_0">
    <a:wholeTbl>
      <a:tcTxStyle b="off" i="off">
        <a:font>
          <a:latin typeface="Barlow"/>
          <a:ea typeface="Barlow"/>
          <a:cs typeface="Barlow"/>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9"/>
          </a:solidFill>
        </a:fill>
      </a:tcStyle>
    </a:wholeTbl>
    <a:band1H>
      <a:tcTxStyle/>
      <a:tcStyle>
        <a:tcBdr/>
        <a:fill>
          <a:solidFill>
            <a:srgbClr val="CACBD0"/>
          </a:solidFill>
        </a:fill>
      </a:tcStyle>
    </a:band1H>
    <a:band2H>
      <a:tcTxStyle/>
      <a:tcStyle>
        <a:tcBdr/>
      </a:tcStyle>
    </a:band2H>
    <a:band1V>
      <a:tcTxStyle/>
      <a:tcStyle>
        <a:tcBdr/>
        <a:fill>
          <a:solidFill>
            <a:srgbClr val="CACBD0"/>
          </a:solidFill>
        </a:fill>
      </a:tcStyle>
    </a:band1V>
    <a:band2V>
      <a:tcTxStyle/>
      <a:tcStyle>
        <a:tcBdr/>
      </a:tcStyle>
    </a:band2V>
    <a:lastCol>
      <a:tcTxStyle b="on" i="off">
        <a:font>
          <a:latin typeface="Barlow"/>
          <a:ea typeface="Barlow"/>
          <a:cs typeface="Barlow"/>
        </a:font>
        <a:schemeClr val="lt1"/>
      </a:tcTxStyle>
      <a:tcStyle>
        <a:tcBdr/>
        <a:fill>
          <a:solidFill>
            <a:schemeClr val="accent1"/>
          </a:solidFill>
        </a:fill>
      </a:tcStyle>
    </a:lastCol>
    <a:firstCol>
      <a:tcTxStyle b="on" i="off">
        <a:font>
          <a:latin typeface="Barlow"/>
          <a:ea typeface="Barlow"/>
          <a:cs typeface="Barlow"/>
        </a:font>
        <a:schemeClr val="lt1"/>
      </a:tcTxStyle>
      <a:tcStyle>
        <a:tcBdr/>
        <a:fill>
          <a:solidFill>
            <a:schemeClr val="accent1"/>
          </a:solidFill>
        </a:fill>
      </a:tcStyle>
    </a:firstCol>
    <a:lastRow>
      <a:tcTxStyle b="on" i="off">
        <a:font>
          <a:latin typeface="Barlow"/>
          <a:ea typeface="Barlow"/>
          <a:cs typeface="Barlow"/>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Barlow"/>
          <a:ea typeface="Barlow"/>
          <a:cs typeface="Barlow"/>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569ACED-2DDD-4A45-844F-45F103245E8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9"/>
    <p:restoredTop sz="94621"/>
  </p:normalViewPr>
  <p:slideViewPr>
    <p:cSldViewPr snapToGrid="0">
      <p:cViewPr varScale="1">
        <p:scale>
          <a:sx n="83" d="100"/>
          <a:sy n="83" d="100"/>
        </p:scale>
        <p:origin x="21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3.fntdata"/><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3.fntdata"/><Relationship Id="rId118" Type="http://schemas.openxmlformats.org/officeDocument/2006/relationships/font" Target="fonts/font8.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4.fntdata"/><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9.xlsx"/></Relationships>
</file>

<file path=ppt/charts/_rels/chart100.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86.xml"/><Relationship Id="rId1" Type="http://schemas.microsoft.com/office/2011/relationships/chartStyle" Target="style86.xml"/><Relationship Id="rId4" Type="http://schemas.openxmlformats.org/officeDocument/2006/relationships/package" Target="../embeddings/Feuille_de_calcul_Microsoft_Excel99.xlsx"/></Relationships>
</file>

<file path=ppt/charts/_rels/chart101.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87.xml"/><Relationship Id="rId1" Type="http://schemas.microsoft.com/office/2011/relationships/chartStyle" Target="style87.xml"/><Relationship Id="rId4" Type="http://schemas.openxmlformats.org/officeDocument/2006/relationships/package" Target="../embeddings/Feuille_de_calcul_Microsoft_Excel100.xlsx"/></Relationships>
</file>

<file path=ppt/charts/_rels/chart102.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88.xml"/><Relationship Id="rId1" Type="http://schemas.microsoft.com/office/2011/relationships/chartStyle" Target="style88.xml"/><Relationship Id="rId4" Type="http://schemas.openxmlformats.org/officeDocument/2006/relationships/package" Target="../embeddings/Feuille_de_calcul_Microsoft_Excel101.xlsx"/></Relationships>
</file>

<file path=ppt/charts/_rels/chart103.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89.xml"/><Relationship Id="rId1" Type="http://schemas.microsoft.com/office/2011/relationships/chartStyle" Target="style89.xml"/><Relationship Id="rId4" Type="http://schemas.openxmlformats.org/officeDocument/2006/relationships/package" Target="../embeddings/Feuille_de_calcul_Microsoft_Excel102.xlsx"/></Relationships>
</file>

<file path=ppt/charts/_rels/chart104.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90.xml"/><Relationship Id="rId1" Type="http://schemas.microsoft.com/office/2011/relationships/chartStyle" Target="style90.xml"/><Relationship Id="rId4" Type="http://schemas.openxmlformats.org/officeDocument/2006/relationships/package" Target="../embeddings/Feuille_de_calcul_Microsoft_Excel103.xlsx"/></Relationships>
</file>

<file path=ppt/charts/_rels/chart105.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91.xml"/><Relationship Id="rId1" Type="http://schemas.microsoft.com/office/2011/relationships/chartStyle" Target="style91.xml"/><Relationship Id="rId4" Type="http://schemas.openxmlformats.org/officeDocument/2006/relationships/package" Target="../embeddings/Feuille_de_calcul_Microsoft_Excel104.xlsx"/></Relationships>
</file>

<file path=ppt/charts/_rels/chart106.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92.xml"/><Relationship Id="rId1" Type="http://schemas.microsoft.com/office/2011/relationships/chartStyle" Target="style92.xml"/><Relationship Id="rId4" Type="http://schemas.openxmlformats.org/officeDocument/2006/relationships/package" Target="../embeddings/Feuille_de_calcul_Microsoft_Excel105.xlsx"/></Relationships>
</file>

<file path=ppt/charts/_rels/chart107.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93.xml"/><Relationship Id="rId1" Type="http://schemas.microsoft.com/office/2011/relationships/chartStyle" Target="style93.xml"/><Relationship Id="rId4" Type="http://schemas.openxmlformats.org/officeDocument/2006/relationships/package" Target="../embeddings/Feuille_de_calcul_Microsoft_Excel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Feuille_de_calcul_Microsoft_Excel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Feuille_de_calcul_Microsoft_Excel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Feuille_de_calcul_Microsoft_Excel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Feuille_de_calcul_Microsoft_Excel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Feuille_de_calcul_Microsoft_Excel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Feuille_de_calcul_Microsoft_Excel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Feuille_de_calcul_Microsoft_Excel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Feuille_de_calcul_Microsoft_Excel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Feuille_de_calcul_Microsoft_Excel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Feuille_de_calcul_Microsoft_Excel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Feuille_de_calcul_Microsoft_Excel26.xlsx"/></Relationships>
</file>

<file path=ppt/charts/_rels/chart28.xml.rels><?xml version="1.0" encoding="UTF-8" standalone="yes"?>
<Relationships xmlns="http://schemas.openxmlformats.org/package/2006/relationships"><Relationship Id="rId2" Type="http://schemas.openxmlformats.org/officeDocument/2006/relationships/package" Target="../embeddings/Feuille_de_calcul_Microsoft_Excel27.xlsx"/><Relationship Id="rId1" Type="http://schemas.openxmlformats.org/officeDocument/2006/relationships/themeOverride" Target="../theme/themeOverride23.xml"/></Relationships>
</file>

<file path=ppt/charts/_rels/chart29.xml.rels><?xml version="1.0" encoding="UTF-8" standalone="yes"?>
<Relationships xmlns="http://schemas.openxmlformats.org/package/2006/relationships"><Relationship Id="rId2" Type="http://schemas.openxmlformats.org/officeDocument/2006/relationships/package" Target="../embeddings/Feuille_de_calcul_Microsoft_Excel28.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Feuille_de_calcul_Microsoft_Excel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Feuille_de_calcul_Microsoft_Excel30.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Feuille_de_calcul_Microsoft_Excel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Feuille_de_calcul_Microsoft_Excel32.xlsx"/><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package" Target="../embeddings/Feuille_de_calcul_Microsoft_Excel33.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Feuille_de_calcul_Microsoft_Excel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Feuille_de_calcul_Microsoft_Excel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Feuille_de_calcul_Microsoft_Excel36.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Feuille_de_calcul_Microsoft_Excel37.xlsx"/></Relationships>
</file>

<file path=ppt/charts/_rels/chart39.xml.rels><?xml version="1.0" encoding="UTF-8" standalone="yes"?>
<Relationships xmlns="http://schemas.openxmlformats.org/package/2006/relationships"><Relationship Id="rId3" Type="http://schemas.openxmlformats.org/officeDocument/2006/relationships/package" Target="../embeddings/Feuille_de_calcul_Microsoft_Excel38.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Feuille_de_calcul_Microsoft_Excel39.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Feuille_de_calcul_Microsoft_Excel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Feuille_de_calcul_Microsoft_Excel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Feuille_de_calcul_Microsoft_Excel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Feuille_de_calcul_Microsoft_Excel43.xlsx"/></Relationships>
</file>

<file path=ppt/charts/_rels/chart45.xml.rels><?xml version="1.0" encoding="UTF-8" standalone="yes"?>
<Relationships xmlns="http://schemas.openxmlformats.org/package/2006/relationships"><Relationship Id="rId3" Type="http://schemas.openxmlformats.org/officeDocument/2006/relationships/package" Target="../embeddings/Feuille_de_calcul_Microsoft_Excel44.xlsx"/><Relationship Id="rId2" Type="http://schemas.microsoft.com/office/2011/relationships/chartColorStyle" Target="colors39.xml"/><Relationship Id="rId1" Type="http://schemas.microsoft.com/office/2011/relationships/chartStyle" Target="style39.xml"/></Relationships>
</file>

<file path=ppt/charts/_rels/chart46.xml.rels><?xml version="1.0" encoding="UTF-8" standalone="yes"?>
<Relationships xmlns="http://schemas.openxmlformats.org/package/2006/relationships"><Relationship Id="rId3" Type="http://schemas.openxmlformats.org/officeDocument/2006/relationships/package" Target="../embeddings/Feuille_de_calcul_Microsoft_Excel45.xlsx"/><Relationship Id="rId2" Type="http://schemas.microsoft.com/office/2011/relationships/chartColorStyle" Target="colors40.xml"/><Relationship Id="rId1" Type="http://schemas.microsoft.com/office/2011/relationships/chartStyle" Target="style40.xml"/></Relationships>
</file>

<file path=ppt/charts/_rels/chart47.xml.rels><?xml version="1.0" encoding="UTF-8" standalone="yes"?>
<Relationships xmlns="http://schemas.openxmlformats.org/package/2006/relationships"><Relationship Id="rId3" Type="http://schemas.openxmlformats.org/officeDocument/2006/relationships/package" Target="../embeddings/Feuille_de_calcul_Microsoft_Excel46.xlsx"/><Relationship Id="rId2" Type="http://schemas.microsoft.com/office/2011/relationships/chartColorStyle" Target="colors41.xml"/><Relationship Id="rId1" Type="http://schemas.microsoft.com/office/2011/relationships/chartStyle" Target="style41.xml"/></Relationships>
</file>

<file path=ppt/charts/_rels/chart48.xml.rels><?xml version="1.0" encoding="UTF-8" standalone="yes"?>
<Relationships xmlns="http://schemas.openxmlformats.org/package/2006/relationships"><Relationship Id="rId3" Type="http://schemas.openxmlformats.org/officeDocument/2006/relationships/package" Target="../embeddings/Feuille_de_calcul_Microsoft_Excel47.xlsx"/><Relationship Id="rId2" Type="http://schemas.microsoft.com/office/2011/relationships/chartColorStyle" Target="colors42.xml"/><Relationship Id="rId1" Type="http://schemas.microsoft.com/office/2011/relationships/chartStyle" Target="style42.xml"/></Relationships>
</file>

<file path=ppt/charts/_rels/chart49.xml.rels><?xml version="1.0" encoding="UTF-8" standalone="yes"?>
<Relationships xmlns="http://schemas.openxmlformats.org/package/2006/relationships"><Relationship Id="rId1" Type="http://schemas.openxmlformats.org/officeDocument/2006/relationships/package" Target="../embeddings/Feuille_de_calcul_Microsoft_Excel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Feuille_de_calcul_Microsoft_Excel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Feuille_de_calcul_Microsoft_Excel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Feuille_de_calcul_Microsoft_Excel51.xlsx"/></Relationships>
</file>

<file path=ppt/charts/_rels/chart53.xml.rels><?xml version="1.0" encoding="UTF-8" standalone="yes"?>
<Relationships xmlns="http://schemas.openxmlformats.org/package/2006/relationships"><Relationship Id="rId3" Type="http://schemas.openxmlformats.org/officeDocument/2006/relationships/package" Target="../embeddings/Feuille_de_calcul_Microsoft_Excel52.xlsx"/><Relationship Id="rId2" Type="http://schemas.microsoft.com/office/2011/relationships/chartColorStyle" Target="colors43.xml"/><Relationship Id="rId1" Type="http://schemas.microsoft.com/office/2011/relationships/chartStyle" Target="style43.xml"/></Relationships>
</file>

<file path=ppt/charts/_rels/chart54.xml.rels><?xml version="1.0" encoding="UTF-8" standalone="yes"?>
<Relationships xmlns="http://schemas.openxmlformats.org/package/2006/relationships"><Relationship Id="rId1" Type="http://schemas.openxmlformats.org/officeDocument/2006/relationships/package" Target="../embeddings/Feuille_de_calcul_Microsoft_Excel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Feuille_de_calcul_Microsoft_Excel54.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1.xml"/></Relationships>
</file>

<file path=ppt/charts/_rels/chart56.xml.rels><?xml version="1.0" encoding="UTF-8" standalone="yes"?>
<Relationships xmlns="http://schemas.openxmlformats.org/package/2006/relationships"><Relationship Id="rId1" Type="http://schemas.openxmlformats.org/officeDocument/2006/relationships/package" Target="../embeddings/Feuille_de_calcul_Microsoft_Excel55.xlsx"/></Relationships>
</file>

<file path=ppt/charts/_rels/chart57.xml.rels><?xml version="1.0" encoding="UTF-8" standalone="yes"?>
<Relationships xmlns="http://schemas.openxmlformats.org/package/2006/relationships"><Relationship Id="rId3" Type="http://schemas.openxmlformats.org/officeDocument/2006/relationships/package" Target="../embeddings/Feuille_de_calcul_Microsoft_Excel56.xlsx"/><Relationship Id="rId2" Type="http://schemas.microsoft.com/office/2011/relationships/chartColorStyle" Target="colors45.xml"/><Relationship Id="rId1" Type="http://schemas.microsoft.com/office/2011/relationships/chartStyle" Target="style45.xm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Feuille_de_calcul_Microsoft_Excel57.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Feuille_de_calcul_Microsoft_Excel58.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euille_de_calcul_Microsoft_Excel5.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Feuille_de_calcul_Microsoft_Excel59.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Feuille_de_calcul_Microsoft_Excel60.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Feuille_de_calcul_Microsoft_Excel61.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Feuille_de_calcul_Microsoft_Excel62.xlsx"/></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Feuille_de_calcul_Microsoft_Excel63.xlsx"/></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Feuille_de_calcul_Microsoft_Excel64.xlsx"/></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Feuille_de_calcul_Microsoft_Excel65.xlsx"/></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Feuille_de_calcul_Microsoft_Excel66.xlsx"/></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Feuille_de_calcul_Microsoft_Excel67.xlsx"/></Relationships>
</file>

<file path=ppt/charts/_rels/chart69.xml.rels><?xml version="1.0" encoding="UTF-8" standalone="yes"?>
<Relationships xmlns="http://schemas.openxmlformats.org/package/2006/relationships"><Relationship Id="rId3" Type="http://schemas.openxmlformats.org/officeDocument/2006/relationships/package" Target="../embeddings/Feuille_de_calcul_Microsoft_Excel68.xlsx"/><Relationship Id="rId2" Type="http://schemas.microsoft.com/office/2011/relationships/chartColorStyle" Target="colors57.xml"/><Relationship Id="rId1" Type="http://schemas.microsoft.com/office/2011/relationships/chartStyle" Target="style57.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Feuille_de_calcul_Microsoft_Excel69.xlsx"/><Relationship Id="rId2" Type="http://schemas.microsoft.com/office/2011/relationships/chartColorStyle" Target="colors58.xml"/><Relationship Id="rId1" Type="http://schemas.microsoft.com/office/2011/relationships/chartStyle" Target="style58.xml"/></Relationships>
</file>

<file path=ppt/charts/_rels/chart71.xml.rels><?xml version="1.0" encoding="UTF-8" standalone="yes"?>
<Relationships xmlns="http://schemas.openxmlformats.org/package/2006/relationships"><Relationship Id="rId3" Type="http://schemas.openxmlformats.org/officeDocument/2006/relationships/package" Target="../embeddings/Feuille_de_calcul_Microsoft_Excel70.xlsx"/><Relationship Id="rId2" Type="http://schemas.microsoft.com/office/2011/relationships/chartColorStyle" Target="colors59.xml"/><Relationship Id="rId1" Type="http://schemas.microsoft.com/office/2011/relationships/chartStyle" Target="style59.xml"/></Relationships>
</file>

<file path=ppt/charts/_rels/chart72.xml.rels><?xml version="1.0" encoding="UTF-8" standalone="yes"?>
<Relationships xmlns="http://schemas.openxmlformats.org/package/2006/relationships"><Relationship Id="rId3" Type="http://schemas.openxmlformats.org/officeDocument/2006/relationships/package" Target="../embeddings/Feuille_de_calcul_Microsoft_Excel71.xlsx"/><Relationship Id="rId2" Type="http://schemas.microsoft.com/office/2011/relationships/chartColorStyle" Target="colors60.xml"/><Relationship Id="rId1" Type="http://schemas.microsoft.com/office/2011/relationships/chartStyle" Target="style60.xml"/></Relationships>
</file>

<file path=ppt/charts/_rels/chart73.xml.rels><?xml version="1.0" encoding="UTF-8" standalone="yes"?>
<Relationships xmlns="http://schemas.openxmlformats.org/package/2006/relationships"><Relationship Id="rId3" Type="http://schemas.openxmlformats.org/officeDocument/2006/relationships/package" Target="../embeddings/Feuille_de_calcul_Microsoft_Excel72.xlsx"/><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chartUserShapes" Target="../drawings/drawing2.xm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Feuille_de_calcul_Microsoft_Excel73.xlsx"/></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package" Target="../embeddings/Feuille_de_calcul_Microsoft_Excel74.xlsx"/></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package" Target="../embeddings/Feuille_de_calcul_Microsoft_Excel75.xlsx"/></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Feuille_de_calcul_Microsoft_Excel76.xlsx"/></Relationships>
</file>

<file path=ppt/charts/_rels/chart78.xml.rels><?xml version="1.0" encoding="UTF-8" standalone="yes"?>
<Relationships xmlns="http://schemas.openxmlformats.org/package/2006/relationships"><Relationship Id="rId3" Type="http://schemas.openxmlformats.org/officeDocument/2006/relationships/package" Target="../embeddings/Feuille_de_calcul_Microsoft_Excel77.xlsx"/><Relationship Id="rId2" Type="http://schemas.microsoft.com/office/2011/relationships/chartColorStyle" Target="colors66.xml"/><Relationship Id="rId1" Type="http://schemas.microsoft.com/office/2011/relationships/chartStyle" Target="style66.xml"/></Relationships>
</file>

<file path=ppt/charts/_rels/chart79.xml.rels><?xml version="1.0" encoding="UTF-8" standalone="yes"?>
<Relationships xmlns="http://schemas.openxmlformats.org/package/2006/relationships"><Relationship Id="rId3" Type="http://schemas.openxmlformats.org/officeDocument/2006/relationships/package" Target="../embeddings/Feuille_de_calcul_Microsoft_Excel78.xlsx"/><Relationship Id="rId2" Type="http://schemas.microsoft.com/office/2011/relationships/chartColorStyle" Target="colors67.xml"/><Relationship Id="rId1" Type="http://schemas.microsoft.com/office/2011/relationships/chartStyle" Target="style67.xml"/></Relationships>
</file>

<file path=ppt/charts/_rels/chart8.xml.rels><?xml version="1.0" encoding="UTF-8" standalone="yes"?>
<Relationships xmlns="http://schemas.openxmlformats.org/package/2006/relationships"><Relationship Id="rId2" Type="http://schemas.openxmlformats.org/officeDocument/2006/relationships/package" Target="../embeddings/Feuille_de_calcul_Microsoft_Excel7.xlsx"/><Relationship Id="rId1" Type="http://schemas.openxmlformats.org/officeDocument/2006/relationships/themeOverride" Target="../theme/themeOverrid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Feuille_de_calcul_Microsoft_Excel79.xlsx"/><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chartUserShapes" Target="../drawings/drawing3.xml"/></Relationships>
</file>

<file path=ppt/charts/_rels/chart81.xml.rels><?xml version="1.0" encoding="UTF-8" standalone="yes"?>
<Relationships xmlns="http://schemas.openxmlformats.org/package/2006/relationships"><Relationship Id="rId3" Type="http://schemas.openxmlformats.org/officeDocument/2006/relationships/package" Target="../embeddings/Feuille_de_calcul_Microsoft_Excel80.xlsx"/><Relationship Id="rId2" Type="http://schemas.microsoft.com/office/2011/relationships/chartColorStyle" Target="colors69.xml"/><Relationship Id="rId1" Type="http://schemas.microsoft.com/office/2011/relationships/chartStyle" Target="style69.xml"/></Relationships>
</file>

<file path=ppt/charts/_rels/chart82.xml.rels><?xml version="1.0" encoding="UTF-8" standalone="yes"?>
<Relationships xmlns="http://schemas.openxmlformats.org/package/2006/relationships"><Relationship Id="rId3" Type="http://schemas.openxmlformats.org/officeDocument/2006/relationships/package" Target="../embeddings/Feuille_de_calcul_Microsoft_Excel81.xlsx"/><Relationship Id="rId2" Type="http://schemas.microsoft.com/office/2011/relationships/chartColorStyle" Target="colors70.xml"/><Relationship Id="rId1" Type="http://schemas.microsoft.com/office/2011/relationships/chartStyle" Target="style70.xml"/></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package" Target="../embeddings/Feuille_de_calcul_Microsoft_Excel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Feuille_de_calcul_Microsoft_Excel83.xlsx"/></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package" Target="../embeddings/Feuille_de_calcul_Microsoft_Excel84.xlsx"/></Relationships>
</file>

<file path=ppt/charts/_rels/chart86.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package" Target="../embeddings/Feuille_de_calcul_Microsoft_Excel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Feuille_de_calcul_Microsoft_Excel86.xlsx"/></Relationships>
</file>

<file path=ppt/charts/_rels/chart88.xml.rels><?xml version="1.0" encoding="UTF-8" standalone="yes"?>
<Relationships xmlns="http://schemas.openxmlformats.org/package/2006/relationships"><Relationship Id="rId3" Type="http://schemas.openxmlformats.org/officeDocument/2006/relationships/package" Target="../embeddings/Feuille_de_calcul_Microsoft_Excel87.xlsx"/><Relationship Id="rId2" Type="http://schemas.microsoft.com/office/2011/relationships/chartColorStyle" Target="colors74.xml"/><Relationship Id="rId1" Type="http://schemas.microsoft.com/office/2011/relationships/chartStyle" Target="style74.xml"/></Relationships>
</file>

<file path=ppt/charts/_rels/chart89.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package" Target="../embeddings/Feuille_de_calcul_Microsoft_Excel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Feuille_de_calcul_Microsoft_Excel8.xlsx"/><Relationship Id="rId1" Type="http://schemas.openxmlformats.org/officeDocument/2006/relationships/themeOverride" Target="../theme/themeOverride9.xml"/></Relationships>
</file>

<file path=ppt/charts/_rels/chart90.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package" Target="../embeddings/Feuille_de_calcul_Microsoft_Excel89.xlsx"/></Relationships>
</file>

<file path=ppt/charts/_rels/chart91.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77.xml"/><Relationship Id="rId1" Type="http://schemas.microsoft.com/office/2011/relationships/chartStyle" Target="style77.xml"/><Relationship Id="rId4" Type="http://schemas.openxmlformats.org/officeDocument/2006/relationships/package" Target="../embeddings/Feuille_de_calcul_Microsoft_Excel90.xlsx"/></Relationships>
</file>

<file path=ppt/charts/_rels/chart92.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package" Target="../embeddings/Feuille_de_calcul_Microsoft_Excel91.xlsx"/></Relationships>
</file>

<file path=ppt/charts/_rels/chart93.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package" Target="../embeddings/Feuille_de_calcul_Microsoft_Excel92.xlsx"/></Relationships>
</file>

<file path=ppt/charts/_rels/chart94.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package" Target="../embeddings/Feuille_de_calcul_Microsoft_Excel93.xlsx"/></Relationships>
</file>

<file path=ppt/charts/_rels/chart95.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81.xml"/><Relationship Id="rId1" Type="http://schemas.microsoft.com/office/2011/relationships/chartStyle" Target="style81.xml"/><Relationship Id="rId4" Type="http://schemas.openxmlformats.org/officeDocument/2006/relationships/package" Target="../embeddings/Feuille_de_calcul_Microsoft_Excel94.xlsx"/></Relationships>
</file>

<file path=ppt/charts/_rels/chart96.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82.xml"/><Relationship Id="rId1" Type="http://schemas.microsoft.com/office/2011/relationships/chartStyle" Target="style82.xml"/><Relationship Id="rId4" Type="http://schemas.openxmlformats.org/officeDocument/2006/relationships/package" Target="../embeddings/Feuille_de_calcul_Microsoft_Excel95.xlsx"/></Relationships>
</file>

<file path=ppt/charts/_rels/chart97.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83.xml"/><Relationship Id="rId1" Type="http://schemas.microsoft.com/office/2011/relationships/chartStyle" Target="style83.xml"/><Relationship Id="rId4" Type="http://schemas.openxmlformats.org/officeDocument/2006/relationships/package" Target="../embeddings/Feuille_de_calcul_Microsoft_Excel96.xlsx"/></Relationships>
</file>

<file path=ppt/charts/_rels/chart98.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84.xml"/><Relationship Id="rId1" Type="http://schemas.microsoft.com/office/2011/relationships/chartStyle" Target="style84.xml"/><Relationship Id="rId4" Type="http://schemas.openxmlformats.org/officeDocument/2006/relationships/package" Target="../embeddings/Feuille_de_calcul_Microsoft_Excel97.xlsx"/></Relationships>
</file>

<file path=ppt/charts/_rels/chart99.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85.xml"/><Relationship Id="rId1" Type="http://schemas.microsoft.com/office/2011/relationships/chartStyle" Target="style85.xml"/><Relationship Id="rId4" Type="http://schemas.openxmlformats.org/officeDocument/2006/relationships/package" Target="../embeddings/Feuille_de_calcul_Microsoft_Excel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4"/>
            <c:invertIfNegative val="0"/>
            <c:bubble3D val="0"/>
            <c:spPr>
              <a:solidFill>
                <a:srgbClr val="002060"/>
              </a:solidFill>
              <a:ln>
                <a:solidFill>
                  <a:schemeClr val="bg1"/>
                </a:solidFill>
              </a:ln>
              <a:effectLst/>
            </c:spPr>
            <c:extLst>
              <c:ext xmlns:c16="http://schemas.microsoft.com/office/drawing/2014/chart" uri="{C3380CC4-5D6E-409C-BE32-E72D297353CC}">
                <c16:uniqueId val="{00000002-9559-42DC-874F-3F1297519F82}"/>
              </c:ext>
            </c:extLst>
          </c:dPt>
          <c:dPt>
            <c:idx val="5"/>
            <c:invertIfNegative val="0"/>
            <c:bubble3D val="0"/>
            <c:spPr>
              <a:solidFill>
                <a:srgbClr val="BFBFBF"/>
              </a:solidFill>
              <a:ln>
                <a:solidFill>
                  <a:schemeClr val="bg1"/>
                </a:solidFill>
              </a:ln>
              <a:effectLst/>
            </c:spPr>
            <c:extLst>
              <c:ext xmlns:c16="http://schemas.microsoft.com/office/drawing/2014/chart" uri="{C3380CC4-5D6E-409C-BE32-E72D297353CC}">
                <c16:uniqueId val="{00000002-16B1-41EA-ACE3-351828D22EA3}"/>
              </c:ext>
            </c:extLst>
          </c:dPt>
          <c:dPt>
            <c:idx val="6"/>
            <c:invertIfNegative val="0"/>
            <c:bubble3D val="0"/>
            <c:spPr>
              <a:solidFill>
                <a:sysClr val="window" lastClr="FFFFFF">
                  <a:lumMod val="50000"/>
                </a:sysClr>
              </a:solidFill>
              <a:ln>
                <a:solidFill>
                  <a:schemeClr val="bg1"/>
                </a:solidFill>
              </a:ln>
              <a:effectLst/>
            </c:spPr>
            <c:extLst>
              <c:ext xmlns:c16="http://schemas.microsoft.com/office/drawing/2014/chart" uri="{C3380CC4-5D6E-409C-BE32-E72D297353CC}">
                <c16:uniqueId val="{00000004-0438-4B76-8C99-01A4C0CC9E73}"/>
              </c:ext>
            </c:extLst>
          </c:dPt>
          <c:dLbls>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7-95C4-4A1C-8B69-BF61C68B121C}"/>
                </c:ext>
              </c:extLst>
            </c:dLbl>
            <c:dLbl>
              <c:idx val="3"/>
              <c:layout>
                <c:manualLayout>
                  <c:x val="-4.40344883660535E-3"/>
                  <c:y val="4.2677155004280519E-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C4-4A1C-8B69-BF61C68B121C}"/>
                </c:ext>
              </c:extLst>
            </c:dLbl>
            <c:dLbl>
              <c:idx val="4"/>
              <c:layout>
                <c:manualLayout>
                  <c:x val="4.403448836605350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59-42DC-874F-3F1297519F82}"/>
                </c:ext>
              </c:extLst>
            </c:dLbl>
            <c:dLbl>
              <c:idx val="5"/>
              <c:layout>
                <c:manualLayout>
                  <c:x val="3.9631039529448152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B1-41EA-ACE3-351828D22EA3}"/>
                </c:ext>
              </c:extLst>
            </c:dLbl>
            <c:dLbl>
              <c:idx val="6"/>
              <c:layout>
                <c:manualLayout>
                  <c:x val="4.403448836605350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38-4B76-8C99-01A4C0CC9E7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 Homme Cis (né homme, s’identifiant comme homme)</c:v>
                </c:pt>
                <c:pt idx="1">
                  <c:v>2. Femme Cis (née femme, s’identifiant comme femme)</c:v>
                </c:pt>
                <c:pt idx="2">
                  <c:v>3. Homme trans</c:v>
                </c:pt>
                <c:pt idx="3">
                  <c:v>4. Femme trans</c:v>
                </c:pt>
                <c:pt idx="4">
                  <c:v>5. Non binaire</c:v>
                </c:pt>
                <c:pt idx="5">
                  <c:v>6. Ne souhaite pas répondre</c:v>
                </c:pt>
                <c:pt idx="6">
                  <c:v>7. Autre (précisez) /____/</c:v>
                </c:pt>
              </c:strCache>
            </c:strRef>
          </c:cat>
          <c:val>
            <c:numRef>
              <c:f>Feuil1!$B$2:$B$8</c:f>
              <c:numCache>
                <c:formatCode>General</c:formatCode>
                <c:ptCount val="7"/>
                <c:pt idx="0">
                  <c:v>83</c:v>
                </c:pt>
                <c:pt idx="1">
                  <c:v>14</c:v>
                </c:pt>
                <c:pt idx="2">
                  <c:v>0</c:v>
                </c:pt>
                <c:pt idx="3">
                  <c:v>0</c:v>
                </c:pt>
                <c:pt idx="4">
                  <c:v>1</c:v>
                </c:pt>
                <c:pt idx="5">
                  <c:v>1</c:v>
                </c:pt>
                <c:pt idx="6">
                  <c:v>1</c:v>
                </c:pt>
              </c:numCache>
            </c:numRef>
          </c:val>
          <c:extLst>
            <c:ext xmlns:c16="http://schemas.microsoft.com/office/drawing/2014/chart" uri="{C3380CC4-5D6E-409C-BE32-E72D297353CC}">
              <c16:uniqueId val="{00000002-2957-414B-8113-7DC9FA94F935}"/>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Feuil1!$A$2:$A$8</c:f>
              <c:strCache>
                <c:ptCount val="7"/>
                <c:pt idx="0">
                  <c:v>1. Homme Cis (né homme, s’identifiant comme homme)</c:v>
                </c:pt>
                <c:pt idx="1">
                  <c:v>2. Femme Cis (née femme, s’identifiant comme femme)</c:v>
                </c:pt>
                <c:pt idx="2">
                  <c:v>3. Homme trans</c:v>
                </c:pt>
                <c:pt idx="3">
                  <c:v>4. Femme trans</c:v>
                </c:pt>
                <c:pt idx="4">
                  <c:v>5. Non binaire</c:v>
                </c:pt>
                <c:pt idx="5">
                  <c:v>6. Ne souhaite pas répondre</c:v>
                </c:pt>
                <c:pt idx="6">
                  <c:v>7. Autre (précisez) /____/</c:v>
                </c:pt>
              </c:strCache>
            </c:strRef>
          </c:cat>
          <c:val>
            <c:numRef>
              <c:f>Feuil1!$C$2:$C$8</c:f>
              <c:numCache>
                <c:formatCode>General</c:formatCode>
                <c:ptCount val="7"/>
                <c:pt idx="0">
                  <c:v>17</c:v>
                </c:pt>
                <c:pt idx="1">
                  <c:v>86</c:v>
                </c:pt>
                <c:pt idx="2">
                  <c:v>100</c:v>
                </c:pt>
                <c:pt idx="3">
                  <c:v>100</c:v>
                </c:pt>
                <c:pt idx="4">
                  <c:v>99</c:v>
                </c:pt>
                <c:pt idx="5">
                  <c:v>99</c:v>
                </c:pt>
                <c:pt idx="6">
                  <c:v>99</c:v>
                </c:pt>
              </c:numCache>
            </c:numRef>
          </c:val>
          <c:extLst>
            <c:ext xmlns:c16="http://schemas.microsoft.com/office/drawing/2014/chart" uri="{C3380CC4-5D6E-409C-BE32-E72D297353CC}">
              <c16:uniqueId val="{00000003-2957-414B-8113-7DC9FA94F935}"/>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max val="1"/>
          <c:min val="0"/>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quotidiennement</c:v>
                </c:pt>
              </c:strCache>
            </c:strRef>
          </c:tx>
          <c:spPr>
            <a:solidFill>
              <a:srgbClr val="C00000"/>
            </a:solidFill>
            <a:ln w="19050">
              <a:solidFill>
                <a:sysClr val="window" lastClr="FFFFFF"/>
              </a:solidFill>
            </a:ln>
            <a:effectLst/>
          </c:spPr>
          <c:invertIfNegative val="0"/>
          <c:dLbls>
            <c:dLbl>
              <c:idx val="4"/>
              <c:layout>
                <c:manualLayout>
                  <c:x val="-1.925192519251925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28-4C3A-BD4C-FD8C7D9122C5}"/>
                </c:ext>
              </c:extLst>
            </c:dLbl>
            <c:dLbl>
              <c:idx val="6"/>
              <c:delete val="1"/>
              <c:extLst>
                <c:ext xmlns:c15="http://schemas.microsoft.com/office/drawing/2012/chart" uri="{CE6537A1-D6FC-4f65-9D91-7224C49458BB}"/>
                <c:ext xmlns:c16="http://schemas.microsoft.com/office/drawing/2014/chart" uri="{C3380CC4-5D6E-409C-BE32-E72D297353CC}">
                  <c16:uniqueId val="{00000002-BB28-4C3A-BD4C-FD8C7D9122C5}"/>
                </c:ext>
              </c:extLst>
            </c:dLbl>
            <c:dLbl>
              <c:idx val="7"/>
              <c:layout>
                <c:manualLayout>
                  <c:x val="-1.3751375137513752E-2"/>
                  <c:y val="1.0951685512275263E-1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28-4C3A-BD4C-FD8C7D9122C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3. Des cigarettes en paquet</c:v>
                </c:pt>
                <c:pt idx="1">
                  <c:v>8. Du cannabis</c:v>
                </c:pt>
                <c:pt idx="2">
                  <c:v>1. Du tabac à rouler</c:v>
                </c:pt>
                <c:pt idx="3">
                  <c:v>5. Des cigares </c:v>
                </c:pt>
                <c:pt idx="4">
                  <c:v>4. Des cigarillos </c:v>
                </c:pt>
                <c:pt idx="5">
                  <c:v>2. Du tabac chauffé</c:v>
                </c:pt>
                <c:pt idx="6">
                  <c:v>6. La pipe </c:v>
                </c:pt>
                <c:pt idx="7">
                  <c:v>7. La chicha ou le narguilé </c:v>
                </c:pt>
              </c:strCache>
            </c:strRef>
          </c:cat>
          <c:val>
            <c:numRef>
              <c:f>Feuil1!$B$2:$B$9</c:f>
              <c:numCache>
                <c:formatCode>General</c:formatCode>
                <c:ptCount val="8"/>
                <c:pt idx="0">
                  <c:v>70</c:v>
                </c:pt>
                <c:pt idx="1">
                  <c:v>13</c:v>
                </c:pt>
                <c:pt idx="2">
                  <c:v>24</c:v>
                </c:pt>
                <c:pt idx="3">
                  <c:v>4</c:v>
                </c:pt>
                <c:pt idx="4">
                  <c:v>2</c:v>
                </c:pt>
                <c:pt idx="5">
                  <c:v>5</c:v>
                </c:pt>
                <c:pt idx="6">
                  <c:v>0</c:v>
                </c:pt>
                <c:pt idx="7">
                  <c:v>1</c:v>
                </c:pt>
              </c:numCache>
            </c:numRef>
          </c:val>
          <c:extLst>
            <c:ext xmlns:c16="http://schemas.microsoft.com/office/drawing/2014/chart" uri="{C3380CC4-5D6E-409C-BE32-E72D297353CC}">
              <c16:uniqueId val="{00000000-FC50-4FA6-B9FB-CF1434BC302D}"/>
            </c:ext>
          </c:extLst>
        </c:ser>
        <c:ser>
          <c:idx val="1"/>
          <c:order val="1"/>
          <c:tx>
            <c:strRef>
              <c:f>Feuil1!$C$1</c:f>
              <c:strCache>
                <c:ptCount val="1"/>
                <c:pt idx="0">
                  <c:v>Oui entre 1 et 6x par sem</c:v>
                </c:pt>
              </c:strCache>
            </c:strRef>
          </c:tx>
          <c:spPr>
            <a:solidFill>
              <a:srgbClr val="DF7F7F"/>
            </a:solidFill>
            <a:ln w="19050">
              <a:solidFill>
                <a:sysClr val="window" lastClr="FFFFFF"/>
              </a:solid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AC68-4CE5-A380-2447449F0099}"/>
                </c:ext>
              </c:extLst>
            </c:dLbl>
            <c:dLbl>
              <c:idx val="4"/>
              <c:layout>
                <c:manualLayout>
                  <c:x val="-1.1001100110011002E-2"/>
                  <c:y val="4.703713111129925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28-4C3A-BD4C-FD8C7D9122C5}"/>
                </c:ext>
              </c:extLst>
            </c:dLbl>
            <c:dLbl>
              <c:idx val="5"/>
              <c:delete val="1"/>
              <c:extLst>
                <c:ext xmlns:c15="http://schemas.microsoft.com/office/drawing/2012/chart" uri="{CE6537A1-D6FC-4f65-9D91-7224C49458BB}"/>
                <c:ext xmlns:c16="http://schemas.microsoft.com/office/drawing/2014/chart" uri="{C3380CC4-5D6E-409C-BE32-E72D297353CC}">
                  <c16:uniqueId val="{00000002-AC68-4CE5-A380-2447449F0099}"/>
                </c:ext>
              </c:extLst>
            </c:dLbl>
            <c:dLbl>
              <c:idx val="6"/>
              <c:delete val="1"/>
              <c:extLst>
                <c:ext xmlns:c15="http://schemas.microsoft.com/office/drawing/2012/chart" uri="{CE6537A1-D6FC-4f65-9D91-7224C49458BB}"/>
                <c:ext xmlns:c16="http://schemas.microsoft.com/office/drawing/2014/chart" uri="{C3380CC4-5D6E-409C-BE32-E72D297353CC}">
                  <c16:uniqueId val="{00000003-AC68-4CE5-A380-2447449F0099}"/>
                </c:ext>
              </c:extLst>
            </c:dLbl>
            <c:dLbl>
              <c:idx val="7"/>
              <c:delete val="1"/>
              <c:extLst>
                <c:ext xmlns:c15="http://schemas.microsoft.com/office/drawing/2012/chart" uri="{CE6537A1-D6FC-4f65-9D91-7224C49458BB}"/>
                <c:ext xmlns:c16="http://schemas.microsoft.com/office/drawing/2014/chart" uri="{C3380CC4-5D6E-409C-BE32-E72D297353CC}">
                  <c16:uniqueId val="{00000004-AC68-4CE5-A380-2447449F0099}"/>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3. Des cigarettes en paquet</c:v>
                </c:pt>
                <c:pt idx="1">
                  <c:v>8. Du cannabis</c:v>
                </c:pt>
                <c:pt idx="2">
                  <c:v>1. Du tabac à rouler</c:v>
                </c:pt>
                <c:pt idx="3">
                  <c:v>5. Des cigares </c:v>
                </c:pt>
                <c:pt idx="4">
                  <c:v>4. Des cigarillos </c:v>
                </c:pt>
                <c:pt idx="5">
                  <c:v>2. Du tabac chauffé</c:v>
                </c:pt>
                <c:pt idx="6">
                  <c:v>6. La pipe </c:v>
                </c:pt>
                <c:pt idx="7">
                  <c:v>7. La chicha ou le narguilé </c:v>
                </c:pt>
              </c:strCache>
            </c:strRef>
          </c:cat>
          <c:val>
            <c:numRef>
              <c:f>Feuil1!$C$2:$C$9</c:f>
              <c:numCache>
                <c:formatCode>General</c:formatCode>
                <c:ptCount val="8"/>
                <c:pt idx="0">
                  <c:v>7</c:v>
                </c:pt>
                <c:pt idx="1">
                  <c:v>5</c:v>
                </c:pt>
                <c:pt idx="2">
                  <c:v>2</c:v>
                </c:pt>
                <c:pt idx="3">
                  <c:v>0</c:v>
                </c:pt>
                <c:pt idx="4">
                  <c:v>1</c:v>
                </c:pt>
                <c:pt idx="5">
                  <c:v>0</c:v>
                </c:pt>
                <c:pt idx="6">
                  <c:v>0</c:v>
                </c:pt>
                <c:pt idx="7">
                  <c:v>0</c:v>
                </c:pt>
              </c:numCache>
            </c:numRef>
          </c:val>
          <c:extLst>
            <c:ext xmlns:c16="http://schemas.microsoft.com/office/drawing/2014/chart" uri="{C3380CC4-5D6E-409C-BE32-E72D297353CC}">
              <c16:uniqueId val="{00000001-FC50-4FA6-B9FB-CF1434BC302D}"/>
            </c:ext>
          </c:extLst>
        </c:ser>
        <c:ser>
          <c:idx val="2"/>
          <c:order val="2"/>
          <c:tx>
            <c:strRef>
              <c:f>Feuil1!$D$1</c:f>
              <c:strCache>
                <c:ptCount val="1"/>
                <c:pt idx="0">
                  <c:v>Oui, rarement</c:v>
                </c:pt>
              </c:strCache>
            </c:strRef>
          </c:tx>
          <c:spPr>
            <a:solidFill>
              <a:srgbClr val="ECB2B2"/>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3. Des cigarettes en paquet</c:v>
                </c:pt>
                <c:pt idx="1">
                  <c:v>8. Du cannabis</c:v>
                </c:pt>
                <c:pt idx="2">
                  <c:v>1. Du tabac à rouler</c:v>
                </c:pt>
                <c:pt idx="3">
                  <c:v>5. Des cigares </c:v>
                </c:pt>
                <c:pt idx="4">
                  <c:v>4. Des cigarillos </c:v>
                </c:pt>
                <c:pt idx="5">
                  <c:v>2. Du tabac chauffé</c:v>
                </c:pt>
                <c:pt idx="6">
                  <c:v>6. La pipe </c:v>
                </c:pt>
                <c:pt idx="7">
                  <c:v>7. La chicha ou le narguilé </c:v>
                </c:pt>
              </c:strCache>
            </c:strRef>
          </c:cat>
          <c:val>
            <c:numRef>
              <c:f>Feuil1!$D$2:$D$9</c:f>
              <c:numCache>
                <c:formatCode>General</c:formatCode>
                <c:ptCount val="8"/>
                <c:pt idx="0">
                  <c:v>7</c:v>
                </c:pt>
                <c:pt idx="1">
                  <c:v>24</c:v>
                </c:pt>
                <c:pt idx="2">
                  <c:v>10</c:v>
                </c:pt>
                <c:pt idx="3">
                  <c:v>6</c:v>
                </c:pt>
                <c:pt idx="4">
                  <c:v>6</c:v>
                </c:pt>
                <c:pt idx="5">
                  <c:v>2</c:v>
                </c:pt>
                <c:pt idx="6">
                  <c:v>3</c:v>
                </c:pt>
                <c:pt idx="7">
                  <c:v>2</c:v>
                </c:pt>
              </c:numCache>
            </c:numRef>
          </c:val>
          <c:extLst>
            <c:ext xmlns:c16="http://schemas.microsoft.com/office/drawing/2014/chart" uri="{C3380CC4-5D6E-409C-BE32-E72D297353CC}">
              <c16:uniqueId val="{00000002-FC50-4FA6-B9FB-CF1434BC302D}"/>
            </c:ext>
          </c:extLst>
        </c:ser>
        <c:ser>
          <c:idx val="3"/>
          <c:order val="3"/>
          <c:tx>
            <c:strRef>
              <c:f>Feuil1!$E$1</c:f>
              <c:strCache>
                <c:ptCount val="1"/>
                <c:pt idx="0">
                  <c:v>Non jamais</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3. Des cigarettes en paquet</c:v>
                </c:pt>
                <c:pt idx="1">
                  <c:v>8. Du cannabis</c:v>
                </c:pt>
                <c:pt idx="2">
                  <c:v>1. Du tabac à rouler</c:v>
                </c:pt>
                <c:pt idx="3">
                  <c:v>5. Des cigares </c:v>
                </c:pt>
                <c:pt idx="4">
                  <c:v>4. Des cigarillos </c:v>
                </c:pt>
                <c:pt idx="5">
                  <c:v>2. Du tabac chauffé</c:v>
                </c:pt>
                <c:pt idx="6">
                  <c:v>6. La pipe </c:v>
                </c:pt>
                <c:pt idx="7">
                  <c:v>7. La chicha ou le narguilé </c:v>
                </c:pt>
              </c:strCache>
            </c:strRef>
          </c:cat>
          <c:val>
            <c:numRef>
              <c:f>Feuil1!$E$2:$E$9</c:f>
              <c:numCache>
                <c:formatCode>General</c:formatCode>
                <c:ptCount val="8"/>
                <c:pt idx="0">
                  <c:v>16</c:v>
                </c:pt>
                <c:pt idx="1">
                  <c:v>58</c:v>
                </c:pt>
                <c:pt idx="2">
                  <c:v>64</c:v>
                </c:pt>
                <c:pt idx="3">
                  <c:v>90</c:v>
                </c:pt>
                <c:pt idx="4">
                  <c:v>91</c:v>
                </c:pt>
                <c:pt idx="5">
                  <c:v>93</c:v>
                </c:pt>
                <c:pt idx="6">
                  <c:v>97</c:v>
                </c:pt>
                <c:pt idx="7">
                  <c:v>97</c:v>
                </c:pt>
              </c:numCache>
            </c:numRef>
          </c:val>
          <c:extLst>
            <c:ext xmlns:c16="http://schemas.microsoft.com/office/drawing/2014/chart" uri="{C3380CC4-5D6E-409C-BE32-E72D297353CC}">
              <c16:uniqueId val="{00000003-FC50-4FA6-B9FB-CF1434BC302D}"/>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CERTAINEMENT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6. Savoir qu’en arrêtant de fumer, vous diminuerez votre risque de cancer</c:v>
                </c:pt>
                <c:pt idx="1">
                  <c:v>4. Savoir qu’en arrêtant de fumer, votre santé s’améliorera considérablement</c:v>
                </c:pt>
                <c:pt idx="2">
                  <c:v>3. Savoir qu’en fumant, vous endommagez gravement vos poumons</c:v>
                </c:pt>
                <c:pt idx="3">
                  <c:v>5. Savoir qu’en arrêtant de fumer, vous améliorerez la santé de votre cœur</c:v>
                </c:pt>
                <c:pt idx="4">
                  <c:v>12. Savoir qu’en arrêtant de fumer, vous éviterez des handicaps graves et invalidants liés au tabac (essoufflement, douleurs chroniques, …)</c:v>
                </c:pt>
                <c:pt idx="5">
                  <c:v>10. Savoir qu’en arrêtant de fumer, vous économiserez de l’argent sur le long terme</c:v>
                </c:pt>
                <c:pt idx="6">
                  <c:v>2. Savoir qu’en arrêtant de fumer maintenant, vous augmenterez votre espérance de vie</c:v>
                </c:pt>
              </c:strCache>
            </c:strRef>
          </c:cat>
          <c:val>
            <c:numRef>
              <c:f>Feuil1!$B$2:$B$8</c:f>
              <c:numCache>
                <c:formatCode>General</c:formatCode>
                <c:ptCount val="7"/>
                <c:pt idx="0">
                  <c:v>59</c:v>
                </c:pt>
                <c:pt idx="1">
                  <c:v>52</c:v>
                </c:pt>
                <c:pt idx="2">
                  <c:v>62</c:v>
                </c:pt>
                <c:pt idx="3">
                  <c:v>60</c:v>
                </c:pt>
                <c:pt idx="4">
                  <c:v>55</c:v>
                </c:pt>
                <c:pt idx="5">
                  <c:v>65</c:v>
                </c:pt>
                <c:pt idx="6">
                  <c:v>51</c:v>
                </c:pt>
              </c:numCache>
            </c:numRef>
          </c:val>
          <c:extLst>
            <c:ext xmlns:c16="http://schemas.microsoft.com/office/drawing/2014/chart" uri="{C3380CC4-5D6E-409C-BE32-E72D297353CC}">
              <c16:uniqueId val="{00000000-299D-490B-81E1-2203EBEF476B}"/>
            </c:ext>
          </c:extLst>
        </c:ser>
        <c:ser>
          <c:idx val="1"/>
          <c:order val="1"/>
          <c:tx>
            <c:strRef>
              <c:f>Feuil1!$C$1</c:f>
              <c:strCache>
                <c:ptCount val="1"/>
                <c:pt idx="0">
                  <c:v>OUI PROBABLEMENT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6. Savoir qu’en arrêtant de fumer, vous diminuerez votre risque de cancer</c:v>
                </c:pt>
                <c:pt idx="1">
                  <c:v>4. Savoir qu’en arrêtant de fumer, votre santé s’améliorera considérablement</c:v>
                </c:pt>
                <c:pt idx="2">
                  <c:v>3. Savoir qu’en fumant, vous endommagez gravement vos poumons</c:v>
                </c:pt>
                <c:pt idx="3">
                  <c:v>5. Savoir qu’en arrêtant de fumer, vous améliorerez la santé de votre cœur</c:v>
                </c:pt>
                <c:pt idx="4">
                  <c:v>12. Savoir qu’en arrêtant de fumer, vous éviterez des handicaps graves et invalidants liés au tabac (essoufflement, douleurs chroniques, …)</c:v>
                </c:pt>
                <c:pt idx="5">
                  <c:v>10. Savoir qu’en arrêtant de fumer, vous économiserez de l’argent sur le long terme</c:v>
                </c:pt>
                <c:pt idx="6">
                  <c:v>2. Savoir qu’en arrêtant de fumer maintenant, vous augmenterez votre espérance de vie</c:v>
                </c:pt>
              </c:strCache>
            </c:strRef>
          </c:cat>
          <c:val>
            <c:numRef>
              <c:f>Feuil1!$C$2:$C$8</c:f>
              <c:numCache>
                <c:formatCode>General</c:formatCode>
                <c:ptCount val="7"/>
                <c:pt idx="0">
                  <c:v>36</c:v>
                </c:pt>
                <c:pt idx="1">
                  <c:v>43</c:v>
                </c:pt>
                <c:pt idx="2">
                  <c:v>32</c:v>
                </c:pt>
                <c:pt idx="3">
                  <c:v>34</c:v>
                </c:pt>
                <c:pt idx="4">
                  <c:v>36</c:v>
                </c:pt>
                <c:pt idx="5">
                  <c:v>25</c:v>
                </c:pt>
                <c:pt idx="6">
                  <c:v>39</c:v>
                </c:pt>
              </c:numCache>
            </c:numRef>
          </c:val>
          <c:extLst>
            <c:ext xmlns:c16="http://schemas.microsoft.com/office/drawing/2014/chart" uri="{C3380CC4-5D6E-409C-BE32-E72D297353CC}">
              <c16:uniqueId val="{00000001-299D-490B-81E1-2203EBEF476B}"/>
            </c:ext>
          </c:extLst>
        </c:ser>
        <c:ser>
          <c:idx val="2"/>
          <c:order val="2"/>
          <c:tx>
            <c:strRef>
              <c:f>Feuil1!$D$1</c:f>
              <c:strCache>
                <c:ptCount val="1"/>
                <c:pt idx="0">
                  <c:v>NON PROBABLEMENT PAS</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6. Savoir qu’en arrêtant de fumer, vous diminuerez votre risque de cancer</c:v>
                </c:pt>
                <c:pt idx="1">
                  <c:v>4. Savoir qu’en arrêtant de fumer, votre santé s’améliorera considérablement</c:v>
                </c:pt>
                <c:pt idx="2">
                  <c:v>3. Savoir qu’en fumant, vous endommagez gravement vos poumons</c:v>
                </c:pt>
                <c:pt idx="3">
                  <c:v>5. Savoir qu’en arrêtant de fumer, vous améliorerez la santé de votre cœur</c:v>
                </c:pt>
                <c:pt idx="4">
                  <c:v>12. Savoir qu’en arrêtant de fumer, vous éviterez des handicaps graves et invalidants liés au tabac (essoufflement, douleurs chroniques, …)</c:v>
                </c:pt>
                <c:pt idx="5">
                  <c:v>10. Savoir qu’en arrêtant de fumer, vous économiserez de l’argent sur le long terme</c:v>
                </c:pt>
                <c:pt idx="6">
                  <c:v>2. Savoir qu’en arrêtant de fumer maintenant, vous augmenterez votre espérance de vie</c:v>
                </c:pt>
              </c:strCache>
            </c:strRef>
          </c:cat>
          <c:val>
            <c:numRef>
              <c:f>Feuil1!$D$2:$D$8</c:f>
              <c:numCache>
                <c:formatCode>General</c:formatCode>
                <c:ptCount val="7"/>
                <c:pt idx="0">
                  <c:v>2</c:v>
                </c:pt>
                <c:pt idx="1">
                  <c:v>3</c:v>
                </c:pt>
                <c:pt idx="2">
                  <c:v>3</c:v>
                </c:pt>
                <c:pt idx="3">
                  <c:v>5</c:v>
                </c:pt>
                <c:pt idx="4">
                  <c:v>7</c:v>
                </c:pt>
                <c:pt idx="5">
                  <c:v>8</c:v>
                </c:pt>
                <c:pt idx="6">
                  <c:v>8</c:v>
                </c:pt>
              </c:numCache>
            </c:numRef>
          </c:val>
          <c:extLst>
            <c:ext xmlns:c16="http://schemas.microsoft.com/office/drawing/2014/chart" uri="{C3380CC4-5D6E-409C-BE32-E72D297353CC}">
              <c16:uniqueId val="{00000002-299D-490B-81E1-2203EBEF476B}"/>
            </c:ext>
          </c:extLst>
        </c:ser>
        <c:ser>
          <c:idx val="3"/>
          <c:order val="3"/>
          <c:tx>
            <c:strRef>
              <c:f>Feuil1!$E$1</c:f>
              <c:strCache>
                <c:ptCount val="1"/>
                <c:pt idx="0">
                  <c:v>NON CERTAINEMENT PAS</c:v>
                </c:pt>
              </c:strCache>
            </c:strRef>
          </c:tx>
          <c:spPr>
            <a:solidFill>
              <a:srgbClr val="C00000"/>
            </a:solidFill>
            <a:ln w="19050">
              <a:solidFill>
                <a:sysClr val="window" lastClr="FFFFFF"/>
              </a:solidFill>
            </a:ln>
            <a:effectLst/>
          </c:spPr>
          <c:invertIfNegative val="0"/>
          <c:dLbls>
            <c:dLbl>
              <c:idx val="3"/>
              <c:layout>
                <c:manualLayout>
                  <c:x val="1.763888888888878E-2"/>
                  <c:y val="-3.4709731736251963E-3"/>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B9-4FB5-B817-29A8B807B16C}"/>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6. Savoir qu’en arrêtant de fumer, vous diminuerez votre risque de cancer</c:v>
                </c:pt>
                <c:pt idx="1">
                  <c:v>4. Savoir qu’en arrêtant de fumer, votre santé s’améliorera considérablement</c:v>
                </c:pt>
                <c:pt idx="2">
                  <c:v>3. Savoir qu’en fumant, vous endommagez gravement vos poumons</c:v>
                </c:pt>
                <c:pt idx="3">
                  <c:v>5. Savoir qu’en arrêtant de fumer, vous améliorerez la santé de votre cœur</c:v>
                </c:pt>
                <c:pt idx="4">
                  <c:v>12. Savoir qu’en arrêtant de fumer, vous éviterez des handicaps graves et invalidants liés au tabac (essoufflement, douleurs chroniques, …)</c:v>
                </c:pt>
                <c:pt idx="5">
                  <c:v>10. Savoir qu’en arrêtant de fumer, vous économiserez de l’argent sur le long terme</c:v>
                </c:pt>
                <c:pt idx="6">
                  <c:v>2. Savoir qu’en arrêtant de fumer maintenant, vous augmenterez votre espérance de vie</c:v>
                </c:pt>
              </c:strCache>
            </c:strRef>
          </c:cat>
          <c:val>
            <c:numRef>
              <c:f>Feuil1!$E$2:$E$8</c:f>
              <c:numCache>
                <c:formatCode>General</c:formatCode>
                <c:ptCount val="7"/>
                <c:pt idx="0">
                  <c:v>3</c:v>
                </c:pt>
                <c:pt idx="1">
                  <c:v>2</c:v>
                </c:pt>
                <c:pt idx="2">
                  <c:v>3</c:v>
                </c:pt>
                <c:pt idx="3">
                  <c:v>1</c:v>
                </c:pt>
                <c:pt idx="4">
                  <c:v>2</c:v>
                </c:pt>
                <c:pt idx="5">
                  <c:v>2</c:v>
                </c:pt>
                <c:pt idx="6">
                  <c:v>2</c:v>
                </c:pt>
              </c:numCache>
            </c:numRef>
          </c:val>
          <c:extLst>
            <c:ext xmlns:c16="http://schemas.microsoft.com/office/drawing/2014/chart" uri="{C3380CC4-5D6E-409C-BE32-E72D297353CC}">
              <c16:uniqueId val="{00000003-299D-490B-81E1-2203EBEF476B}"/>
            </c:ext>
          </c:extLst>
        </c:ser>
        <c:dLbls>
          <c:dLblPos val="ctr"/>
          <c:showLegendKey val="0"/>
          <c:showVal val="1"/>
          <c:showCatName val="0"/>
          <c:showSerName val="0"/>
          <c:showPercent val="0"/>
          <c:showBubbleSize val="0"/>
        </c:dLbls>
        <c:gapWidth val="65"/>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CERTAINEMENT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8. Savoir qu’en arrêtant de fumer, vous éliminerez la mauvaise haleine et les dents jaunes</c:v>
                </c:pt>
                <c:pt idx="1">
                  <c:v>13. Savoir qu’en arrêtant de fumer, vous gagnerez des années de vie en bonne santé</c:v>
                </c:pt>
                <c:pt idx="2">
                  <c:v>14. Savoir que fumer aura un impact plus important sur votre espérance de vie que l’infection par le VIH elle-même</c:v>
                </c:pt>
                <c:pt idx="3">
                  <c:v>7. Savoir qu’en arrêtant de fumer, votre peau paraîtra plus jeune et plus saine</c:v>
                </c:pt>
                <c:pt idx="4">
                  <c:v>1. Savoir que fumer conduira à de mauvais résultats dans vos analyses et vos examens de santé</c:v>
                </c:pt>
                <c:pt idx="5">
                  <c:v>9. Savoir qu’en arrêtant de fumer, vous protégerez votre famille et vos amis du tabagisme passif</c:v>
                </c:pt>
                <c:pt idx="6">
                  <c:v>11. Savoir qu’en arrêtant de fumer, vous donnerez le bon exemple</c:v>
                </c:pt>
              </c:strCache>
            </c:strRef>
          </c:cat>
          <c:val>
            <c:numRef>
              <c:f>Feuil1!$B$9:$B$15</c:f>
              <c:numCache>
                <c:formatCode>General</c:formatCode>
                <c:ptCount val="7"/>
                <c:pt idx="0">
                  <c:v>53</c:v>
                </c:pt>
                <c:pt idx="1">
                  <c:v>52</c:v>
                </c:pt>
                <c:pt idx="2">
                  <c:v>44</c:v>
                </c:pt>
                <c:pt idx="3">
                  <c:v>47</c:v>
                </c:pt>
                <c:pt idx="4">
                  <c:v>36</c:v>
                </c:pt>
                <c:pt idx="5">
                  <c:v>35</c:v>
                </c:pt>
                <c:pt idx="6">
                  <c:v>27</c:v>
                </c:pt>
              </c:numCache>
            </c:numRef>
          </c:val>
          <c:extLst>
            <c:ext xmlns:c16="http://schemas.microsoft.com/office/drawing/2014/chart" uri="{C3380CC4-5D6E-409C-BE32-E72D297353CC}">
              <c16:uniqueId val="{00000000-E6E7-4359-A22C-1B654AD9CE2B}"/>
            </c:ext>
          </c:extLst>
        </c:ser>
        <c:ser>
          <c:idx val="1"/>
          <c:order val="1"/>
          <c:tx>
            <c:strRef>
              <c:f>Feuil1!$C$1</c:f>
              <c:strCache>
                <c:ptCount val="1"/>
                <c:pt idx="0">
                  <c:v>OUI PROBABLEMENT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8. Savoir qu’en arrêtant de fumer, vous éliminerez la mauvaise haleine et les dents jaunes</c:v>
                </c:pt>
                <c:pt idx="1">
                  <c:v>13. Savoir qu’en arrêtant de fumer, vous gagnerez des années de vie en bonne santé</c:v>
                </c:pt>
                <c:pt idx="2">
                  <c:v>14. Savoir que fumer aura un impact plus important sur votre espérance de vie que l’infection par le VIH elle-même</c:v>
                </c:pt>
                <c:pt idx="3">
                  <c:v>7. Savoir qu’en arrêtant de fumer, votre peau paraîtra plus jeune et plus saine</c:v>
                </c:pt>
                <c:pt idx="4">
                  <c:v>1. Savoir que fumer conduira à de mauvais résultats dans vos analyses et vos examens de santé</c:v>
                </c:pt>
                <c:pt idx="5">
                  <c:v>9. Savoir qu’en arrêtant de fumer, vous protégerez votre famille et vos amis du tabagisme passif</c:v>
                </c:pt>
                <c:pt idx="6">
                  <c:v>11. Savoir qu’en arrêtant de fumer, vous donnerez le bon exemple</c:v>
                </c:pt>
              </c:strCache>
            </c:strRef>
          </c:cat>
          <c:val>
            <c:numRef>
              <c:f>Feuil1!$C$9:$C$15</c:f>
              <c:numCache>
                <c:formatCode>General</c:formatCode>
                <c:ptCount val="7"/>
                <c:pt idx="0">
                  <c:v>33</c:v>
                </c:pt>
                <c:pt idx="1">
                  <c:v>34</c:v>
                </c:pt>
                <c:pt idx="2">
                  <c:v>39</c:v>
                </c:pt>
                <c:pt idx="3">
                  <c:v>35</c:v>
                </c:pt>
                <c:pt idx="4">
                  <c:v>43</c:v>
                </c:pt>
                <c:pt idx="5">
                  <c:v>28</c:v>
                </c:pt>
                <c:pt idx="6">
                  <c:v>25</c:v>
                </c:pt>
              </c:numCache>
            </c:numRef>
          </c:val>
          <c:extLst>
            <c:ext xmlns:c16="http://schemas.microsoft.com/office/drawing/2014/chart" uri="{C3380CC4-5D6E-409C-BE32-E72D297353CC}">
              <c16:uniqueId val="{00000001-E6E7-4359-A22C-1B654AD9CE2B}"/>
            </c:ext>
          </c:extLst>
        </c:ser>
        <c:ser>
          <c:idx val="2"/>
          <c:order val="2"/>
          <c:tx>
            <c:strRef>
              <c:f>Feuil1!$D$1</c:f>
              <c:strCache>
                <c:ptCount val="1"/>
                <c:pt idx="0">
                  <c:v>NON PROBABLEMENT PAS</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8. Savoir qu’en arrêtant de fumer, vous éliminerez la mauvaise haleine et les dents jaunes</c:v>
                </c:pt>
                <c:pt idx="1">
                  <c:v>13. Savoir qu’en arrêtant de fumer, vous gagnerez des années de vie en bonne santé</c:v>
                </c:pt>
                <c:pt idx="2">
                  <c:v>14. Savoir que fumer aura un impact plus important sur votre espérance de vie que l’infection par le VIH elle-même</c:v>
                </c:pt>
                <c:pt idx="3">
                  <c:v>7. Savoir qu’en arrêtant de fumer, votre peau paraîtra plus jeune et plus saine</c:v>
                </c:pt>
                <c:pt idx="4">
                  <c:v>1. Savoir que fumer conduira à de mauvais résultats dans vos analyses et vos examens de santé</c:v>
                </c:pt>
                <c:pt idx="5">
                  <c:v>9. Savoir qu’en arrêtant de fumer, vous protégerez votre famille et vos amis du tabagisme passif</c:v>
                </c:pt>
                <c:pt idx="6">
                  <c:v>11. Savoir qu’en arrêtant de fumer, vous donnerez le bon exemple</c:v>
                </c:pt>
              </c:strCache>
            </c:strRef>
          </c:cat>
          <c:val>
            <c:numRef>
              <c:f>Feuil1!$D$9:$D$15</c:f>
              <c:numCache>
                <c:formatCode>General</c:formatCode>
                <c:ptCount val="7"/>
                <c:pt idx="0">
                  <c:v>10</c:v>
                </c:pt>
                <c:pt idx="1">
                  <c:v>11</c:v>
                </c:pt>
                <c:pt idx="2">
                  <c:v>13</c:v>
                </c:pt>
                <c:pt idx="3">
                  <c:v>14</c:v>
                </c:pt>
                <c:pt idx="4">
                  <c:v>16</c:v>
                </c:pt>
                <c:pt idx="5">
                  <c:v>20</c:v>
                </c:pt>
                <c:pt idx="6">
                  <c:v>29</c:v>
                </c:pt>
              </c:numCache>
            </c:numRef>
          </c:val>
          <c:extLst>
            <c:ext xmlns:c16="http://schemas.microsoft.com/office/drawing/2014/chart" uri="{C3380CC4-5D6E-409C-BE32-E72D297353CC}">
              <c16:uniqueId val="{00000002-E6E7-4359-A22C-1B654AD9CE2B}"/>
            </c:ext>
          </c:extLst>
        </c:ser>
        <c:ser>
          <c:idx val="3"/>
          <c:order val="3"/>
          <c:tx>
            <c:strRef>
              <c:f>Feuil1!$E$1</c:f>
              <c:strCache>
                <c:ptCount val="1"/>
                <c:pt idx="0">
                  <c:v>NON CERTAINEMENT PAS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8. Savoir qu’en arrêtant de fumer, vous éliminerez la mauvaise haleine et les dents jaunes</c:v>
                </c:pt>
                <c:pt idx="1">
                  <c:v>13. Savoir qu’en arrêtant de fumer, vous gagnerez des années de vie en bonne santé</c:v>
                </c:pt>
                <c:pt idx="2">
                  <c:v>14. Savoir que fumer aura un impact plus important sur votre espérance de vie que l’infection par le VIH elle-même</c:v>
                </c:pt>
                <c:pt idx="3">
                  <c:v>7. Savoir qu’en arrêtant de fumer, votre peau paraîtra plus jeune et plus saine</c:v>
                </c:pt>
                <c:pt idx="4">
                  <c:v>1. Savoir que fumer conduira à de mauvais résultats dans vos analyses et vos examens de santé</c:v>
                </c:pt>
                <c:pt idx="5">
                  <c:v>9. Savoir qu’en arrêtant de fumer, vous protégerez votre famille et vos amis du tabagisme passif</c:v>
                </c:pt>
                <c:pt idx="6">
                  <c:v>11. Savoir qu’en arrêtant de fumer, vous donnerez le bon exemple</c:v>
                </c:pt>
              </c:strCache>
            </c:strRef>
          </c:cat>
          <c:val>
            <c:numRef>
              <c:f>Feuil1!$E$9:$E$15</c:f>
              <c:numCache>
                <c:formatCode>General</c:formatCode>
                <c:ptCount val="7"/>
                <c:pt idx="0">
                  <c:v>4</c:v>
                </c:pt>
                <c:pt idx="1">
                  <c:v>3</c:v>
                </c:pt>
                <c:pt idx="2">
                  <c:v>4</c:v>
                </c:pt>
                <c:pt idx="3">
                  <c:v>4</c:v>
                </c:pt>
                <c:pt idx="4">
                  <c:v>5</c:v>
                </c:pt>
                <c:pt idx="5">
                  <c:v>17</c:v>
                </c:pt>
                <c:pt idx="6">
                  <c:v>19</c:v>
                </c:pt>
              </c:numCache>
            </c:numRef>
          </c:val>
          <c:extLst>
            <c:ext xmlns:c16="http://schemas.microsoft.com/office/drawing/2014/chart" uri="{C3380CC4-5D6E-409C-BE32-E72D297353CC}">
              <c16:uniqueId val="{00000003-E6E7-4359-A22C-1B654AD9CE2B}"/>
            </c:ext>
          </c:extLst>
        </c:ser>
        <c:dLbls>
          <c:dLblPos val="ctr"/>
          <c:showLegendKey val="0"/>
          <c:showVal val="1"/>
          <c:showCatName val="0"/>
          <c:showSerName val="0"/>
          <c:showPercent val="0"/>
          <c:showBubbleSize val="0"/>
        </c:dLbls>
        <c:gapWidth val="65"/>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clustered"/>
        <c:varyColors val="0"/>
        <c:ser>
          <c:idx val="0"/>
          <c:order val="0"/>
          <c:tx>
            <c:strRef>
              <c:f>Feuil1!$B$1</c:f>
              <c:strCache>
                <c:ptCount val="1"/>
                <c:pt idx="0">
                  <c:v>1.       Oui, pendant votre formation initiale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 L’importance de faire de la prévention auprès des personnes vivant avec le VIH sur leur consommation de tabac, de cannabis ou autre</c:v>
                </c:pt>
                <c:pt idx="1">
                  <c:v>1. L’impact du tabac sur la santé des personnes vivant avec le VIH</c:v>
                </c:pt>
                <c:pt idx="2">
                  <c:v>3. La manière d’aborder le sujet de la consommation de tabac ou de drogue auprès des personnes vivant avec le VIH</c:v>
                </c:pt>
              </c:strCache>
            </c:strRef>
          </c:cat>
          <c:val>
            <c:numRef>
              <c:f>Feuil1!$B$2:$B$4</c:f>
              <c:numCache>
                <c:formatCode>General</c:formatCode>
                <c:ptCount val="3"/>
                <c:pt idx="0">
                  <c:v>20</c:v>
                </c:pt>
                <c:pt idx="1">
                  <c:v>18</c:v>
                </c:pt>
                <c:pt idx="2">
                  <c:v>14</c:v>
                </c:pt>
              </c:numCache>
            </c:numRef>
          </c:val>
          <c:extLst>
            <c:ext xmlns:c16="http://schemas.microsoft.com/office/drawing/2014/chart" uri="{C3380CC4-5D6E-409C-BE32-E72D297353CC}">
              <c16:uniqueId val="{00000000-6277-42CD-91C5-3FE6AB015119}"/>
            </c:ext>
          </c:extLst>
        </c:ser>
        <c:ser>
          <c:idx val="1"/>
          <c:order val="1"/>
          <c:tx>
            <c:strRef>
              <c:f>Feuil1!$C$1</c:f>
              <c:strCache>
                <c:ptCount val="1"/>
                <c:pt idx="0">
                  <c:v>2.       Oui, lors d’une formation professionnelle faite depuis que vous exercez</c:v>
                </c:pt>
              </c:strCache>
            </c:strRef>
          </c:tx>
          <c:spPr>
            <a:solidFill>
              <a:srgbClr val="103C50">
                <a:lumMod val="75000"/>
                <a:lumOff val="25000"/>
              </a:srgb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 L’importance de faire de la prévention auprès des personnes vivant avec le VIH sur leur consommation de tabac, de cannabis ou autre</c:v>
                </c:pt>
                <c:pt idx="1">
                  <c:v>1. L’impact du tabac sur la santé des personnes vivant avec le VIH</c:v>
                </c:pt>
                <c:pt idx="2">
                  <c:v>3. La manière d’aborder le sujet de la consommation de tabac ou de drogue auprès des personnes vivant avec le VIH</c:v>
                </c:pt>
              </c:strCache>
            </c:strRef>
          </c:cat>
          <c:val>
            <c:numRef>
              <c:f>Feuil1!$C$2:$C$4</c:f>
              <c:numCache>
                <c:formatCode>General</c:formatCode>
                <c:ptCount val="3"/>
                <c:pt idx="0">
                  <c:v>34</c:v>
                </c:pt>
                <c:pt idx="1">
                  <c:v>33</c:v>
                </c:pt>
                <c:pt idx="2">
                  <c:v>31</c:v>
                </c:pt>
              </c:numCache>
            </c:numRef>
          </c:val>
          <c:extLst>
            <c:ext xmlns:c16="http://schemas.microsoft.com/office/drawing/2014/chart" uri="{C3380CC4-5D6E-409C-BE32-E72D297353CC}">
              <c16:uniqueId val="{00000001-6277-42CD-91C5-3FE6AB015119}"/>
            </c:ext>
          </c:extLst>
        </c:ser>
        <c:ser>
          <c:idx val="2"/>
          <c:order val="2"/>
          <c:tx>
            <c:strRef>
              <c:f>Feuil1!$D$1</c:f>
              <c:strCache>
                <c:ptCount val="1"/>
                <c:pt idx="0">
                  <c:v>3.       Oui, à l’occasion de moments d’échanges avec vos collègues (congrès, …)</c:v>
                </c:pt>
              </c:strCache>
            </c:strRef>
          </c:tx>
          <c:spPr>
            <a:solidFill>
              <a:srgbClr val="103C50">
                <a:lumMod val="50000"/>
                <a:lumOff val="50000"/>
              </a:srgbClr>
            </a:solidFill>
            <a:ln w="19050">
              <a:solidFill>
                <a:sysClr val="window" lastClr="FFFFFF"/>
              </a:solidFill>
            </a:ln>
            <a:effectLst/>
          </c:spPr>
          <c:invertIfNegative val="0"/>
          <c:dPt>
            <c:idx val="0"/>
            <c:invertIfNegative val="0"/>
            <c:bubble3D val="0"/>
            <c:spPr>
              <a:solidFill>
                <a:srgbClr val="52B1DD"/>
              </a:solidFill>
              <a:ln w="19050">
                <a:solidFill>
                  <a:sysClr val="window" lastClr="FFFFFF"/>
                </a:solidFill>
              </a:ln>
              <a:effectLst/>
            </c:spPr>
            <c:extLst>
              <c:ext xmlns:c16="http://schemas.microsoft.com/office/drawing/2014/chart" uri="{C3380CC4-5D6E-409C-BE32-E72D297353CC}">
                <c16:uniqueId val="{00000001-D271-480E-A306-F91C513AC91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 L’importance de faire de la prévention auprès des personnes vivant avec le VIH sur leur consommation de tabac, de cannabis ou autre</c:v>
                </c:pt>
                <c:pt idx="1">
                  <c:v>1. L’impact du tabac sur la santé des personnes vivant avec le VIH</c:v>
                </c:pt>
                <c:pt idx="2">
                  <c:v>3. La manière d’aborder le sujet de la consommation de tabac ou de drogue auprès des personnes vivant avec le VIH</c:v>
                </c:pt>
              </c:strCache>
            </c:strRef>
          </c:cat>
          <c:val>
            <c:numRef>
              <c:f>Feuil1!$D$2:$D$4</c:f>
              <c:numCache>
                <c:formatCode>General</c:formatCode>
                <c:ptCount val="3"/>
                <c:pt idx="0">
                  <c:v>34</c:v>
                </c:pt>
                <c:pt idx="1">
                  <c:v>31</c:v>
                </c:pt>
                <c:pt idx="2">
                  <c:v>31</c:v>
                </c:pt>
              </c:numCache>
            </c:numRef>
          </c:val>
          <c:extLst>
            <c:ext xmlns:c16="http://schemas.microsoft.com/office/drawing/2014/chart" uri="{C3380CC4-5D6E-409C-BE32-E72D297353CC}">
              <c16:uniqueId val="{00000002-6277-42CD-91C5-3FE6AB015119}"/>
            </c:ext>
          </c:extLst>
        </c:ser>
        <c:ser>
          <c:idx val="3"/>
          <c:order val="3"/>
          <c:tx>
            <c:strRef>
              <c:f>Feuil1!$E$1</c:f>
              <c:strCache>
                <c:ptCount val="1"/>
                <c:pt idx="0">
                  <c:v>4.       Oui, à d’autres occasions</c:v>
                </c:pt>
              </c:strCache>
            </c:strRef>
          </c:tx>
          <c:spPr>
            <a:solidFill>
              <a:srgbClr val="103C50">
                <a:lumMod val="25000"/>
                <a:lumOff val="75000"/>
              </a:srgb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 L’importance de faire de la prévention auprès des personnes vivant avec le VIH sur leur consommation de tabac, de cannabis ou autre</c:v>
                </c:pt>
                <c:pt idx="1">
                  <c:v>1. L’impact du tabac sur la santé des personnes vivant avec le VIH</c:v>
                </c:pt>
                <c:pt idx="2">
                  <c:v>3. La manière d’aborder le sujet de la consommation de tabac ou de drogue auprès des personnes vivant avec le VIH</c:v>
                </c:pt>
              </c:strCache>
            </c:strRef>
          </c:cat>
          <c:val>
            <c:numRef>
              <c:f>Feuil1!$E$2:$E$4</c:f>
              <c:numCache>
                <c:formatCode>General</c:formatCode>
                <c:ptCount val="3"/>
                <c:pt idx="0">
                  <c:v>15</c:v>
                </c:pt>
                <c:pt idx="1">
                  <c:v>16</c:v>
                </c:pt>
                <c:pt idx="2">
                  <c:v>13</c:v>
                </c:pt>
              </c:numCache>
            </c:numRef>
          </c:val>
          <c:extLst>
            <c:ext xmlns:c16="http://schemas.microsoft.com/office/drawing/2014/chart" uri="{C3380CC4-5D6E-409C-BE32-E72D297353CC}">
              <c16:uniqueId val="{00000003-6277-42CD-91C5-3FE6AB015119}"/>
            </c:ext>
          </c:extLst>
        </c:ser>
        <c:ser>
          <c:idx val="4"/>
          <c:order val="4"/>
          <c:tx>
            <c:strRef>
              <c:f>Feuil1!$F$1</c:f>
              <c:strCache>
                <c:ptCount val="1"/>
                <c:pt idx="0">
                  <c:v>5.       Non jamais </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 L’importance de faire de la prévention auprès des personnes vivant avec le VIH sur leur consommation de tabac, de cannabis ou autre</c:v>
                </c:pt>
                <c:pt idx="1">
                  <c:v>1. L’impact du tabac sur la santé des personnes vivant avec le VIH</c:v>
                </c:pt>
                <c:pt idx="2">
                  <c:v>3. La manière d’aborder le sujet de la consommation de tabac ou de drogue auprès des personnes vivant avec le VIH</c:v>
                </c:pt>
              </c:strCache>
            </c:strRef>
          </c:cat>
          <c:val>
            <c:numRef>
              <c:f>Feuil1!$F$2:$F$4</c:f>
              <c:numCache>
                <c:formatCode>General</c:formatCode>
                <c:ptCount val="3"/>
                <c:pt idx="0">
                  <c:v>28</c:v>
                </c:pt>
                <c:pt idx="1">
                  <c:v>31</c:v>
                </c:pt>
                <c:pt idx="2">
                  <c:v>34</c:v>
                </c:pt>
              </c:numCache>
            </c:numRef>
          </c:val>
          <c:extLst>
            <c:ext xmlns:c16="http://schemas.microsoft.com/office/drawing/2014/chart" uri="{C3380CC4-5D6E-409C-BE32-E72D297353CC}">
              <c16:uniqueId val="{00000004-6277-42CD-91C5-3FE6AB015119}"/>
            </c:ext>
          </c:extLst>
        </c:ser>
        <c:dLbls>
          <c:dLblPos val="ctr"/>
          <c:showLegendKey val="0"/>
          <c:showVal val="1"/>
          <c:showCatName val="0"/>
          <c:showSerName val="0"/>
          <c:showPercent val="0"/>
          <c:showBubbleSize val="0"/>
        </c:dLbls>
        <c:gapWidth val="12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très bien formé</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Sur l’accompagnement que vous pouvez proposer à une personne vivant avec le VIH (PvVIH) qui souhaite arrêter de fumer</c:v>
                </c:pt>
                <c:pt idx="1">
                  <c:v>2. Sur les impacts que peut avoir le tabac sur tous les aspects de la vie des personnes vivant avec le VIH (PvVIH)</c:v>
                </c:pt>
                <c:pt idx="2">
                  <c:v>1. Sur les risques spécifiques du tabac pour les personnes vivant avec le VIH (PvVIH)</c:v>
                </c:pt>
              </c:strCache>
            </c:strRef>
          </c:cat>
          <c:val>
            <c:numRef>
              <c:f>Feuil1!$B$2:$B$4</c:f>
              <c:numCache>
                <c:formatCode>General</c:formatCode>
                <c:ptCount val="3"/>
                <c:pt idx="0">
                  <c:v>11</c:v>
                </c:pt>
                <c:pt idx="1">
                  <c:v>7</c:v>
                </c:pt>
                <c:pt idx="2">
                  <c:v>7</c:v>
                </c:pt>
              </c:numCache>
            </c:numRef>
          </c:val>
          <c:extLst>
            <c:ext xmlns:c16="http://schemas.microsoft.com/office/drawing/2014/chart" uri="{C3380CC4-5D6E-409C-BE32-E72D297353CC}">
              <c16:uniqueId val="{00000000-8190-4A9B-8B8A-0A50DFCCEC5C}"/>
            </c:ext>
          </c:extLst>
        </c:ser>
        <c:ser>
          <c:idx val="1"/>
          <c:order val="1"/>
          <c:tx>
            <c:strRef>
              <c:f>Feuil1!$C$1</c:f>
              <c:strCache>
                <c:ptCount val="1"/>
                <c:pt idx="0">
                  <c:v>plutôt bien formé</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Sur l’accompagnement que vous pouvez proposer à une personne vivant avec le VIH (PvVIH) qui souhaite arrêter de fumer</c:v>
                </c:pt>
                <c:pt idx="1">
                  <c:v>2. Sur les impacts que peut avoir le tabac sur tous les aspects de la vie des personnes vivant avec le VIH (PvVIH)</c:v>
                </c:pt>
                <c:pt idx="2">
                  <c:v>1. Sur les risques spécifiques du tabac pour les personnes vivant avec le VIH (PvVIH)</c:v>
                </c:pt>
              </c:strCache>
            </c:strRef>
          </c:cat>
          <c:val>
            <c:numRef>
              <c:f>Feuil1!$C$2:$C$4</c:f>
              <c:numCache>
                <c:formatCode>General</c:formatCode>
                <c:ptCount val="3"/>
                <c:pt idx="0">
                  <c:v>43</c:v>
                </c:pt>
                <c:pt idx="1">
                  <c:v>41</c:v>
                </c:pt>
                <c:pt idx="2">
                  <c:v>37</c:v>
                </c:pt>
              </c:numCache>
            </c:numRef>
          </c:val>
          <c:extLst>
            <c:ext xmlns:c16="http://schemas.microsoft.com/office/drawing/2014/chart" uri="{C3380CC4-5D6E-409C-BE32-E72D297353CC}">
              <c16:uniqueId val="{00000001-8190-4A9B-8B8A-0A50DFCCEC5C}"/>
            </c:ext>
          </c:extLst>
        </c:ser>
        <c:ser>
          <c:idx val="2"/>
          <c:order val="2"/>
          <c:tx>
            <c:strRef>
              <c:f>Feuil1!$D$1</c:f>
              <c:strCache>
                <c:ptCount val="1"/>
                <c:pt idx="0">
                  <c:v>plutôt mal formé</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Sur l’accompagnement que vous pouvez proposer à une personne vivant avec le VIH (PvVIH) qui souhaite arrêter de fumer</c:v>
                </c:pt>
                <c:pt idx="1">
                  <c:v>2. Sur les impacts que peut avoir le tabac sur tous les aspects de la vie des personnes vivant avec le VIH (PvVIH)</c:v>
                </c:pt>
                <c:pt idx="2">
                  <c:v>1. Sur les risques spécifiques du tabac pour les personnes vivant avec le VIH (PvVIH)</c:v>
                </c:pt>
              </c:strCache>
            </c:strRef>
          </c:cat>
          <c:val>
            <c:numRef>
              <c:f>Feuil1!$D$2:$D$4</c:f>
              <c:numCache>
                <c:formatCode>General</c:formatCode>
                <c:ptCount val="3"/>
                <c:pt idx="0">
                  <c:v>38</c:v>
                </c:pt>
                <c:pt idx="1">
                  <c:v>42</c:v>
                </c:pt>
                <c:pt idx="2">
                  <c:v>45</c:v>
                </c:pt>
              </c:numCache>
            </c:numRef>
          </c:val>
          <c:extLst>
            <c:ext xmlns:c16="http://schemas.microsoft.com/office/drawing/2014/chart" uri="{C3380CC4-5D6E-409C-BE32-E72D297353CC}">
              <c16:uniqueId val="{00000002-8190-4A9B-8B8A-0A50DFCCEC5C}"/>
            </c:ext>
          </c:extLst>
        </c:ser>
        <c:ser>
          <c:idx val="3"/>
          <c:order val="3"/>
          <c:tx>
            <c:strRef>
              <c:f>Feuil1!$E$1</c:f>
              <c:strCache>
                <c:ptCount val="1"/>
                <c:pt idx="0">
                  <c:v>très mal formé</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Sur l’accompagnement que vous pouvez proposer à une personne vivant avec le VIH (PvVIH) qui souhaite arrêter de fumer</c:v>
                </c:pt>
                <c:pt idx="1">
                  <c:v>2. Sur les impacts que peut avoir le tabac sur tous les aspects de la vie des personnes vivant avec le VIH (PvVIH)</c:v>
                </c:pt>
                <c:pt idx="2">
                  <c:v>1. Sur les risques spécifiques du tabac pour les personnes vivant avec le VIH (PvVIH)</c:v>
                </c:pt>
              </c:strCache>
            </c:strRef>
          </c:cat>
          <c:val>
            <c:numRef>
              <c:f>Feuil1!$E$2:$E$4</c:f>
              <c:numCache>
                <c:formatCode>General</c:formatCode>
                <c:ptCount val="3"/>
                <c:pt idx="0">
                  <c:v>8</c:v>
                </c:pt>
                <c:pt idx="1">
                  <c:v>10</c:v>
                </c:pt>
                <c:pt idx="2">
                  <c:v>11</c:v>
                </c:pt>
              </c:numCache>
            </c:numRef>
          </c:val>
          <c:extLst>
            <c:ext xmlns:c16="http://schemas.microsoft.com/office/drawing/2014/chart" uri="{C3380CC4-5D6E-409C-BE32-E72D297353CC}">
              <c16:uniqueId val="{00000003-8190-4A9B-8B8A-0A50DFCCEC5C}"/>
            </c:ext>
          </c:extLst>
        </c:ser>
        <c:dLbls>
          <c:dLblPos val="ctr"/>
          <c:showLegendKey val="0"/>
          <c:showVal val="1"/>
          <c:showCatName val="0"/>
          <c:showSerName val="0"/>
          <c:showPercent val="0"/>
          <c:showBubbleSize val="0"/>
        </c:dLbls>
        <c:gapWidth val="12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Concernant les professionnels de santé vers lesquels orienter vos patients</c:v>
                </c:pt>
                <c:pt idx="1">
                  <c:v>2. Concernant la recherche d’informations</c:v>
                </c:pt>
                <c:pt idx="2">
                  <c:v>1. Concernant la formation</c:v>
                </c:pt>
              </c:strCache>
            </c:strRef>
          </c:cat>
          <c:val>
            <c:numRef>
              <c:f>Feuil1!$B$2:$B$4</c:f>
              <c:numCache>
                <c:formatCode>General</c:formatCode>
                <c:ptCount val="3"/>
                <c:pt idx="0">
                  <c:v>19</c:v>
                </c:pt>
                <c:pt idx="1">
                  <c:v>12</c:v>
                </c:pt>
                <c:pt idx="2">
                  <c:v>8</c:v>
                </c:pt>
              </c:numCache>
            </c:numRef>
          </c:val>
          <c:extLst>
            <c:ext xmlns:c16="http://schemas.microsoft.com/office/drawing/2014/chart" uri="{C3380CC4-5D6E-409C-BE32-E72D297353CC}">
              <c16:uniqueId val="{00000000-C33B-40EE-BA78-71250DDD1804}"/>
            </c:ext>
          </c:extLst>
        </c:ser>
        <c:ser>
          <c:idx val="1"/>
          <c:order val="1"/>
          <c:tx>
            <c:strRef>
              <c:f>Feuil1!$C$1</c:f>
              <c:strCache>
                <c:ptCount val="1"/>
                <c:pt idx="0">
                  <c:v>oui plutôt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Concernant les professionnels de santé vers lesquels orienter vos patients</c:v>
                </c:pt>
                <c:pt idx="1">
                  <c:v>2. Concernant la recherche d’informations</c:v>
                </c:pt>
                <c:pt idx="2">
                  <c:v>1. Concernant la formation</c:v>
                </c:pt>
              </c:strCache>
            </c:strRef>
          </c:cat>
          <c:val>
            <c:numRef>
              <c:f>Feuil1!$C$2:$C$4</c:f>
              <c:numCache>
                <c:formatCode>General</c:formatCode>
                <c:ptCount val="3"/>
                <c:pt idx="0">
                  <c:v>48</c:v>
                </c:pt>
                <c:pt idx="1">
                  <c:v>49</c:v>
                </c:pt>
                <c:pt idx="2">
                  <c:v>40</c:v>
                </c:pt>
              </c:numCache>
            </c:numRef>
          </c:val>
          <c:extLst>
            <c:ext xmlns:c16="http://schemas.microsoft.com/office/drawing/2014/chart" uri="{C3380CC4-5D6E-409C-BE32-E72D297353CC}">
              <c16:uniqueId val="{00000001-C33B-40EE-BA78-71250DDD1804}"/>
            </c:ext>
          </c:extLst>
        </c:ser>
        <c:ser>
          <c:idx val="2"/>
          <c:order val="2"/>
          <c:tx>
            <c:strRef>
              <c:f>Feuil1!$D$1</c:f>
              <c:strCache>
                <c:ptCount val="1"/>
                <c:pt idx="0">
                  <c:v>non plutôt pas</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Concernant les professionnels de santé vers lesquels orienter vos patients</c:v>
                </c:pt>
                <c:pt idx="1">
                  <c:v>2. Concernant la recherche d’informations</c:v>
                </c:pt>
                <c:pt idx="2">
                  <c:v>1. Concernant la formation</c:v>
                </c:pt>
              </c:strCache>
            </c:strRef>
          </c:cat>
          <c:val>
            <c:numRef>
              <c:f>Feuil1!$D$2:$D$4</c:f>
              <c:numCache>
                <c:formatCode>General</c:formatCode>
                <c:ptCount val="3"/>
                <c:pt idx="0">
                  <c:v>28</c:v>
                </c:pt>
                <c:pt idx="1">
                  <c:v>36</c:v>
                </c:pt>
                <c:pt idx="2">
                  <c:v>41</c:v>
                </c:pt>
              </c:numCache>
            </c:numRef>
          </c:val>
          <c:extLst>
            <c:ext xmlns:c16="http://schemas.microsoft.com/office/drawing/2014/chart" uri="{C3380CC4-5D6E-409C-BE32-E72D297353CC}">
              <c16:uniqueId val="{00000002-C33B-40EE-BA78-71250DDD1804}"/>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3. Concernant les professionnels de santé vers lesquels orienter vos patients</c:v>
                </c:pt>
                <c:pt idx="1">
                  <c:v>2. Concernant la recherche d’informations</c:v>
                </c:pt>
                <c:pt idx="2">
                  <c:v>1. Concernant la formation</c:v>
                </c:pt>
              </c:strCache>
            </c:strRef>
          </c:cat>
          <c:val>
            <c:numRef>
              <c:f>Feuil1!$E$2:$E$4</c:f>
              <c:numCache>
                <c:formatCode>General</c:formatCode>
                <c:ptCount val="3"/>
                <c:pt idx="0">
                  <c:v>5</c:v>
                </c:pt>
                <c:pt idx="1">
                  <c:v>3</c:v>
                </c:pt>
                <c:pt idx="2">
                  <c:v>11</c:v>
                </c:pt>
              </c:numCache>
            </c:numRef>
          </c:val>
          <c:extLst>
            <c:ext xmlns:c16="http://schemas.microsoft.com/office/drawing/2014/chart" uri="{C3380CC4-5D6E-409C-BE32-E72D297353CC}">
              <c16:uniqueId val="{00000003-C33B-40EE-BA78-71250DDD1804}"/>
            </c:ext>
          </c:extLst>
        </c:ser>
        <c:dLbls>
          <c:dLblPos val="ctr"/>
          <c:showLegendKey val="0"/>
          <c:showVal val="1"/>
          <c:showCatName val="0"/>
          <c:showSerName val="0"/>
          <c:showPercent val="0"/>
          <c:showBubbleSize val="0"/>
        </c:dLbls>
        <c:gapWidth val="14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fr-FR"/>
    </a:p>
  </c:txPr>
  <c:externalData r:id="rId4">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régulièrement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2. Demander conseil à d’autres professionnels de santé</c:v>
                </c:pt>
                <c:pt idx="1">
                  <c:v>1. Faire des recherches sur internet</c:v>
                </c:pt>
                <c:pt idx="2">
                  <c:v>4. Suivre des formations sur l’accompagnement des patients qui souhaitent faire un sevrage tabagique</c:v>
                </c:pt>
                <c:pt idx="3">
                  <c:v>3. Suivre des formations sur les impacts du tabac sur la santé des personnes vivant avec le VIH</c:v>
                </c:pt>
              </c:strCache>
            </c:strRef>
          </c:cat>
          <c:val>
            <c:numRef>
              <c:f>Feuil1!$B$2:$B$5</c:f>
              <c:numCache>
                <c:formatCode>General</c:formatCode>
                <c:ptCount val="4"/>
                <c:pt idx="0">
                  <c:v>22</c:v>
                </c:pt>
                <c:pt idx="1">
                  <c:v>14</c:v>
                </c:pt>
                <c:pt idx="2">
                  <c:v>10</c:v>
                </c:pt>
                <c:pt idx="3">
                  <c:v>8</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Oui, de temps en temps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2. Demander conseil à d’autres professionnels de santé</c:v>
                </c:pt>
                <c:pt idx="1">
                  <c:v>1. Faire des recherches sur internet</c:v>
                </c:pt>
                <c:pt idx="2">
                  <c:v>4. Suivre des formations sur l’accompagnement des patients qui souhaitent faire un sevrage tabagique</c:v>
                </c:pt>
                <c:pt idx="3">
                  <c:v>3. Suivre des formations sur les impacts du tabac sur la santé des personnes vivant avec le VIH</c:v>
                </c:pt>
              </c:strCache>
            </c:strRef>
          </c:cat>
          <c:val>
            <c:numRef>
              <c:f>Feuil1!$C$2:$C$5</c:f>
              <c:numCache>
                <c:formatCode>General</c:formatCode>
                <c:ptCount val="4"/>
                <c:pt idx="0">
                  <c:v>54</c:v>
                </c:pt>
                <c:pt idx="1">
                  <c:v>50</c:v>
                </c:pt>
                <c:pt idx="2">
                  <c:v>40</c:v>
                </c:pt>
                <c:pt idx="3">
                  <c:v>39</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Non, jamais ou presque</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2. Demander conseil à d’autres professionnels de santé</c:v>
                </c:pt>
                <c:pt idx="1">
                  <c:v>1. Faire des recherches sur internet</c:v>
                </c:pt>
                <c:pt idx="2">
                  <c:v>4. Suivre des formations sur l’accompagnement des patients qui souhaitent faire un sevrage tabagique</c:v>
                </c:pt>
                <c:pt idx="3">
                  <c:v>3. Suivre des formations sur les impacts du tabac sur la santé des personnes vivant avec le VIH</c:v>
                </c:pt>
              </c:strCache>
            </c:strRef>
          </c:cat>
          <c:val>
            <c:numRef>
              <c:f>Feuil1!$D$2:$D$5</c:f>
              <c:numCache>
                <c:formatCode>General</c:formatCode>
                <c:ptCount val="4"/>
                <c:pt idx="0">
                  <c:v>24</c:v>
                </c:pt>
                <c:pt idx="1">
                  <c:v>36</c:v>
                </c:pt>
                <c:pt idx="2">
                  <c:v>50</c:v>
                </c:pt>
                <c:pt idx="3">
                  <c:v>53</c:v>
                </c:pt>
              </c:numCache>
            </c:numRef>
          </c:val>
          <c:extLst>
            <c:ext xmlns:c16="http://schemas.microsoft.com/office/drawing/2014/chart" uri="{C3380CC4-5D6E-409C-BE32-E72D297353CC}">
              <c16:uniqueId val="{00000002-EE55-4DA6-B818-26948B97B56C}"/>
            </c:ext>
          </c:extLst>
        </c:ser>
        <c:dLbls>
          <c:dLblPos val="ctr"/>
          <c:showLegendKey val="0"/>
          <c:showVal val="1"/>
          <c:showCatName val="0"/>
          <c:showSerName val="0"/>
          <c:showPercent val="0"/>
          <c:showBubbleSize val="0"/>
        </c:dLbls>
        <c:gapWidth val="12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axe prio</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8. Intégrer l’arrêt du tabac dans le parcours de soin des PvVIH</c:v>
                </c:pt>
                <c:pt idx="1">
                  <c:v>10. Une plus grande sensibilisation auprès des PvVIH</c:v>
                </c:pt>
                <c:pt idx="2">
                  <c:v>9. Collaborer avec des tabacologues/addictologues</c:v>
                </c:pt>
                <c:pt idx="3">
                  <c:v>7. Avoir accès à un tabacologue référent pour lui demander conseil</c:v>
                </c:pt>
                <c:pt idx="4">
                  <c:v>1. La formation des professionnels de santé sur le tabac chez les PvVIH</c:v>
                </c:pt>
              </c:strCache>
            </c:strRef>
          </c:cat>
          <c:val>
            <c:numRef>
              <c:f>Feuil1!$B$2:$B$6</c:f>
              <c:numCache>
                <c:formatCode>General</c:formatCode>
                <c:ptCount val="5"/>
                <c:pt idx="0">
                  <c:v>60</c:v>
                </c:pt>
                <c:pt idx="1">
                  <c:v>56</c:v>
                </c:pt>
                <c:pt idx="2">
                  <c:v>55</c:v>
                </c:pt>
                <c:pt idx="3">
                  <c:v>52</c:v>
                </c:pt>
                <c:pt idx="4">
                  <c:v>51</c:v>
                </c:pt>
              </c:numCache>
            </c:numRef>
          </c:val>
          <c:extLst>
            <c:ext xmlns:c16="http://schemas.microsoft.com/office/drawing/2014/chart" uri="{C3380CC4-5D6E-409C-BE32-E72D297353CC}">
              <c16:uniqueId val="{00000000-430C-4ED9-AB94-E8F7A90221A1}"/>
            </c:ext>
          </c:extLst>
        </c:ser>
        <c:ser>
          <c:idx val="1"/>
          <c:order val="1"/>
          <c:tx>
            <c:strRef>
              <c:f>Feuil1!$C$1</c:f>
              <c:strCache>
                <c:ptCount val="1"/>
                <c:pt idx="0">
                  <c:v>axe important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8. Intégrer l’arrêt du tabac dans le parcours de soin des PvVIH</c:v>
                </c:pt>
                <c:pt idx="1">
                  <c:v>10. Une plus grande sensibilisation auprès des PvVIH</c:v>
                </c:pt>
                <c:pt idx="2">
                  <c:v>9. Collaborer avec des tabacologues/addictologues</c:v>
                </c:pt>
                <c:pt idx="3">
                  <c:v>7. Avoir accès à un tabacologue référent pour lui demander conseil</c:v>
                </c:pt>
                <c:pt idx="4">
                  <c:v>1. La formation des professionnels de santé sur le tabac chez les PvVIH</c:v>
                </c:pt>
              </c:strCache>
            </c:strRef>
          </c:cat>
          <c:val>
            <c:numRef>
              <c:f>Feuil1!$C$2:$C$6</c:f>
              <c:numCache>
                <c:formatCode>General</c:formatCode>
                <c:ptCount val="5"/>
                <c:pt idx="0">
                  <c:v>34</c:v>
                </c:pt>
                <c:pt idx="1">
                  <c:v>38</c:v>
                </c:pt>
                <c:pt idx="2">
                  <c:v>36</c:v>
                </c:pt>
                <c:pt idx="3">
                  <c:v>38</c:v>
                </c:pt>
                <c:pt idx="4">
                  <c:v>38</c:v>
                </c:pt>
              </c:numCache>
            </c:numRef>
          </c:val>
          <c:extLst>
            <c:ext xmlns:c16="http://schemas.microsoft.com/office/drawing/2014/chart" uri="{C3380CC4-5D6E-409C-BE32-E72D297353CC}">
              <c16:uniqueId val="{00000001-430C-4ED9-AB94-E8F7A90221A1}"/>
            </c:ext>
          </c:extLst>
        </c:ser>
        <c:ser>
          <c:idx val="2"/>
          <c:order val="2"/>
          <c:tx>
            <c:strRef>
              <c:f>Feuil1!$D$1</c:f>
              <c:strCache>
                <c:ptCount val="1"/>
                <c:pt idx="0">
                  <c:v>axe secondaire</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8. Intégrer l’arrêt du tabac dans le parcours de soin des PvVIH</c:v>
                </c:pt>
                <c:pt idx="1">
                  <c:v>10. Une plus grande sensibilisation auprès des PvVIH</c:v>
                </c:pt>
                <c:pt idx="2">
                  <c:v>9. Collaborer avec des tabacologues/addictologues</c:v>
                </c:pt>
                <c:pt idx="3">
                  <c:v>7. Avoir accès à un tabacologue référent pour lui demander conseil</c:v>
                </c:pt>
                <c:pt idx="4">
                  <c:v>1. La formation des professionnels de santé sur le tabac chez les PvVIH</c:v>
                </c:pt>
              </c:strCache>
            </c:strRef>
          </c:cat>
          <c:val>
            <c:numRef>
              <c:f>Feuil1!$D$2:$D$6</c:f>
              <c:numCache>
                <c:formatCode>General</c:formatCode>
                <c:ptCount val="5"/>
                <c:pt idx="0">
                  <c:v>5</c:v>
                </c:pt>
                <c:pt idx="1">
                  <c:v>6</c:v>
                </c:pt>
                <c:pt idx="2">
                  <c:v>8</c:v>
                </c:pt>
                <c:pt idx="3">
                  <c:v>9</c:v>
                </c:pt>
                <c:pt idx="4">
                  <c:v>11</c:v>
                </c:pt>
              </c:numCache>
            </c:numRef>
          </c:val>
          <c:extLst>
            <c:ext xmlns:c16="http://schemas.microsoft.com/office/drawing/2014/chart" uri="{C3380CC4-5D6E-409C-BE32-E72D297353CC}">
              <c16:uniqueId val="{00000002-430C-4ED9-AB94-E8F7A90221A1}"/>
            </c:ext>
          </c:extLst>
        </c:ser>
        <c:ser>
          <c:idx val="3"/>
          <c:order val="3"/>
          <c:tx>
            <c:strRef>
              <c:f>Feuil1!$E$1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dLbl>
              <c:idx val="0"/>
              <c:layout>
                <c:manualLayout>
                  <c:x val="1.65016501650165E-2"/>
                  <c:y val="2.637503613379950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B7-4FEC-AB89-A1AD2A9AB6B3}"/>
                </c:ext>
              </c:extLst>
            </c:dLbl>
            <c:dLbl>
              <c:idx val="1"/>
              <c:delete val="1"/>
              <c:extLst>
                <c:ext xmlns:c15="http://schemas.microsoft.com/office/drawing/2012/chart" uri="{CE6537A1-D6FC-4f65-9D91-7224C49458BB}"/>
                <c:ext xmlns:c16="http://schemas.microsoft.com/office/drawing/2014/chart" uri="{C3380CC4-5D6E-409C-BE32-E72D297353CC}">
                  <c16:uniqueId val="{00000000-C538-4BAA-9694-91ED131D3AA6}"/>
                </c:ext>
              </c:extLst>
            </c:dLbl>
            <c:dLbl>
              <c:idx val="2"/>
              <c:layout>
                <c:manualLayout>
                  <c:x val="1.65016501650165E-2"/>
                  <c:y val="2.6375036139940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B7-4FEC-AB89-A1AD2A9AB6B3}"/>
                </c:ext>
              </c:extLst>
            </c:dLbl>
            <c:dLbl>
              <c:idx val="3"/>
              <c:layout>
                <c:manualLayout>
                  <c:x val="1.65016501650165E-2"/>
                  <c:y val="2.637503613379950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B7-4FEC-AB89-A1AD2A9AB6B3}"/>
                </c:ext>
              </c:extLst>
            </c:dLbl>
            <c:dLbl>
              <c:idx val="4"/>
              <c:delete val="1"/>
              <c:extLst>
                <c:ext xmlns:c15="http://schemas.microsoft.com/office/drawing/2012/chart" uri="{CE6537A1-D6FC-4f65-9D91-7224C49458BB}"/>
                <c:ext xmlns:c16="http://schemas.microsoft.com/office/drawing/2014/chart" uri="{C3380CC4-5D6E-409C-BE32-E72D297353CC}">
                  <c16:uniqueId val="{00000003-C0B7-4FEC-AB89-A1AD2A9AB6B3}"/>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8. Intégrer l’arrêt du tabac dans le parcours de soin des PvVIH</c:v>
                </c:pt>
                <c:pt idx="1">
                  <c:v>10. Une plus grande sensibilisation auprès des PvVIH</c:v>
                </c:pt>
                <c:pt idx="2">
                  <c:v>9. Collaborer avec des tabacologues/addictologues</c:v>
                </c:pt>
                <c:pt idx="3">
                  <c:v>7. Avoir accès à un tabacologue référent pour lui demander conseil</c:v>
                </c:pt>
                <c:pt idx="4">
                  <c:v>1. La formation des professionnels de santé sur le tabac chez les PvVIH</c:v>
                </c:pt>
              </c:strCache>
            </c:strRef>
          </c:cat>
          <c:val>
            <c:numRef>
              <c:f>Feuil1!$E$2:$E$6</c:f>
              <c:numCache>
                <c:formatCode>General</c:formatCode>
                <c:ptCount val="5"/>
                <c:pt idx="0">
                  <c:v>1</c:v>
                </c:pt>
                <c:pt idx="1">
                  <c:v>0</c:v>
                </c:pt>
                <c:pt idx="2">
                  <c:v>1</c:v>
                </c:pt>
                <c:pt idx="3">
                  <c:v>1</c:v>
                </c:pt>
                <c:pt idx="4">
                  <c:v>0</c:v>
                </c:pt>
              </c:numCache>
            </c:numRef>
          </c:val>
          <c:extLst>
            <c:ext xmlns:c16="http://schemas.microsoft.com/office/drawing/2014/chart" uri="{C3380CC4-5D6E-409C-BE32-E72D297353CC}">
              <c16:uniqueId val="{00000003-430C-4ED9-AB94-E8F7A90221A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axe prio</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2. Des mises à jour à chaque nouvelle recommandation   </c:v>
                </c:pt>
                <c:pt idx="1">
                  <c:v>5. Avoir à disposition des outils d’aide à la prescription de traitements</c:v>
                </c:pt>
                <c:pt idx="2">
                  <c:v>4. Avoir plus d’informations sur les traitements médicamenteux existants</c:v>
                </c:pt>
                <c:pt idx="3">
                  <c:v>3. Avoir plus d’informations sur les substituts nicotiniques </c:v>
                </c:pt>
                <c:pt idx="4">
                  <c:v>6. Avoir du matériel d’informations à transmettre aux PvVIH (brochures, affiches)</c:v>
                </c:pt>
              </c:strCache>
            </c:strRef>
          </c:cat>
          <c:val>
            <c:numRef>
              <c:f>Feuil1!$B$2:$B$6</c:f>
              <c:numCache>
                <c:formatCode>General</c:formatCode>
                <c:ptCount val="5"/>
                <c:pt idx="0">
                  <c:v>41</c:v>
                </c:pt>
                <c:pt idx="1">
                  <c:v>35</c:v>
                </c:pt>
                <c:pt idx="2">
                  <c:v>30</c:v>
                </c:pt>
                <c:pt idx="3">
                  <c:v>36</c:v>
                </c:pt>
                <c:pt idx="4">
                  <c:v>34</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axe important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2. Des mises à jour à chaque nouvelle recommandation   </c:v>
                </c:pt>
                <c:pt idx="1">
                  <c:v>5. Avoir à disposition des outils d’aide à la prescription de traitements</c:v>
                </c:pt>
                <c:pt idx="2">
                  <c:v>4. Avoir plus d’informations sur les traitements médicamenteux existants</c:v>
                </c:pt>
                <c:pt idx="3">
                  <c:v>3. Avoir plus d’informations sur les substituts nicotiniques </c:v>
                </c:pt>
                <c:pt idx="4">
                  <c:v>6. Avoir du matériel d’informations à transmettre aux PvVIH (brochures, affiches)</c:v>
                </c:pt>
              </c:strCache>
            </c:strRef>
          </c:cat>
          <c:val>
            <c:numRef>
              <c:f>Feuil1!$C$2:$C$6</c:f>
              <c:numCache>
                <c:formatCode>General</c:formatCode>
                <c:ptCount val="5"/>
                <c:pt idx="0">
                  <c:v>43</c:v>
                </c:pt>
                <c:pt idx="1">
                  <c:v>44</c:v>
                </c:pt>
                <c:pt idx="2">
                  <c:v>49</c:v>
                </c:pt>
                <c:pt idx="3">
                  <c:v>42</c:v>
                </c:pt>
                <c:pt idx="4">
                  <c:v>44</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axe secondaire</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2. Des mises à jour à chaque nouvelle recommandation   </c:v>
                </c:pt>
                <c:pt idx="1">
                  <c:v>5. Avoir à disposition des outils d’aide à la prescription de traitements</c:v>
                </c:pt>
                <c:pt idx="2">
                  <c:v>4. Avoir plus d’informations sur les traitements médicamenteux existants</c:v>
                </c:pt>
                <c:pt idx="3">
                  <c:v>3. Avoir plus d’informations sur les substituts nicotiniques </c:v>
                </c:pt>
                <c:pt idx="4">
                  <c:v>6. Avoir du matériel d’informations à transmettre aux PvVIH (brochures, affiches)</c:v>
                </c:pt>
              </c:strCache>
            </c:strRef>
          </c:cat>
          <c:val>
            <c:numRef>
              <c:f>Feuil1!$D$2:$D$6</c:f>
              <c:numCache>
                <c:formatCode>General</c:formatCode>
                <c:ptCount val="5"/>
                <c:pt idx="0">
                  <c:v>13</c:v>
                </c:pt>
                <c:pt idx="1">
                  <c:v>19</c:v>
                </c:pt>
                <c:pt idx="2">
                  <c:v>20</c:v>
                </c:pt>
                <c:pt idx="3">
                  <c:v>21</c:v>
                </c:pt>
                <c:pt idx="4">
                  <c:v>21</c:v>
                </c:pt>
              </c:numCache>
            </c:numRef>
          </c:val>
          <c:extLst>
            <c:ext xmlns:c16="http://schemas.microsoft.com/office/drawing/2014/chart" uri="{C3380CC4-5D6E-409C-BE32-E72D297353CC}">
              <c16:uniqueId val="{00000002-EE55-4DA6-B818-26948B97B56C}"/>
            </c:ext>
          </c:extLst>
        </c:ser>
        <c:ser>
          <c:idx val="3"/>
          <c:order val="3"/>
          <c:tx>
            <c:strRef>
              <c:f>Feuil1!$E$1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dLbl>
              <c:idx val="0"/>
              <c:layout>
                <c:manualLayout>
                  <c:x val="-2.0168450547358405E-16"/>
                  <c:y val="7.9125108401398511E-7"/>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20-4D24-AA96-B39680AFC6C9}"/>
                </c:ext>
              </c:extLst>
            </c:dLbl>
            <c:dLbl>
              <c:idx val="1"/>
              <c:layout>
                <c:manualLayout>
                  <c:x val="1.65016501650165E-2"/>
                  <c:y val="2.637503613379950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8C-4119-A21D-5F7DC2069E3E}"/>
                </c:ext>
              </c:extLst>
            </c:dLbl>
            <c:dLbl>
              <c:idx val="2"/>
              <c:layout>
                <c:manualLayout>
                  <c:x val="1.1001100110011002E-2"/>
                  <c:y val="2.6375036139940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8C-4119-A21D-5F7DC2069E3E}"/>
                </c:ext>
              </c:extLst>
            </c:dLbl>
            <c:dLbl>
              <c:idx val="3"/>
              <c:layout>
                <c:manualLayout>
                  <c:x val="1.1001100110011002E-2"/>
                  <c:y val="2.637503613379950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0A-47F9-936B-25E2D36E7E40}"/>
                </c:ext>
              </c:extLst>
            </c:dLbl>
            <c:dLbl>
              <c:idx val="4"/>
              <c:layout>
                <c:manualLayout>
                  <c:x val="1.1001100110011002E-2"/>
                  <c:y val="2.637503613379950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0A-47F9-936B-25E2D36E7E40}"/>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2. Des mises à jour à chaque nouvelle recommandation   </c:v>
                </c:pt>
                <c:pt idx="1">
                  <c:v>5. Avoir à disposition des outils d’aide à la prescription de traitements</c:v>
                </c:pt>
                <c:pt idx="2">
                  <c:v>4. Avoir plus d’informations sur les traitements médicamenteux existants</c:v>
                </c:pt>
                <c:pt idx="3">
                  <c:v>3. Avoir plus d’informations sur les substituts nicotiniques </c:v>
                </c:pt>
                <c:pt idx="4">
                  <c:v>6. Avoir du matériel d’informations à transmettre aux PvVIH (brochures, affiches)</c:v>
                </c:pt>
              </c:strCache>
            </c:strRef>
          </c:cat>
          <c:val>
            <c:numRef>
              <c:f>Feuil1!$E$2:$E$6</c:f>
              <c:numCache>
                <c:formatCode>General</c:formatCode>
                <c:ptCount val="5"/>
                <c:pt idx="0">
                  <c:v>3</c:v>
                </c:pt>
                <c:pt idx="1">
                  <c:v>2</c:v>
                </c:pt>
                <c:pt idx="2">
                  <c:v>1</c:v>
                </c:pt>
                <c:pt idx="3">
                  <c:v>1</c:v>
                </c:pt>
                <c:pt idx="4">
                  <c:v>1</c:v>
                </c:pt>
              </c:numCache>
            </c:numRef>
          </c:val>
          <c:extLst>
            <c:ext xmlns:c16="http://schemas.microsoft.com/office/drawing/2014/chart" uri="{C3380CC4-5D6E-409C-BE32-E72D297353CC}">
              <c16:uniqueId val="{00000003-EE55-4DA6-B818-26948B97B56C}"/>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23401069375792"/>
          <c:y val="0"/>
          <c:w val="0.8454854699501505"/>
          <c:h val="0.81047047445990961"/>
        </c:manualLayout>
      </c:layout>
      <c:areaChart>
        <c:grouping val="stacked"/>
        <c:varyColors val="0"/>
        <c:ser>
          <c:idx val="0"/>
          <c:order val="0"/>
          <c:tx>
            <c:strRef>
              <c:f>'Modèle en Français'!$B$11</c:f>
              <c:strCache>
                <c:ptCount val="1"/>
                <c:pt idx="0">
                  <c:v>Borne Inférieure (%)</c:v>
                </c:pt>
              </c:strCache>
            </c:strRef>
          </c:tx>
          <c:spPr>
            <a:solidFill>
              <a:srgbClr val="EC8C45"/>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Français'!$B$12:$B$34</c:f>
              <c:numCache>
                <c:formatCode>0.0%</c:formatCode>
                <c:ptCount val="23"/>
                <c:pt idx="0">
                  <c:v>-2.9999999999999992E-3</c:v>
                </c:pt>
                <c:pt idx="1">
                  <c:v>2.0000000000000018E-3</c:v>
                </c:pt>
                <c:pt idx="2">
                  <c:v>2.2000000000000002E-2</c:v>
                </c:pt>
                <c:pt idx="3">
                  <c:v>6.1000000000000006E-2</c:v>
                </c:pt>
                <c:pt idx="4">
                  <c:v>0.104</c:v>
                </c:pt>
                <c:pt idx="5">
                  <c:v>0.14900000000000002</c:v>
                </c:pt>
                <c:pt idx="6">
                  <c:v>0.19400000000000001</c:v>
                </c:pt>
                <c:pt idx="7">
                  <c:v>0.24099999999999999</c:v>
                </c:pt>
                <c:pt idx="8">
                  <c:v>0.28899999999999998</c:v>
                </c:pt>
                <c:pt idx="9">
                  <c:v>0.33700000000000002</c:v>
                </c:pt>
                <c:pt idx="10">
                  <c:v>0.38600000000000001</c:v>
                </c:pt>
                <c:pt idx="11">
                  <c:v>0.436</c:v>
                </c:pt>
                <c:pt idx="12">
                  <c:v>0.48600000000000004</c:v>
                </c:pt>
                <c:pt idx="13">
                  <c:v>0.53699999999999992</c:v>
                </c:pt>
                <c:pt idx="14">
                  <c:v>0.58899999999999997</c:v>
                </c:pt>
                <c:pt idx="15">
                  <c:v>0.64100000000000001</c:v>
                </c:pt>
                <c:pt idx="16">
                  <c:v>0.69399999999999995</c:v>
                </c:pt>
                <c:pt idx="17">
                  <c:v>0.749</c:v>
                </c:pt>
                <c:pt idx="18">
                  <c:v>0.80399999999999994</c:v>
                </c:pt>
                <c:pt idx="19">
                  <c:v>0.86099999999999999</c:v>
                </c:pt>
                <c:pt idx="20">
                  <c:v>0.92199999999999993</c:v>
                </c:pt>
                <c:pt idx="21">
                  <c:v>0.96199999999999997</c:v>
                </c:pt>
                <c:pt idx="22">
                  <c:v>0.97699999999999998</c:v>
                </c:pt>
              </c:numCache>
            </c:numRef>
          </c:val>
          <c:extLst>
            <c:ext xmlns:c16="http://schemas.microsoft.com/office/drawing/2014/chart" uri="{C3380CC4-5D6E-409C-BE32-E72D297353CC}">
              <c16:uniqueId val="{00000000-B7AC-E24C-A47F-C69F49A4F816}"/>
            </c:ext>
          </c:extLst>
        </c:ser>
        <c:ser>
          <c:idx val="1"/>
          <c:order val="1"/>
          <c:tx>
            <c:strRef>
              <c:f>'Modèle en Français'!$C$11</c:f>
              <c:strCache>
                <c:ptCount val="1"/>
                <c:pt idx="0">
                  <c:v>Proportion observée (%)</c:v>
                </c:pt>
              </c:strCache>
            </c:strRef>
          </c:tx>
          <c:spPr>
            <a:solidFill>
              <a:srgbClr val="009D9C"/>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Français'!$C$12:$C$34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val>
          <c:extLst>
            <c:ext xmlns:c16="http://schemas.microsoft.com/office/drawing/2014/chart" uri="{C3380CC4-5D6E-409C-BE32-E72D297353CC}">
              <c16:uniqueId val="{00000001-B7AC-E24C-A47F-C69F49A4F816}"/>
            </c:ext>
          </c:extLst>
        </c:ser>
        <c:ser>
          <c:idx val="2"/>
          <c:order val="2"/>
          <c:tx>
            <c:strRef>
              <c:f>'Modèle en Français'!$D$11</c:f>
              <c:strCache>
                <c:ptCount val="1"/>
                <c:pt idx="0">
                  <c:v>Borne Supérieure (%)</c:v>
                </c:pt>
              </c:strCache>
            </c:strRef>
          </c:tx>
          <c:spPr>
            <a:solidFill>
              <a:srgbClr val="2F469C"/>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Français'!$D$12:$D$34</c:f>
              <c:numCache>
                <c:formatCode>0.0%</c:formatCode>
                <c:ptCount val="23"/>
                <c:pt idx="0">
                  <c:v>2.3E-2</c:v>
                </c:pt>
                <c:pt idx="1">
                  <c:v>3.7999999999999999E-2</c:v>
                </c:pt>
                <c:pt idx="2">
                  <c:v>7.8E-2</c:v>
                </c:pt>
                <c:pt idx="3">
                  <c:v>0.13900000000000001</c:v>
                </c:pt>
                <c:pt idx="4">
                  <c:v>0.19600000000000001</c:v>
                </c:pt>
                <c:pt idx="5">
                  <c:v>0.251</c:v>
                </c:pt>
                <c:pt idx="6">
                  <c:v>0.30599999999999999</c:v>
                </c:pt>
                <c:pt idx="7">
                  <c:v>0.35899999999999999</c:v>
                </c:pt>
                <c:pt idx="8">
                  <c:v>0.41099999999999998</c:v>
                </c:pt>
                <c:pt idx="9">
                  <c:v>0.46300000000000002</c:v>
                </c:pt>
                <c:pt idx="10">
                  <c:v>0.51400000000000001</c:v>
                </c:pt>
                <c:pt idx="11">
                  <c:v>0.56400000000000006</c:v>
                </c:pt>
                <c:pt idx="12">
                  <c:v>0.6140000000000001</c:v>
                </c:pt>
                <c:pt idx="13">
                  <c:v>0.66300000000000003</c:v>
                </c:pt>
                <c:pt idx="14">
                  <c:v>0.71100000000000008</c:v>
                </c:pt>
                <c:pt idx="15">
                  <c:v>0.7589999999999999</c:v>
                </c:pt>
                <c:pt idx="16">
                  <c:v>0.80600000000000005</c:v>
                </c:pt>
                <c:pt idx="17">
                  <c:v>0.85100000000000009</c:v>
                </c:pt>
                <c:pt idx="18">
                  <c:v>0.89600000000000002</c:v>
                </c:pt>
                <c:pt idx="19">
                  <c:v>0.93900000000000006</c:v>
                </c:pt>
                <c:pt idx="20">
                  <c:v>0.97799999999999998</c:v>
                </c:pt>
                <c:pt idx="21">
                  <c:v>0.998</c:v>
                </c:pt>
                <c:pt idx="22">
                  <c:v>1.0029999999999999</c:v>
                </c:pt>
              </c:numCache>
            </c:numRef>
          </c:val>
          <c:extLst>
            <c:ext xmlns:c16="http://schemas.microsoft.com/office/drawing/2014/chart" uri="{C3380CC4-5D6E-409C-BE32-E72D297353CC}">
              <c16:uniqueId val="{00000002-B7AC-E24C-A47F-C69F49A4F816}"/>
            </c:ext>
          </c:extLst>
        </c:ser>
        <c:dLbls>
          <c:showLegendKey val="0"/>
          <c:showVal val="0"/>
          <c:showCatName val="0"/>
          <c:showSerName val="0"/>
          <c:showPercent val="0"/>
          <c:showBubbleSize val="0"/>
        </c:dLbls>
        <c:axId val="94023040"/>
        <c:axId val="94033024"/>
      </c:areaChart>
      <c:catAx>
        <c:axId val="94023040"/>
        <c:scaling>
          <c:orientation val="minMax"/>
        </c:scaling>
        <c:delete val="0"/>
        <c:axPos val="b"/>
        <c:numFmt formatCode="0%" sourceLinked="1"/>
        <c:majorTickMark val="out"/>
        <c:minorTickMark val="none"/>
        <c:tickLblPos val="nextTo"/>
        <c:txPr>
          <a:bodyPr/>
          <a:lstStyle/>
          <a:p>
            <a:pPr>
              <a:defRPr sz="1200"/>
            </a:pPr>
            <a:endParaRPr lang="fr-FR"/>
          </a:p>
        </c:txPr>
        <c:crossAx val="94033024"/>
        <c:crosses val="autoZero"/>
        <c:auto val="1"/>
        <c:lblAlgn val="ctr"/>
        <c:lblOffset val="100"/>
        <c:noMultiLvlLbl val="0"/>
      </c:catAx>
      <c:valAx>
        <c:axId val="94033024"/>
        <c:scaling>
          <c:orientation val="minMax"/>
          <c:max val="4"/>
          <c:min val="0"/>
        </c:scaling>
        <c:delete val="1"/>
        <c:axPos val="l"/>
        <c:numFmt formatCode="0.0%" sourceLinked="1"/>
        <c:majorTickMark val="out"/>
        <c:minorTickMark val="none"/>
        <c:tickLblPos val="none"/>
        <c:crossAx val="94023040"/>
        <c:crosses val="autoZero"/>
        <c:crossBetween val="midCat"/>
      </c:valAx>
      <c:dTable>
        <c:showHorzBorder val="1"/>
        <c:showVertBorder val="1"/>
        <c:showOutline val="1"/>
        <c:showKeys val="0"/>
        <c:txPr>
          <a:bodyPr/>
          <a:lstStyle/>
          <a:p>
            <a:pPr rtl="0">
              <a:defRPr sz="800">
                <a:latin typeface="Helvetica" pitchFamily="34" charset="0"/>
              </a:defRPr>
            </a:pPr>
            <a:endParaRPr lang="fr-FR"/>
          </a:p>
        </c:txPr>
      </c:dTable>
    </c:plotArea>
    <c:legend>
      <c:legendPos val="r"/>
      <c:layout>
        <c:manualLayout>
          <c:xMode val="edge"/>
          <c:yMode val="edge"/>
          <c:x val="0"/>
          <c:y val="0.13677404841422156"/>
          <c:w val="0.7464710130276615"/>
          <c:h val="0.10611841589256246"/>
        </c:manualLayout>
      </c:layout>
      <c:overlay val="0"/>
      <c:txPr>
        <a:bodyPr/>
        <a:lstStyle/>
        <a:p>
          <a:pPr>
            <a:defRPr sz="1050" b="1">
              <a:latin typeface="Helvetica" pitchFamily="34" charset="0"/>
            </a:defRPr>
          </a:pPr>
          <a:endParaRPr lang="fr-FR"/>
        </a:p>
      </c:txPr>
    </c:legend>
    <c:plotVisOnly val="1"/>
    <c:dispBlanksAs val="zero"/>
    <c:showDLblsOverMax val="0"/>
  </c:chart>
  <c:spPr>
    <a:ln w="28575">
      <a:noFill/>
    </a:ln>
  </c:spPr>
  <c:txPr>
    <a:bodyPr/>
    <a:lstStyle/>
    <a:p>
      <a:pPr>
        <a:defRPr sz="1800"/>
      </a:pPr>
      <a:endParaRPr lang="fr-FR"/>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23401069375792"/>
          <c:y val="0"/>
          <c:w val="0.8454854699501505"/>
          <c:h val="0.81047047445990961"/>
        </c:manualLayout>
      </c:layout>
      <c:areaChart>
        <c:grouping val="stacked"/>
        <c:varyColors val="0"/>
        <c:ser>
          <c:idx val="0"/>
          <c:order val="0"/>
          <c:tx>
            <c:strRef>
              <c:f>'Modèle en Français'!$B$11</c:f>
              <c:strCache>
                <c:ptCount val="1"/>
                <c:pt idx="0">
                  <c:v>Borne Inférieure (%)</c:v>
                </c:pt>
              </c:strCache>
            </c:strRef>
          </c:tx>
          <c:spPr>
            <a:solidFill>
              <a:srgbClr val="EC8C45"/>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Français'!$B$12:$B$34</c:f>
              <c:numCache>
                <c:formatCode>0.0%</c:formatCode>
                <c:ptCount val="23"/>
                <c:pt idx="0">
                  <c:v>0</c:v>
                </c:pt>
                <c:pt idx="1">
                  <c:v>6.0000000000000001E-3</c:v>
                </c:pt>
                <c:pt idx="2">
                  <c:v>2.8000000000000004E-2</c:v>
                </c:pt>
                <c:pt idx="3">
                  <c:v>6.9000000000000006E-2</c:v>
                </c:pt>
                <c:pt idx="4">
                  <c:v>0.11399999999999999</c:v>
                </c:pt>
                <c:pt idx="5">
                  <c:v>0.159</c:v>
                </c:pt>
                <c:pt idx="6">
                  <c:v>0.20600000000000002</c:v>
                </c:pt>
                <c:pt idx="7">
                  <c:v>0.253</c:v>
                </c:pt>
                <c:pt idx="8">
                  <c:v>0.30099999999999999</c:v>
                </c:pt>
                <c:pt idx="9">
                  <c:v>0.35000000000000003</c:v>
                </c:pt>
                <c:pt idx="10">
                  <c:v>0.39900000000000002</c:v>
                </c:pt>
                <c:pt idx="11">
                  <c:v>0.44900000000000001</c:v>
                </c:pt>
                <c:pt idx="12">
                  <c:v>0.49900000000000005</c:v>
                </c:pt>
                <c:pt idx="13">
                  <c:v>0.54999999999999993</c:v>
                </c:pt>
                <c:pt idx="14">
                  <c:v>0.60099999999999998</c:v>
                </c:pt>
                <c:pt idx="15">
                  <c:v>0.65299999999999991</c:v>
                </c:pt>
                <c:pt idx="16">
                  <c:v>0.70599999999999996</c:v>
                </c:pt>
                <c:pt idx="17">
                  <c:v>0.75900000000000001</c:v>
                </c:pt>
                <c:pt idx="18">
                  <c:v>0.81399999999999995</c:v>
                </c:pt>
                <c:pt idx="19">
                  <c:v>0.86899999999999999</c:v>
                </c:pt>
                <c:pt idx="20">
                  <c:v>0.92799999999999994</c:v>
                </c:pt>
                <c:pt idx="21">
                  <c:v>0.96599999999999997</c:v>
                </c:pt>
                <c:pt idx="22">
                  <c:v>0.98</c:v>
                </c:pt>
              </c:numCache>
            </c:numRef>
          </c:val>
          <c:extLst>
            <c:ext xmlns:c16="http://schemas.microsoft.com/office/drawing/2014/chart" uri="{C3380CC4-5D6E-409C-BE32-E72D297353CC}">
              <c16:uniqueId val="{00000000-B7AC-E24C-A47F-C69F49A4F816}"/>
            </c:ext>
          </c:extLst>
        </c:ser>
        <c:ser>
          <c:idx val="1"/>
          <c:order val="1"/>
          <c:tx>
            <c:strRef>
              <c:f>'Modèle en Français'!$C$11</c:f>
              <c:strCache>
                <c:ptCount val="1"/>
                <c:pt idx="0">
                  <c:v>Proportion observée (%)</c:v>
                </c:pt>
              </c:strCache>
            </c:strRef>
          </c:tx>
          <c:spPr>
            <a:solidFill>
              <a:srgbClr val="009D9C"/>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Français'!$C$12:$C$34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val>
          <c:extLst>
            <c:ext xmlns:c16="http://schemas.microsoft.com/office/drawing/2014/chart" uri="{C3380CC4-5D6E-409C-BE32-E72D297353CC}">
              <c16:uniqueId val="{00000001-B7AC-E24C-A47F-C69F49A4F816}"/>
            </c:ext>
          </c:extLst>
        </c:ser>
        <c:ser>
          <c:idx val="2"/>
          <c:order val="2"/>
          <c:tx>
            <c:strRef>
              <c:f>'Modèle en Français'!$D$11</c:f>
              <c:strCache>
                <c:ptCount val="1"/>
                <c:pt idx="0">
                  <c:v>Borne Supérieure (%)</c:v>
                </c:pt>
              </c:strCache>
            </c:strRef>
          </c:tx>
          <c:spPr>
            <a:solidFill>
              <a:srgbClr val="2F469C"/>
            </a:solidFill>
          </c:spPr>
          <c:cat>
            <c:numRef>
              <c:f>'Modèle en Français'!$A$12:$A$34</c:f>
              <c:numCache>
                <c:formatCode>0%</c:formatCode>
                <c:ptCount val="23"/>
                <c:pt idx="0">
                  <c:v>0.01</c:v>
                </c:pt>
                <c:pt idx="1">
                  <c:v>0.02</c:v>
                </c:pt>
                <c:pt idx="2">
                  <c:v>0.05</c:v>
                </c:pt>
                <c:pt idx="3">
                  <c:v>0.1</c:v>
                </c:pt>
                <c:pt idx="4">
                  <c:v>0.15</c:v>
                </c:pt>
                <c:pt idx="5">
                  <c:v>0.2</c:v>
                </c:pt>
                <c:pt idx="6">
                  <c:v>0.25</c:v>
                </c:pt>
                <c:pt idx="7">
                  <c:v>0.3</c:v>
                </c:pt>
                <c:pt idx="8">
                  <c:v>0.35</c:v>
                </c:pt>
                <c:pt idx="9">
                  <c:v>0.4</c:v>
                </c:pt>
                <c:pt idx="10">
                  <c:v>0.45</c:v>
                </c:pt>
                <c:pt idx="11">
                  <c:v>0.5</c:v>
                </c:pt>
                <c:pt idx="12">
                  <c:v>0.55000000000000004</c:v>
                </c:pt>
                <c:pt idx="13">
                  <c:v>0.6</c:v>
                </c:pt>
                <c:pt idx="14">
                  <c:v>0.65</c:v>
                </c:pt>
                <c:pt idx="15">
                  <c:v>0.7</c:v>
                </c:pt>
                <c:pt idx="16">
                  <c:v>0.75</c:v>
                </c:pt>
                <c:pt idx="17">
                  <c:v>0.8</c:v>
                </c:pt>
                <c:pt idx="18">
                  <c:v>0.85</c:v>
                </c:pt>
                <c:pt idx="19">
                  <c:v>0.9</c:v>
                </c:pt>
                <c:pt idx="20">
                  <c:v>0.95</c:v>
                </c:pt>
                <c:pt idx="21">
                  <c:v>0.98</c:v>
                </c:pt>
                <c:pt idx="22">
                  <c:v>0.99</c:v>
                </c:pt>
              </c:numCache>
            </c:numRef>
          </c:cat>
          <c:val>
            <c:numRef>
              <c:f>'Modèle en Français'!$D$12:$D$34</c:f>
              <c:numCache>
                <c:formatCode>0.0%</c:formatCode>
                <c:ptCount val="23"/>
                <c:pt idx="0">
                  <c:v>0.02</c:v>
                </c:pt>
                <c:pt idx="1">
                  <c:v>3.4000000000000002E-2</c:v>
                </c:pt>
                <c:pt idx="2">
                  <c:v>7.2000000000000008E-2</c:v>
                </c:pt>
                <c:pt idx="3">
                  <c:v>0.13100000000000001</c:v>
                </c:pt>
                <c:pt idx="4">
                  <c:v>0.186</c:v>
                </c:pt>
                <c:pt idx="5">
                  <c:v>0.24100000000000002</c:v>
                </c:pt>
                <c:pt idx="6">
                  <c:v>0.29399999999999998</c:v>
                </c:pt>
                <c:pt idx="7">
                  <c:v>0.34699999999999998</c:v>
                </c:pt>
                <c:pt idx="8">
                  <c:v>0.39899999999999997</c:v>
                </c:pt>
                <c:pt idx="9">
                  <c:v>0.45</c:v>
                </c:pt>
                <c:pt idx="10">
                  <c:v>0.501</c:v>
                </c:pt>
                <c:pt idx="11">
                  <c:v>0.55100000000000005</c:v>
                </c:pt>
                <c:pt idx="12">
                  <c:v>0.60100000000000009</c:v>
                </c:pt>
                <c:pt idx="13">
                  <c:v>0.65</c:v>
                </c:pt>
                <c:pt idx="14">
                  <c:v>0.69900000000000007</c:v>
                </c:pt>
                <c:pt idx="15">
                  <c:v>0.747</c:v>
                </c:pt>
                <c:pt idx="16">
                  <c:v>0.79400000000000004</c:v>
                </c:pt>
                <c:pt idx="17">
                  <c:v>0.84100000000000008</c:v>
                </c:pt>
                <c:pt idx="18">
                  <c:v>0.88600000000000001</c:v>
                </c:pt>
                <c:pt idx="19">
                  <c:v>0.93100000000000005</c:v>
                </c:pt>
                <c:pt idx="20">
                  <c:v>0.97199999999999998</c:v>
                </c:pt>
                <c:pt idx="21">
                  <c:v>0.99399999999999999</c:v>
                </c:pt>
                <c:pt idx="22">
                  <c:v>1</c:v>
                </c:pt>
              </c:numCache>
            </c:numRef>
          </c:val>
          <c:extLst>
            <c:ext xmlns:c16="http://schemas.microsoft.com/office/drawing/2014/chart" uri="{C3380CC4-5D6E-409C-BE32-E72D297353CC}">
              <c16:uniqueId val="{00000002-B7AC-E24C-A47F-C69F49A4F816}"/>
            </c:ext>
          </c:extLst>
        </c:ser>
        <c:dLbls>
          <c:showLegendKey val="0"/>
          <c:showVal val="0"/>
          <c:showCatName val="0"/>
          <c:showSerName val="0"/>
          <c:showPercent val="0"/>
          <c:showBubbleSize val="0"/>
        </c:dLbls>
        <c:axId val="94023040"/>
        <c:axId val="94033024"/>
      </c:areaChart>
      <c:catAx>
        <c:axId val="94023040"/>
        <c:scaling>
          <c:orientation val="minMax"/>
        </c:scaling>
        <c:delete val="0"/>
        <c:axPos val="b"/>
        <c:numFmt formatCode="0%" sourceLinked="1"/>
        <c:majorTickMark val="out"/>
        <c:minorTickMark val="none"/>
        <c:tickLblPos val="nextTo"/>
        <c:txPr>
          <a:bodyPr/>
          <a:lstStyle/>
          <a:p>
            <a:pPr>
              <a:defRPr sz="1200"/>
            </a:pPr>
            <a:endParaRPr lang="fr-FR"/>
          </a:p>
        </c:txPr>
        <c:crossAx val="94033024"/>
        <c:crosses val="autoZero"/>
        <c:auto val="1"/>
        <c:lblAlgn val="ctr"/>
        <c:lblOffset val="100"/>
        <c:noMultiLvlLbl val="0"/>
      </c:catAx>
      <c:valAx>
        <c:axId val="94033024"/>
        <c:scaling>
          <c:orientation val="minMax"/>
          <c:max val="4"/>
          <c:min val="0"/>
        </c:scaling>
        <c:delete val="1"/>
        <c:axPos val="l"/>
        <c:numFmt formatCode="0.0%" sourceLinked="1"/>
        <c:majorTickMark val="out"/>
        <c:minorTickMark val="none"/>
        <c:tickLblPos val="none"/>
        <c:crossAx val="94023040"/>
        <c:crosses val="autoZero"/>
        <c:crossBetween val="midCat"/>
      </c:valAx>
      <c:dTable>
        <c:showHorzBorder val="1"/>
        <c:showVertBorder val="1"/>
        <c:showOutline val="1"/>
        <c:showKeys val="0"/>
        <c:txPr>
          <a:bodyPr/>
          <a:lstStyle/>
          <a:p>
            <a:pPr rtl="0">
              <a:defRPr sz="800">
                <a:latin typeface="Helvetica" pitchFamily="34" charset="0"/>
              </a:defRPr>
            </a:pPr>
            <a:endParaRPr lang="fr-FR"/>
          </a:p>
        </c:txPr>
      </c:dTable>
    </c:plotArea>
    <c:legend>
      <c:legendPos val="r"/>
      <c:layout>
        <c:manualLayout>
          <c:xMode val="edge"/>
          <c:yMode val="edge"/>
          <c:x val="0"/>
          <c:y val="0.13677404841422156"/>
          <c:w val="0.7464710130276615"/>
          <c:h val="0.10611841589256246"/>
        </c:manualLayout>
      </c:layout>
      <c:overlay val="0"/>
      <c:txPr>
        <a:bodyPr/>
        <a:lstStyle/>
        <a:p>
          <a:pPr>
            <a:defRPr sz="1050" b="1">
              <a:latin typeface="Helvetica" pitchFamily="34" charset="0"/>
            </a:defRPr>
          </a:pPr>
          <a:endParaRPr lang="fr-FR"/>
        </a:p>
      </c:txPr>
    </c:legend>
    <c:plotVisOnly val="1"/>
    <c:dispBlanksAs val="zero"/>
    <c:showDLblsOverMax val="0"/>
  </c:chart>
  <c:spPr>
    <a:ln w="28575">
      <a:noFill/>
    </a:ln>
  </c:spPr>
  <c:txPr>
    <a:bodyPr/>
    <a:lstStyle/>
    <a:p>
      <a:pPr>
        <a:defRPr sz="1800"/>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6358375884513E-2"/>
          <c:y val="4.8512486322222229E-2"/>
          <c:w val="0.91252474501697745"/>
          <c:h val="0.69764888527770641"/>
        </c:manualLayout>
      </c:layout>
      <c:barChart>
        <c:barDir val="col"/>
        <c:grouping val="clustered"/>
        <c:varyColors val="0"/>
        <c:ser>
          <c:idx val="0"/>
          <c:order val="0"/>
          <c:tx>
            <c:strRef>
              <c:f>Feuil1!$B$1</c:f>
              <c:strCache>
                <c:ptCount val="1"/>
                <c:pt idx="0">
                  <c:v>Série 1</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D-E03F-44D8-B28B-1FCBD624C172}"/>
              </c:ext>
            </c:extLst>
          </c:dPt>
          <c:dPt>
            <c:idx val="1"/>
            <c:invertIfNegative val="0"/>
            <c:bubble3D val="0"/>
            <c:spPr>
              <a:solidFill>
                <a:srgbClr val="C00000"/>
              </a:solidFill>
              <a:ln>
                <a:noFill/>
              </a:ln>
              <a:effectLst/>
            </c:spPr>
            <c:extLst>
              <c:ext xmlns:c16="http://schemas.microsoft.com/office/drawing/2014/chart" uri="{C3380CC4-5D6E-409C-BE32-E72D297353CC}">
                <c16:uniqueId val="{00000001-E03F-44D8-B28B-1FCBD624C172}"/>
              </c:ext>
            </c:extLst>
          </c:dPt>
          <c:dPt>
            <c:idx val="2"/>
            <c:invertIfNegative val="0"/>
            <c:bubble3D val="0"/>
            <c:spPr>
              <a:solidFill>
                <a:srgbClr val="C00000"/>
              </a:solidFill>
              <a:ln>
                <a:noFill/>
              </a:ln>
              <a:effectLst/>
            </c:spPr>
            <c:extLst>
              <c:ext xmlns:c16="http://schemas.microsoft.com/office/drawing/2014/chart" uri="{C3380CC4-5D6E-409C-BE32-E72D297353CC}">
                <c16:uniqueId val="{00000003-E03F-44D8-B28B-1FCBD624C172}"/>
              </c:ext>
            </c:extLst>
          </c:dPt>
          <c:dPt>
            <c:idx val="3"/>
            <c:invertIfNegative val="0"/>
            <c:bubble3D val="0"/>
            <c:spPr>
              <a:solidFill>
                <a:srgbClr val="C00000"/>
              </a:solidFill>
              <a:ln>
                <a:noFill/>
              </a:ln>
              <a:effectLst/>
            </c:spPr>
            <c:extLst>
              <c:ext xmlns:c16="http://schemas.microsoft.com/office/drawing/2014/chart" uri="{C3380CC4-5D6E-409C-BE32-E72D297353CC}">
                <c16:uniqueId val="{00000005-E03F-44D8-B28B-1FCBD624C172}"/>
              </c:ext>
            </c:extLst>
          </c:dPt>
          <c:dPt>
            <c:idx val="7"/>
            <c:invertIfNegative val="0"/>
            <c:bubble3D val="0"/>
            <c:spPr>
              <a:solidFill>
                <a:srgbClr val="C00000"/>
              </a:solidFill>
              <a:ln>
                <a:noFill/>
              </a:ln>
              <a:effectLst/>
            </c:spPr>
            <c:extLst>
              <c:ext xmlns:c16="http://schemas.microsoft.com/office/drawing/2014/chart" uri="{C3380CC4-5D6E-409C-BE32-E72D297353CC}">
                <c16:uniqueId val="{00000007-E03F-44D8-B28B-1FCBD624C172}"/>
              </c:ext>
            </c:extLst>
          </c:dPt>
          <c:dPt>
            <c:idx val="9"/>
            <c:invertIfNegative val="0"/>
            <c:bubble3D val="0"/>
            <c:spPr>
              <a:solidFill>
                <a:srgbClr val="C00000"/>
              </a:solidFill>
              <a:ln>
                <a:noFill/>
              </a:ln>
              <a:effectLst/>
            </c:spPr>
            <c:extLst>
              <c:ext xmlns:c16="http://schemas.microsoft.com/office/drawing/2014/chart" uri="{C3380CC4-5D6E-409C-BE32-E72D297353CC}">
                <c16:uniqueId val="{00000009-E03F-44D8-B28B-1FCBD624C172}"/>
              </c:ext>
            </c:extLst>
          </c:dPt>
          <c:dPt>
            <c:idx val="10"/>
            <c:invertIfNegative val="0"/>
            <c:bubble3D val="0"/>
            <c:spPr>
              <a:solidFill>
                <a:srgbClr val="C00000"/>
              </a:solidFill>
              <a:ln>
                <a:noFill/>
              </a:ln>
              <a:effectLst/>
            </c:spPr>
            <c:extLst>
              <c:ext xmlns:c16="http://schemas.microsoft.com/office/drawing/2014/chart" uri="{C3380CC4-5D6E-409C-BE32-E72D297353CC}">
                <c16:uniqueId val="{0000000B-E03F-44D8-B28B-1FCBD624C172}"/>
              </c:ext>
            </c:extLst>
          </c:dPt>
          <c:dLbls>
            <c:dLbl>
              <c:idx val="3"/>
              <c:layout>
                <c:manualLayout>
                  <c:x val="0"/>
                  <c:y val="6.5176874969008029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3F-44D8-B28B-1FCBD624C1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Moins de 15 ans</c:v>
                </c:pt>
                <c:pt idx="1">
                  <c:v>15-17 ans</c:v>
                </c:pt>
                <c:pt idx="2">
                  <c:v>18-29 ans</c:v>
                </c:pt>
                <c:pt idx="3">
                  <c:v>30-54 ans</c:v>
                </c:pt>
              </c:strCache>
            </c:strRef>
          </c:cat>
          <c:val>
            <c:numRef>
              <c:f>Feuil1!$B$2:$B$5</c:f>
              <c:numCache>
                <c:formatCode>General</c:formatCode>
                <c:ptCount val="4"/>
                <c:pt idx="0">
                  <c:v>17</c:v>
                </c:pt>
                <c:pt idx="1">
                  <c:v>38</c:v>
                </c:pt>
                <c:pt idx="2">
                  <c:v>40</c:v>
                </c:pt>
                <c:pt idx="3">
                  <c:v>4</c:v>
                </c:pt>
              </c:numCache>
            </c:numRef>
          </c:val>
          <c:extLst>
            <c:ext xmlns:c16="http://schemas.microsoft.com/office/drawing/2014/chart" uri="{C3380CC4-5D6E-409C-BE32-E72D297353CC}">
              <c16:uniqueId val="{0000000C-E03F-44D8-B28B-1FCBD624C172}"/>
            </c:ext>
          </c:extLst>
        </c:ser>
        <c:dLbls>
          <c:dLblPos val="ctr"/>
          <c:showLegendKey val="0"/>
          <c:showVal val="1"/>
          <c:showCatName val="0"/>
          <c:showSerName val="0"/>
          <c:showPercent val="0"/>
          <c:showBubbleSize val="0"/>
        </c:dLbls>
        <c:gapWidth val="115"/>
        <c:axId val="277584128"/>
        <c:axId val="277584608"/>
      </c:barChart>
      <c:catAx>
        <c:axId val="2775841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scaling>
        <c:delete val="1"/>
        <c:axPos val="l"/>
        <c:numFmt formatCode="General" sourceLinked="1"/>
        <c:majorTickMark val="none"/>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6358375884513E-2"/>
          <c:y val="4.8512486322222229E-2"/>
          <c:w val="0.91252474501697745"/>
          <c:h val="0.69764888527770641"/>
        </c:manualLayout>
      </c:layout>
      <c:barChart>
        <c:barDir val="col"/>
        <c:grouping val="clustered"/>
        <c:varyColors val="0"/>
        <c:ser>
          <c:idx val="0"/>
          <c:order val="0"/>
          <c:tx>
            <c:strRef>
              <c:f>Feuil1!$B$1</c:f>
              <c:strCache>
                <c:ptCount val="1"/>
                <c:pt idx="0">
                  <c:v>Série 1</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7A4-4258-9BDF-34017DCA937B}"/>
              </c:ext>
            </c:extLst>
          </c:dPt>
          <c:dPt>
            <c:idx val="1"/>
            <c:invertIfNegative val="0"/>
            <c:bubble3D val="0"/>
            <c:spPr>
              <a:solidFill>
                <a:srgbClr val="C00000"/>
              </a:solidFill>
              <a:ln>
                <a:noFill/>
              </a:ln>
              <a:effectLst/>
            </c:spPr>
            <c:extLst>
              <c:ext xmlns:c16="http://schemas.microsoft.com/office/drawing/2014/chart" uri="{C3380CC4-5D6E-409C-BE32-E72D297353CC}">
                <c16:uniqueId val="{00000003-F7A4-4258-9BDF-34017DCA937B}"/>
              </c:ext>
            </c:extLst>
          </c:dPt>
          <c:dPt>
            <c:idx val="2"/>
            <c:invertIfNegative val="0"/>
            <c:bubble3D val="0"/>
            <c:spPr>
              <a:solidFill>
                <a:srgbClr val="C00000"/>
              </a:solidFill>
              <a:ln>
                <a:noFill/>
              </a:ln>
              <a:effectLst/>
            </c:spPr>
            <c:extLst>
              <c:ext xmlns:c16="http://schemas.microsoft.com/office/drawing/2014/chart" uri="{C3380CC4-5D6E-409C-BE32-E72D297353CC}">
                <c16:uniqueId val="{00000005-F7A4-4258-9BDF-34017DCA937B}"/>
              </c:ext>
            </c:extLst>
          </c:dPt>
          <c:dPt>
            <c:idx val="3"/>
            <c:invertIfNegative val="0"/>
            <c:bubble3D val="0"/>
            <c:spPr>
              <a:solidFill>
                <a:srgbClr val="C00000"/>
              </a:solidFill>
              <a:ln>
                <a:noFill/>
              </a:ln>
              <a:effectLst/>
            </c:spPr>
            <c:extLst>
              <c:ext xmlns:c16="http://schemas.microsoft.com/office/drawing/2014/chart" uri="{C3380CC4-5D6E-409C-BE32-E72D297353CC}">
                <c16:uniqueId val="{00000007-F7A4-4258-9BDF-34017DCA937B}"/>
              </c:ext>
            </c:extLst>
          </c:dPt>
          <c:dPt>
            <c:idx val="7"/>
            <c:invertIfNegative val="0"/>
            <c:bubble3D val="0"/>
            <c:spPr>
              <a:solidFill>
                <a:srgbClr val="C00000"/>
              </a:solidFill>
              <a:ln>
                <a:noFill/>
              </a:ln>
              <a:effectLst/>
            </c:spPr>
            <c:extLst>
              <c:ext xmlns:c16="http://schemas.microsoft.com/office/drawing/2014/chart" uri="{C3380CC4-5D6E-409C-BE32-E72D297353CC}">
                <c16:uniqueId val="{00000009-F7A4-4258-9BDF-34017DCA937B}"/>
              </c:ext>
            </c:extLst>
          </c:dPt>
          <c:dPt>
            <c:idx val="9"/>
            <c:invertIfNegative val="0"/>
            <c:bubble3D val="0"/>
            <c:spPr>
              <a:solidFill>
                <a:srgbClr val="C00000"/>
              </a:solidFill>
              <a:ln>
                <a:noFill/>
              </a:ln>
              <a:effectLst/>
            </c:spPr>
            <c:extLst>
              <c:ext xmlns:c16="http://schemas.microsoft.com/office/drawing/2014/chart" uri="{C3380CC4-5D6E-409C-BE32-E72D297353CC}">
                <c16:uniqueId val="{0000000B-F7A4-4258-9BDF-34017DCA937B}"/>
              </c:ext>
            </c:extLst>
          </c:dPt>
          <c:dPt>
            <c:idx val="10"/>
            <c:invertIfNegative val="0"/>
            <c:bubble3D val="0"/>
            <c:spPr>
              <a:solidFill>
                <a:srgbClr val="C00000"/>
              </a:solidFill>
              <a:ln>
                <a:noFill/>
              </a:ln>
              <a:effectLst/>
            </c:spPr>
            <c:extLst>
              <c:ext xmlns:c16="http://schemas.microsoft.com/office/drawing/2014/chart" uri="{C3380CC4-5D6E-409C-BE32-E72D297353CC}">
                <c16:uniqueId val="{0000000D-F7A4-4258-9BDF-34017DCA937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20 ans et moins</c:v>
                </c:pt>
                <c:pt idx="1">
                  <c:v>21-30 ans</c:v>
                </c:pt>
                <c:pt idx="2">
                  <c:v>31-40 ans</c:v>
                </c:pt>
                <c:pt idx="3">
                  <c:v>Plus de 40 ans</c:v>
                </c:pt>
              </c:strCache>
            </c:strRef>
          </c:cat>
          <c:val>
            <c:numRef>
              <c:f>Feuil1!$B$2:$B$5</c:f>
              <c:numCache>
                <c:formatCode>General</c:formatCode>
                <c:ptCount val="4"/>
                <c:pt idx="0">
                  <c:v>19</c:v>
                </c:pt>
                <c:pt idx="1">
                  <c:v>21</c:v>
                </c:pt>
                <c:pt idx="2">
                  <c:v>33</c:v>
                </c:pt>
                <c:pt idx="3">
                  <c:v>26</c:v>
                </c:pt>
              </c:numCache>
            </c:numRef>
          </c:val>
          <c:extLst>
            <c:ext xmlns:c16="http://schemas.microsoft.com/office/drawing/2014/chart" uri="{C3380CC4-5D6E-409C-BE32-E72D297353CC}">
              <c16:uniqueId val="{0000000E-F7A4-4258-9BDF-34017DCA937B}"/>
            </c:ext>
          </c:extLst>
        </c:ser>
        <c:dLbls>
          <c:dLblPos val="ctr"/>
          <c:showLegendKey val="0"/>
          <c:showVal val="1"/>
          <c:showCatName val="0"/>
          <c:showSerName val="0"/>
          <c:showPercent val="0"/>
          <c:showBubbleSize val="0"/>
        </c:dLbls>
        <c:gapWidth val="115"/>
        <c:axId val="277584128"/>
        <c:axId val="277584608"/>
      </c:barChart>
      <c:catAx>
        <c:axId val="2775841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scaling>
        <c:delete val="1"/>
        <c:axPos val="l"/>
        <c:numFmt formatCode="General" sourceLinked="1"/>
        <c:majorTickMark val="none"/>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6358375884513E-2"/>
          <c:y val="4.8512486322222229E-2"/>
          <c:w val="0.91252474501697745"/>
          <c:h val="0.69764888527770641"/>
        </c:manualLayout>
      </c:layout>
      <c:barChart>
        <c:barDir val="col"/>
        <c:grouping val="clustered"/>
        <c:varyColors val="0"/>
        <c:ser>
          <c:idx val="0"/>
          <c:order val="0"/>
          <c:tx>
            <c:strRef>
              <c:f>Feuil1!$B$1</c:f>
              <c:strCache>
                <c:ptCount val="1"/>
                <c:pt idx="0">
                  <c:v>Série 1</c:v>
                </c:pt>
              </c:strCache>
            </c:strRef>
          </c:tx>
          <c:spPr>
            <a:solidFill>
              <a:srgbClr val="002060"/>
            </a:solidFill>
            <a:ln>
              <a:noFill/>
            </a:ln>
            <a:effectLst/>
          </c:spPr>
          <c:invertIfNegative val="0"/>
          <c:dPt>
            <c:idx val="0"/>
            <c:invertIfNegative val="0"/>
            <c:bubble3D val="0"/>
            <c:spPr>
              <a:solidFill>
                <a:srgbClr val="A9D8EE"/>
              </a:solidFill>
              <a:ln>
                <a:noFill/>
              </a:ln>
              <a:effectLst/>
            </c:spPr>
            <c:extLst>
              <c:ext xmlns:c16="http://schemas.microsoft.com/office/drawing/2014/chart" uri="{C3380CC4-5D6E-409C-BE32-E72D297353CC}">
                <c16:uniqueId val="{0000000D-E03F-44D8-B28B-1FCBD624C172}"/>
              </c:ext>
            </c:extLst>
          </c:dPt>
          <c:dPt>
            <c:idx val="1"/>
            <c:invertIfNegative val="0"/>
            <c:bubble3D val="0"/>
            <c:spPr>
              <a:solidFill>
                <a:srgbClr val="52B1DD"/>
              </a:solidFill>
              <a:ln>
                <a:noFill/>
              </a:ln>
              <a:effectLst/>
            </c:spPr>
            <c:extLst>
              <c:ext xmlns:c16="http://schemas.microsoft.com/office/drawing/2014/chart" uri="{C3380CC4-5D6E-409C-BE32-E72D297353CC}">
                <c16:uniqueId val="{00000001-E03F-44D8-B28B-1FCBD624C172}"/>
              </c:ext>
            </c:extLst>
          </c:dPt>
          <c:dPt>
            <c:idx val="2"/>
            <c:invertIfNegative val="0"/>
            <c:bubble3D val="0"/>
            <c:spPr>
              <a:solidFill>
                <a:srgbClr val="217DA6"/>
              </a:solidFill>
              <a:ln>
                <a:noFill/>
              </a:ln>
              <a:effectLst/>
            </c:spPr>
            <c:extLst>
              <c:ext xmlns:c16="http://schemas.microsoft.com/office/drawing/2014/chart" uri="{C3380CC4-5D6E-409C-BE32-E72D297353CC}">
                <c16:uniqueId val="{00000003-E03F-44D8-B28B-1FCBD624C172}"/>
              </c:ext>
            </c:extLst>
          </c:dPt>
          <c:dPt>
            <c:idx val="3"/>
            <c:invertIfNegative val="0"/>
            <c:bubble3D val="0"/>
            <c:spPr>
              <a:solidFill>
                <a:srgbClr val="1A6080"/>
              </a:solidFill>
              <a:ln>
                <a:noFill/>
              </a:ln>
              <a:effectLst/>
            </c:spPr>
            <c:extLst>
              <c:ext xmlns:c16="http://schemas.microsoft.com/office/drawing/2014/chart" uri="{C3380CC4-5D6E-409C-BE32-E72D297353CC}">
                <c16:uniqueId val="{00000005-E03F-44D8-B28B-1FCBD624C172}"/>
              </c:ext>
            </c:extLst>
          </c:dPt>
          <c:dPt>
            <c:idx val="7"/>
            <c:invertIfNegative val="0"/>
            <c:bubble3D val="0"/>
            <c:spPr>
              <a:solidFill>
                <a:srgbClr val="BFBFBF"/>
              </a:solidFill>
              <a:ln>
                <a:noFill/>
              </a:ln>
              <a:effectLst/>
            </c:spPr>
            <c:extLst>
              <c:ext xmlns:c16="http://schemas.microsoft.com/office/drawing/2014/chart" uri="{C3380CC4-5D6E-409C-BE32-E72D297353CC}">
                <c16:uniqueId val="{00000007-E03F-44D8-B28B-1FCBD624C172}"/>
              </c:ext>
            </c:extLst>
          </c:dPt>
          <c:dPt>
            <c:idx val="9"/>
            <c:invertIfNegative val="0"/>
            <c:bubble3D val="0"/>
            <c:spPr>
              <a:solidFill>
                <a:srgbClr val="002060"/>
              </a:solidFill>
              <a:ln>
                <a:noFill/>
              </a:ln>
              <a:effectLst/>
            </c:spPr>
            <c:extLst>
              <c:ext xmlns:c16="http://schemas.microsoft.com/office/drawing/2014/chart" uri="{C3380CC4-5D6E-409C-BE32-E72D297353CC}">
                <c16:uniqueId val="{00000009-E03F-44D8-B28B-1FCBD624C172}"/>
              </c:ext>
            </c:extLst>
          </c:dPt>
          <c:dPt>
            <c:idx val="10"/>
            <c:invertIfNegative val="0"/>
            <c:bubble3D val="0"/>
            <c:spPr>
              <a:solidFill>
                <a:srgbClr val="002060"/>
              </a:solidFill>
              <a:ln>
                <a:noFill/>
              </a:ln>
              <a:effectLst/>
            </c:spPr>
            <c:extLst>
              <c:ext xmlns:c16="http://schemas.microsoft.com/office/drawing/2014/chart" uri="{C3380CC4-5D6E-409C-BE32-E72D297353CC}">
                <c16:uniqueId val="{0000000B-E03F-44D8-B28B-1FCBD624C172}"/>
              </c:ext>
            </c:extLst>
          </c:dPt>
          <c:dLbls>
            <c:dLbl>
              <c:idx val="0"/>
              <c:layout>
                <c:manualLayout>
                  <c:x val="0"/>
                  <c:y val="0.1388761330083087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3F-44D8-B28B-1FCBD624C172}"/>
                </c:ext>
              </c:extLst>
            </c:dLbl>
            <c:dLbl>
              <c:idx val="1"/>
              <c:layout>
                <c:manualLayout>
                  <c:x val="0"/>
                  <c:y val="0.1220886192748746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3F-44D8-B28B-1FCBD624C1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6 mois</c:v>
                </c:pt>
                <c:pt idx="1">
                  <c:v>Entre 6 mois et 1 an</c:v>
                </c:pt>
                <c:pt idx="2">
                  <c:v>Entre 2 et 5 ans</c:v>
                </c:pt>
                <c:pt idx="3">
                  <c:v>Entre 6 et 10 ans</c:v>
                </c:pt>
                <c:pt idx="4">
                  <c:v>Plus de 10 ans </c:v>
                </c:pt>
              </c:strCache>
            </c:strRef>
          </c:cat>
          <c:val>
            <c:numRef>
              <c:f>Feuil1!$B$2:$B$6</c:f>
              <c:numCache>
                <c:formatCode>General</c:formatCode>
                <c:ptCount val="5"/>
                <c:pt idx="0">
                  <c:v>7</c:v>
                </c:pt>
                <c:pt idx="1">
                  <c:v>7</c:v>
                </c:pt>
                <c:pt idx="2">
                  <c:v>24</c:v>
                </c:pt>
                <c:pt idx="3">
                  <c:v>21</c:v>
                </c:pt>
                <c:pt idx="4">
                  <c:v>37</c:v>
                </c:pt>
              </c:numCache>
            </c:numRef>
          </c:val>
          <c:extLst>
            <c:ext xmlns:c16="http://schemas.microsoft.com/office/drawing/2014/chart" uri="{C3380CC4-5D6E-409C-BE32-E72D297353CC}">
              <c16:uniqueId val="{0000000C-E03F-44D8-B28B-1FCBD624C172}"/>
            </c:ext>
          </c:extLst>
        </c:ser>
        <c:dLbls>
          <c:dLblPos val="ctr"/>
          <c:showLegendKey val="0"/>
          <c:showVal val="1"/>
          <c:showCatName val="0"/>
          <c:showSerName val="0"/>
          <c:showPercent val="0"/>
          <c:showBubbleSize val="0"/>
        </c:dLbls>
        <c:gapWidth val="115"/>
        <c:axId val="277584128"/>
        <c:axId val="277584608"/>
      </c:barChart>
      <c:catAx>
        <c:axId val="2775841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50"/>
        </c:scaling>
        <c:delete val="1"/>
        <c:axPos val="l"/>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6358375884513E-2"/>
          <c:y val="4.8512486322222229E-2"/>
          <c:w val="0.91252474501697745"/>
          <c:h val="0.69764888527770641"/>
        </c:manualLayout>
      </c:layout>
      <c:barChart>
        <c:barDir val="col"/>
        <c:grouping val="clustered"/>
        <c:varyColors val="0"/>
        <c:ser>
          <c:idx val="0"/>
          <c:order val="0"/>
          <c:tx>
            <c:strRef>
              <c:f>Feuil1!$B$1</c:f>
              <c:strCache>
                <c:ptCount val="1"/>
                <c:pt idx="0">
                  <c:v>Série 1</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D-E03F-44D8-B28B-1FCBD624C172}"/>
              </c:ext>
            </c:extLst>
          </c:dPt>
          <c:dPt>
            <c:idx val="1"/>
            <c:invertIfNegative val="0"/>
            <c:bubble3D val="0"/>
            <c:spPr>
              <a:solidFill>
                <a:srgbClr val="C00000"/>
              </a:solidFill>
              <a:ln>
                <a:noFill/>
              </a:ln>
              <a:effectLst/>
            </c:spPr>
            <c:extLst>
              <c:ext xmlns:c16="http://schemas.microsoft.com/office/drawing/2014/chart" uri="{C3380CC4-5D6E-409C-BE32-E72D297353CC}">
                <c16:uniqueId val="{00000001-E03F-44D8-B28B-1FCBD624C172}"/>
              </c:ext>
            </c:extLst>
          </c:dPt>
          <c:dPt>
            <c:idx val="2"/>
            <c:invertIfNegative val="0"/>
            <c:bubble3D val="0"/>
            <c:spPr>
              <a:solidFill>
                <a:srgbClr val="C00000"/>
              </a:solidFill>
              <a:ln>
                <a:noFill/>
              </a:ln>
              <a:effectLst/>
            </c:spPr>
            <c:extLst>
              <c:ext xmlns:c16="http://schemas.microsoft.com/office/drawing/2014/chart" uri="{C3380CC4-5D6E-409C-BE32-E72D297353CC}">
                <c16:uniqueId val="{00000003-E03F-44D8-B28B-1FCBD624C172}"/>
              </c:ext>
            </c:extLst>
          </c:dPt>
          <c:dPt>
            <c:idx val="7"/>
            <c:invertIfNegative val="0"/>
            <c:bubble3D val="0"/>
            <c:spPr>
              <a:solidFill>
                <a:srgbClr val="C00000"/>
              </a:solidFill>
              <a:ln>
                <a:noFill/>
              </a:ln>
              <a:effectLst/>
            </c:spPr>
            <c:extLst>
              <c:ext xmlns:c16="http://schemas.microsoft.com/office/drawing/2014/chart" uri="{C3380CC4-5D6E-409C-BE32-E72D297353CC}">
                <c16:uniqueId val="{00000007-E03F-44D8-B28B-1FCBD624C172}"/>
              </c:ext>
            </c:extLst>
          </c:dPt>
          <c:dPt>
            <c:idx val="9"/>
            <c:invertIfNegative val="0"/>
            <c:bubble3D val="0"/>
            <c:spPr>
              <a:solidFill>
                <a:srgbClr val="C00000"/>
              </a:solidFill>
              <a:ln>
                <a:noFill/>
              </a:ln>
              <a:effectLst/>
            </c:spPr>
            <c:extLst>
              <c:ext xmlns:c16="http://schemas.microsoft.com/office/drawing/2014/chart" uri="{C3380CC4-5D6E-409C-BE32-E72D297353CC}">
                <c16:uniqueId val="{00000009-E03F-44D8-B28B-1FCBD624C172}"/>
              </c:ext>
            </c:extLst>
          </c:dPt>
          <c:dPt>
            <c:idx val="10"/>
            <c:invertIfNegative val="0"/>
            <c:bubble3D val="0"/>
            <c:spPr>
              <a:solidFill>
                <a:srgbClr val="C00000"/>
              </a:solidFill>
              <a:ln>
                <a:noFill/>
              </a:ln>
              <a:effectLst/>
            </c:spPr>
            <c:extLst>
              <c:ext xmlns:c16="http://schemas.microsoft.com/office/drawing/2014/chart" uri="{C3380CC4-5D6E-409C-BE32-E72D297353CC}">
                <c16:uniqueId val="{0000000B-E03F-44D8-B28B-1FCBD624C17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20 ans et moins</c:v>
                </c:pt>
                <c:pt idx="1">
                  <c:v>Entre 21 et 30 ans</c:v>
                </c:pt>
                <c:pt idx="2">
                  <c:v>Plus de 30 ans</c:v>
                </c:pt>
              </c:strCache>
            </c:strRef>
          </c:cat>
          <c:val>
            <c:numRef>
              <c:f>Feuil1!$B$2:$B$4</c:f>
              <c:numCache>
                <c:formatCode>General</c:formatCode>
                <c:ptCount val="3"/>
                <c:pt idx="0">
                  <c:v>25</c:v>
                </c:pt>
                <c:pt idx="1">
                  <c:v>29</c:v>
                </c:pt>
                <c:pt idx="2">
                  <c:v>42</c:v>
                </c:pt>
              </c:numCache>
            </c:numRef>
          </c:val>
          <c:extLst>
            <c:ext xmlns:c16="http://schemas.microsoft.com/office/drawing/2014/chart" uri="{C3380CC4-5D6E-409C-BE32-E72D297353CC}">
              <c16:uniqueId val="{0000000C-E03F-44D8-B28B-1FCBD624C172}"/>
            </c:ext>
          </c:extLst>
        </c:ser>
        <c:dLbls>
          <c:dLblPos val="ctr"/>
          <c:showLegendKey val="0"/>
          <c:showVal val="1"/>
          <c:showCatName val="0"/>
          <c:showSerName val="0"/>
          <c:showPercent val="0"/>
          <c:showBubbleSize val="0"/>
        </c:dLbls>
        <c:gapWidth val="115"/>
        <c:axId val="277584128"/>
        <c:axId val="277584608"/>
      </c:barChart>
      <c:catAx>
        <c:axId val="2775841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50"/>
        </c:scaling>
        <c:delete val="1"/>
        <c:axPos val="l"/>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7"/>
            <c:invertIfNegative val="0"/>
            <c:bubble3D val="0"/>
            <c:spPr>
              <a:solidFill>
                <a:sysClr val="window" lastClr="FFFFFF">
                  <a:lumMod val="65000"/>
                </a:sysClr>
              </a:solidFill>
              <a:ln>
                <a:solidFill>
                  <a:schemeClr val="bg1"/>
                </a:solidFill>
              </a:ln>
              <a:effectLst/>
            </c:spPr>
            <c:extLst>
              <c:ext xmlns:c16="http://schemas.microsoft.com/office/drawing/2014/chart" uri="{C3380CC4-5D6E-409C-BE32-E72D297353CC}">
                <c16:uniqueId val="{00000000-8314-478E-BCA0-38F3AFB07A08}"/>
              </c:ext>
            </c:extLst>
          </c:dPt>
          <c:dLbls>
            <c:dLbl>
              <c:idx val="5"/>
              <c:layout>
                <c:manualLayout>
                  <c:x val="4.4034488366053504E-2"/>
                  <c:y val="-4.2900142899129426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3B73"/>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E6-4D53-A9EF-6F98706FE9E7}"/>
                </c:ext>
              </c:extLst>
            </c:dLbl>
            <c:dLbl>
              <c:idx val="6"/>
              <c:layout>
                <c:manualLayout>
                  <c:x val="4.403448836605350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3B73"/>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96-4CCC-923B-B2E64A3F7F4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 Infectiologue</c:v>
                </c:pt>
                <c:pt idx="1">
                  <c:v>2. Médecin généraliste </c:v>
                </c:pt>
                <c:pt idx="2">
                  <c:v>7. Pharmacien</c:v>
                </c:pt>
                <c:pt idx="3">
                  <c:v>4. Infirmier en service de Maladies Infectieuses     </c:v>
                </c:pt>
                <c:pt idx="4">
                  <c:v>3. Infirmier en ETP </c:v>
                </c:pt>
                <c:pt idx="5">
                  <c:v>5. Addictologue</c:v>
                </c:pt>
                <c:pt idx="6">
                  <c:v>6. Tabacologue</c:v>
                </c:pt>
                <c:pt idx="7">
                  <c:v>Autre</c:v>
                </c:pt>
              </c:strCache>
            </c:strRef>
          </c:cat>
          <c:val>
            <c:numRef>
              <c:f>Feuil1!$B$2:$B$9</c:f>
              <c:numCache>
                <c:formatCode>General</c:formatCode>
                <c:ptCount val="8"/>
                <c:pt idx="0">
                  <c:v>30</c:v>
                </c:pt>
                <c:pt idx="1">
                  <c:v>29</c:v>
                </c:pt>
                <c:pt idx="2">
                  <c:v>26</c:v>
                </c:pt>
                <c:pt idx="3">
                  <c:v>6</c:v>
                </c:pt>
                <c:pt idx="4">
                  <c:v>5</c:v>
                </c:pt>
                <c:pt idx="5">
                  <c:v>1</c:v>
                </c:pt>
                <c:pt idx="6">
                  <c:v>1</c:v>
                </c:pt>
                <c:pt idx="7">
                  <c:v>7</c:v>
                </c:pt>
              </c:numCache>
            </c:numRef>
          </c:val>
          <c:extLst>
            <c:ext xmlns:c16="http://schemas.microsoft.com/office/drawing/2014/chart" uri="{C3380CC4-5D6E-409C-BE32-E72D297353CC}">
              <c16:uniqueId val="{00000000-0D01-4549-B685-67277F584073}"/>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Vous fumez actuellement, ne serait-ce que de temps en temps ou même de manière très occasionnelle</c:v>
                </c:pt>
                <c:pt idx="1">
                  <c:v>Vous avez fumé par le passé, ne serait-ce que de temps en temps ou même de manière très occasionnelle, mais vous ne fumez plus actuellement</c:v>
                </c:pt>
                <c:pt idx="2">
                  <c:v>Vous ne fumez pas actuellement, et n'avez jamais fumé par le passé</c:v>
                </c:pt>
              </c:strCache>
            </c:strRef>
          </c:cat>
          <c:val>
            <c:numRef>
              <c:f>Feuil1!$B$2:$B$4</c:f>
              <c:numCache>
                <c:formatCode>General</c:formatCode>
                <c:ptCount val="3"/>
                <c:pt idx="0">
                  <c:v>57</c:v>
                </c:pt>
                <c:pt idx="1">
                  <c:v>11</c:v>
                </c:pt>
                <c:pt idx="2">
                  <c:v>32</c:v>
                </c:pt>
              </c:numCache>
            </c:numRef>
          </c:val>
          <c:extLst>
            <c:ext xmlns:c16="http://schemas.microsoft.com/office/drawing/2014/chart" uri="{C3380CC4-5D6E-409C-BE32-E72D297353CC}">
              <c16:uniqueId val="{00000002-9F1E-4C0B-AD93-D44271476E94}"/>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BFBFBF"/>
              </a:solidFill>
              <a:ln>
                <a:solidFill>
                  <a:schemeClr val="bg1"/>
                </a:solidFill>
              </a:ln>
              <a:effectLst/>
            </c:spPr>
            <c:extLst>
              <c:ext xmlns:c16="http://schemas.microsoft.com/office/drawing/2014/chart" uri="{C3380CC4-5D6E-409C-BE32-E72D297353CC}">
                <c16:uniqueId val="{00000001-8C9C-4B3B-BE0D-ACADC23F0FB7}"/>
              </c:ext>
            </c:extLst>
          </c:dPt>
          <c:dPt>
            <c:idx val="6"/>
            <c:invertIfNegative val="0"/>
            <c:bubble3D val="0"/>
            <c:spPr>
              <a:solidFill>
                <a:srgbClr val="7F7F7F"/>
              </a:solidFill>
              <a:ln>
                <a:solidFill>
                  <a:schemeClr val="bg1"/>
                </a:solidFill>
              </a:ln>
              <a:effectLst/>
            </c:spPr>
            <c:extLst>
              <c:ext xmlns:c16="http://schemas.microsoft.com/office/drawing/2014/chart" uri="{C3380CC4-5D6E-409C-BE32-E72D297353CC}">
                <c16:uniqueId val="{00000003-8C9C-4B3B-BE0D-ACADC23F0FB7}"/>
              </c:ext>
            </c:extLst>
          </c:dPt>
          <c:dLbls>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5-8C9C-4B3B-BE0D-ACADC23F0FB7}"/>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4-8C9C-4B3B-BE0D-ACADC23F0FB7}"/>
                </c:ext>
              </c:extLst>
            </c:dLbl>
            <c:dLbl>
              <c:idx val="4"/>
              <c:layout>
                <c:manualLayout>
                  <c:x val="4.4034488366053504E-2"/>
                  <c:y val="-4.2900142899129426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3B73"/>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9C-4B3B-BE0D-ACADC23F0FB7}"/>
                </c:ext>
              </c:extLst>
            </c:dLbl>
            <c:dLbl>
              <c:idx val="5"/>
              <c:layout>
                <c:manualLayout>
                  <c:x val="4.403448836605350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BFBFBF"/>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9C-4B3B-BE0D-ACADC23F0FB7}"/>
                </c:ext>
              </c:extLst>
            </c:dLbl>
            <c:dLbl>
              <c:idx val="6"/>
              <c:layout>
                <c:manualLayout>
                  <c:x val="3.0824141856237441E-2"/>
                  <c:y val="9.5444926201377712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F7F7F"/>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9C-4B3B-BE0D-ACADC23F0FB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Homme Cis (né homme, s'identifiant comme homme)</c:v>
                </c:pt>
                <c:pt idx="1">
                  <c:v>Femme Cis (née femme, s'identifiant comme femme)</c:v>
                </c:pt>
                <c:pt idx="2">
                  <c:v>Homme trans</c:v>
                </c:pt>
                <c:pt idx="3">
                  <c:v>Femme trans</c:v>
                </c:pt>
                <c:pt idx="4">
                  <c:v>Non binaire</c:v>
                </c:pt>
                <c:pt idx="5">
                  <c:v>Ne souhaite pas répondre</c:v>
                </c:pt>
                <c:pt idx="6">
                  <c:v>Autre</c:v>
                </c:pt>
              </c:strCache>
            </c:strRef>
          </c:cat>
          <c:val>
            <c:numRef>
              <c:f>Feuil1!$B$2:$B$8</c:f>
              <c:numCache>
                <c:formatCode>General</c:formatCode>
                <c:ptCount val="7"/>
                <c:pt idx="0">
                  <c:v>43</c:v>
                </c:pt>
                <c:pt idx="1">
                  <c:v>54</c:v>
                </c:pt>
                <c:pt idx="2">
                  <c:v>0</c:v>
                </c:pt>
                <c:pt idx="3">
                  <c:v>0</c:v>
                </c:pt>
                <c:pt idx="4">
                  <c:v>1</c:v>
                </c:pt>
                <c:pt idx="5">
                  <c:v>1</c:v>
                </c:pt>
                <c:pt idx="6">
                  <c:v>1</c:v>
                </c:pt>
              </c:numCache>
            </c:numRef>
          </c:val>
          <c:extLst>
            <c:ext xmlns:c16="http://schemas.microsoft.com/office/drawing/2014/chart" uri="{C3380CC4-5D6E-409C-BE32-E72D297353CC}">
              <c16:uniqueId val="{00000002-8C9C-4B3B-BE0D-ACADC23F0FB7}"/>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002060"/>
              </a:solidFill>
              <a:ln>
                <a:solidFill>
                  <a:schemeClr val="bg1"/>
                </a:solidFill>
              </a:ln>
              <a:effectLst/>
            </c:spPr>
            <c:extLst>
              <c:ext xmlns:c16="http://schemas.microsoft.com/office/drawing/2014/chart" uri="{C3380CC4-5D6E-409C-BE32-E72D297353CC}">
                <c16:uniqueId val="{00000001-6751-4108-90F8-52216CFD737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Moins de 40 ans</c:v>
                </c:pt>
                <c:pt idx="1">
                  <c:v>40-44 ans</c:v>
                </c:pt>
                <c:pt idx="2">
                  <c:v>45-49 ans</c:v>
                </c:pt>
                <c:pt idx="3">
                  <c:v>50-54 ans</c:v>
                </c:pt>
                <c:pt idx="4">
                  <c:v>55-59 ans</c:v>
                </c:pt>
                <c:pt idx="5">
                  <c:v>60 ans et plus</c:v>
                </c:pt>
              </c:strCache>
            </c:strRef>
          </c:cat>
          <c:val>
            <c:numRef>
              <c:f>Feuil1!$B$2:$B$7</c:f>
              <c:numCache>
                <c:formatCode>General</c:formatCode>
                <c:ptCount val="6"/>
                <c:pt idx="0">
                  <c:v>27</c:v>
                </c:pt>
                <c:pt idx="1">
                  <c:v>14</c:v>
                </c:pt>
                <c:pt idx="2">
                  <c:v>12</c:v>
                </c:pt>
                <c:pt idx="3">
                  <c:v>14</c:v>
                </c:pt>
                <c:pt idx="4">
                  <c:v>14</c:v>
                </c:pt>
                <c:pt idx="5">
                  <c:v>19</c:v>
                </c:pt>
              </c:numCache>
            </c:numRef>
          </c:val>
          <c:extLst>
            <c:ext xmlns:c16="http://schemas.microsoft.com/office/drawing/2014/chart" uri="{C3380CC4-5D6E-409C-BE32-E72D297353CC}">
              <c16:uniqueId val="{00000007-6751-4108-90F8-52216CFD7377}"/>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002060"/>
              </a:solidFill>
              <a:ln>
                <a:solidFill>
                  <a:schemeClr val="bg1"/>
                </a:solidFill>
              </a:ln>
              <a:effectLst/>
            </c:spPr>
            <c:extLst>
              <c:ext xmlns:c16="http://schemas.microsoft.com/office/drawing/2014/chart" uri="{C3380CC4-5D6E-409C-BE32-E72D297353CC}">
                <c16:uniqueId val="{00000001-D1BA-41E8-86E1-9D315D9A45C1}"/>
              </c:ext>
            </c:extLst>
          </c:dPt>
          <c:dLbls>
            <c:dLbl>
              <c:idx val="1"/>
              <c:layout>
                <c:manualLayout>
                  <c:x val="4.8200371855537202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BA-41E8-86E1-9D315D9A45C1}"/>
                </c:ext>
              </c:extLst>
            </c:dLbl>
            <c:dLbl>
              <c:idx val="2"/>
              <c:layout>
                <c:manualLayout>
                  <c:x val="4.2844774982699736E-2"/>
                  <c:y val="2.8619755905350607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BA-41E8-86E1-9D315D9A45C1}"/>
                </c:ext>
              </c:extLst>
            </c:dLbl>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5-D1BA-41E8-86E1-9D315D9A45C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Ile-de-France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pt idx="12">
                  <c:v>Corse</c:v>
                </c:pt>
                <c:pt idx="13">
                  <c:v>DOM</c:v>
                </c:pt>
              </c:strCache>
            </c:strRef>
          </c:cat>
          <c:val>
            <c:numRef>
              <c:f>Feuil1!$B$2:$B$15</c:f>
              <c:numCache>
                <c:formatCode>General</c:formatCode>
                <c:ptCount val="14"/>
                <c:pt idx="0">
                  <c:v>30</c:v>
                </c:pt>
                <c:pt idx="1">
                  <c:v>2</c:v>
                </c:pt>
                <c:pt idx="2">
                  <c:v>2</c:v>
                </c:pt>
                <c:pt idx="3">
                  <c:v>3</c:v>
                </c:pt>
                <c:pt idx="4">
                  <c:v>7</c:v>
                </c:pt>
                <c:pt idx="5">
                  <c:v>5</c:v>
                </c:pt>
                <c:pt idx="6">
                  <c:v>5</c:v>
                </c:pt>
                <c:pt idx="7">
                  <c:v>4</c:v>
                </c:pt>
                <c:pt idx="8">
                  <c:v>10</c:v>
                </c:pt>
                <c:pt idx="9">
                  <c:v>8</c:v>
                </c:pt>
                <c:pt idx="10">
                  <c:v>14</c:v>
                </c:pt>
                <c:pt idx="11">
                  <c:v>7</c:v>
                </c:pt>
                <c:pt idx="12">
                  <c:v>0</c:v>
                </c:pt>
                <c:pt idx="13">
                  <c:v>3</c:v>
                </c:pt>
              </c:numCache>
            </c:numRef>
          </c:val>
          <c:extLst>
            <c:ext xmlns:c16="http://schemas.microsoft.com/office/drawing/2014/chart" uri="{C3380CC4-5D6E-409C-BE32-E72D297353CC}">
              <c16:uniqueId val="{00000002-D1BA-41E8-86E1-9D315D9A45C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002060"/>
              </a:solidFill>
              <a:ln>
                <a:solidFill>
                  <a:schemeClr val="bg1"/>
                </a:solidFill>
              </a:ln>
              <a:effectLst/>
            </c:spPr>
            <c:extLst>
              <c:ext xmlns:c16="http://schemas.microsoft.com/office/drawing/2014/chart" uri="{C3380CC4-5D6E-409C-BE32-E72D297353CC}">
                <c16:uniqueId val="{00000001-F280-4FAD-BE16-667E8DD70C52}"/>
              </c:ext>
            </c:extLst>
          </c:dPt>
          <c:dLbls>
            <c:dLbl>
              <c:idx val="0"/>
              <c:layout>
                <c:manualLayout>
                  <c:x val="2.910904546397413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80-4FAD-BE16-667E8DD70C5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 à 24 ans</c:v>
                </c:pt>
                <c:pt idx="1">
                  <c:v>25 à 34 ans</c:v>
                </c:pt>
                <c:pt idx="2">
                  <c:v>35 à 44 ans</c:v>
                </c:pt>
                <c:pt idx="3">
                  <c:v>45 à 54 ans</c:v>
                </c:pt>
                <c:pt idx="4">
                  <c:v>55 à 64 ans</c:v>
                </c:pt>
                <c:pt idx="5">
                  <c:v>65 ans et plus</c:v>
                </c:pt>
              </c:strCache>
            </c:strRef>
          </c:cat>
          <c:val>
            <c:numRef>
              <c:f>Feuil1!$B$2:$B$7</c:f>
              <c:numCache>
                <c:formatCode>General</c:formatCode>
                <c:ptCount val="6"/>
                <c:pt idx="0">
                  <c:v>1</c:v>
                </c:pt>
                <c:pt idx="1">
                  <c:v>9</c:v>
                </c:pt>
                <c:pt idx="2">
                  <c:v>13</c:v>
                </c:pt>
                <c:pt idx="3">
                  <c:v>24</c:v>
                </c:pt>
                <c:pt idx="4">
                  <c:v>39</c:v>
                </c:pt>
                <c:pt idx="5">
                  <c:v>14</c:v>
                </c:pt>
              </c:numCache>
            </c:numRef>
          </c:val>
          <c:extLst>
            <c:ext xmlns:c16="http://schemas.microsoft.com/office/drawing/2014/chart" uri="{C3380CC4-5D6E-409C-BE32-E72D297353CC}">
              <c16:uniqueId val="{00000002-F280-4FAD-BE16-667E8DD70C52}"/>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Cabinet de ville</c:v>
                </c:pt>
                <c:pt idx="1">
                  <c:v>Officine de ville</c:v>
                </c:pt>
                <c:pt idx="2">
                  <c:v>Hôpital, CHU</c:v>
                </c:pt>
                <c:pt idx="3">
                  <c:v>CeGIDD</c:v>
                </c:pt>
                <c:pt idx="4">
                  <c:v>Autre</c:v>
                </c:pt>
              </c:strCache>
            </c:strRef>
          </c:cat>
          <c:val>
            <c:numRef>
              <c:f>Feuil1!$B$2:$B$6</c:f>
              <c:numCache>
                <c:formatCode>General</c:formatCode>
                <c:ptCount val="5"/>
                <c:pt idx="0">
                  <c:v>28</c:v>
                </c:pt>
                <c:pt idx="1">
                  <c:v>26</c:v>
                </c:pt>
                <c:pt idx="2">
                  <c:v>47</c:v>
                </c:pt>
                <c:pt idx="3">
                  <c:v>6</c:v>
                </c:pt>
                <c:pt idx="4">
                  <c:v>3</c:v>
                </c:pt>
              </c:numCache>
            </c:numRef>
          </c:val>
          <c:extLst>
            <c:ext xmlns:c16="http://schemas.microsoft.com/office/drawing/2014/chart" uri="{C3380CC4-5D6E-409C-BE32-E72D297353CC}">
              <c16:uniqueId val="{00000002-FFDD-4633-81C4-E37C9E2B6B8A}"/>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Certainement</c:v>
                </c:pt>
              </c:strCache>
            </c:strRef>
          </c:tx>
          <c:spPr>
            <a:solidFill>
              <a:srgbClr val="C00000"/>
            </a:solidFill>
            <a:ln w="19050">
              <a:solidFill>
                <a:sysClr val="window" lastClr="FFFFFF"/>
              </a:solidFill>
            </a:ln>
            <a:effectLst/>
          </c:spPr>
          <c:invertIfNegative val="0"/>
          <c:dLbls>
            <c:dLbl>
              <c:idx val="0"/>
              <c:layout>
                <c:manualLayout>
                  <c:x val="-4.95049504950495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74-4888-9554-D0D5DC31887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2. Vos poumons </c:v>
                </c:pt>
                <c:pt idx="1">
                  <c:v>8. Votre espérance de vie</c:v>
                </c:pt>
                <c:pt idx="2">
                  <c:v>1. Votre santé cardiovasculaire (maladies cardiaques, accidents vasculaires cérébraux)</c:v>
                </c:pt>
                <c:pt idx="3">
                  <c:v>9.      La santé de votre peau (vieillissement, décoloration de la peau)</c:v>
                </c:pt>
                <c:pt idx="4">
                  <c:v>5. Votre système immunitaire </c:v>
                </c:pt>
                <c:pt idx="5">
                  <c:v>4. Votre santé reproductive (fertilité) </c:v>
                </c:pt>
                <c:pt idx="6">
                  <c:v>3. La santé de vos os (ostéoporose)</c:v>
                </c:pt>
                <c:pt idx="7">
                  <c:v>7. La santé de vos yeux </c:v>
                </c:pt>
                <c:pt idx="8">
                  <c:v>6. Votre santé mentale</c:v>
                </c:pt>
              </c:strCache>
            </c:strRef>
          </c:cat>
          <c:val>
            <c:numRef>
              <c:f>Feuil1!$B$2:$B$10</c:f>
              <c:numCache>
                <c:formatCode>General</c:formatCode>
                <c:ptCount val="9"/>
                <c:pt idx="0">
                  <c:v>70</c:v>
                </c:pt>
                <c:pt idx="1">
                  <c:v>56</c:v>
                </c:pt>
                <c:pt idx="2">
                  <c:v>59</c:v>
                </c:pt>
                <c:pt idx="3">
                  <c:v>52</c:v>
                </c:pt>
                <c:pt idx="4">
                  <c:v>28</c:v>
                </c:pt>
                <c:pt idx="5">
                  <c:v>26</c:v>
                </c:pt>
                <c:pt idx="6">
                  <c:v>21</c:v>
                </c:pt>
                <c:pt idx="7">
                  <c:v>19</c:v>
                </c:pt>
                <c:pt idx="8">
                  <c:v>17</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Probablement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2. Vos poumons </c:v>
                </c:pt>
                <c:pt idx="1">
                  <c:v>8. Votre espérance de vie</c:v>
                </c:pt>
                <c:pt idx="2">
                  <c:v>1. Votre santé cardiovasculaire (maladies cardiaques, accidents vasculaires cérébraux)</c:v>
                </c:pt>
                <c:pt idx="3">
                  <c:v>9.      La santé de votre peau (vieillissement, décoloration de la peau)</c:v>
                </c:pt>
                <c:pt idx="4">
                  <c:v>5. Votre système immunitaire </c:v>
                </c:pt>
                <c:pt idx="5">
                  <c:v>4. Votre santé reproductive (fertilité) </c:v>
                </c:pt>
                <c:pt idx="6">
                  <c:v>3. La santé de vos os (ostéoporose)</c:v>
                </c:pt>
                <c:pt idx="7">
                  <c:v>7. La santé de vos yeux </c:v>
                </c:pt>
                <c:pt idx="8">
                  <c:v>6. Votre santé mentale</c:v>
                </c:pt>
              </c:strCache>
            </c:strRef>
          </c:cat>
          <c:val>
            <c:numRef>
              <c:f>Feuil1!$C$2:$C$10</c:f>
              <c:numCache>
                <c:formatCode>General</c:formatCode>
                <c:ptCount val="9"/>
                <c:pt idx="0">
                  <c:v>23</c:v>
                </c:pt>
                <c:pt idx="1">
                  <c:v>35</c:v>
                </c:pt>
                <c:pt idx="2">
                  <c:v>28</c:v>
                </c:pt>
                <c:pt idx="3">
                  <c:v>35</c:v>
                </c:pt>
                <c:pt idx="4">
                  <c:v>47</c:v>
                </c:pt>
                <c:pt idx="5">
                  <c:v>38</c:v>
                </c:pt>
                <c:pt idx="6">
                  <c:v>42</c:v>
                </c:pt>
                <c:pt idx="7">
                  <c:v>44</c:v>
                </c:pt>
                <c:pt idx="8">
                  <c:v>35</c:v>
                </c:pt>
              </c:numCache>
            </c:numRef>
          </c:val>
          <c:extLst>
            <c:ext xmlns:c16="http://schemas.microsoft.com/office/drawing/2014/chart" uri="{C3380CC4-5D6E-409C-BE32-E72D297353CC}">
              <c16:uniqueId val="{00000001-1028-4638-B1F0-A9D24C75B453}"/>
            </c:ext>
          </c:extLst>
        </c:ser>
        <c:ser>
          <c:idx val="2"/>
          <c:order val="2"/>
          <c:tx>
            <c:strRef>
              <c:f>Feuil1!$D$1</c:f>
              <c:strCache>
                <c:ptCount val="1"/>
                <c:pt idx="0">
                  <c:v>Probablement pas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2. Vos poumons </c:v>
                </c:pt>
                <c:pt idx="1">
                  <c:v>8. Votre espérance de vie</c:v>
                </c:pt>
                <c:pt idx="2">
                  <c:v>1. Votre santé cardiovasculaire (maladies cardiaques, accidents vasculaires cérébraux)</c:v>
                </c:pt>
                <c:pt idx="3">
                  <c:v>9.      La santé de votre peau (vieillissement, décoloration de la peau)</c:v>
                </c:pt>
                <c:pt idx="4">
                  <c:v>5. Votre système immunitaire </c:v>
                </c:pt>
                <c:pt idx="5">
                  <c:v>4. Votre santé reproductive (fertilité) </c:v>
                </c:pt>
                <c:pt idx="6">
                  <c:v>3. La santé de vos os (ostéoporose)</c:v>
                </c:pt>
                <c:pt idx="7">
                  <c:v>7. La santé de vos yeux </c:v>
                </c:pt>
                <c:pt idx="8">
                  <c:v>6. Votre santé mentale</c:v>
                </c:pt>
              </c:strCache>
            </c:strRef>
          </c:cat>
          <c:val>
            <c:numRef>
              <c:f>Feuil1!$D$2:$D$10</c:f>
              <c:numCache>
                <c:formatCode>General</c:formatCode>
                <c:ptCount val="9"/>
                <c:pt idx="0">
                  <c:v>5</c:v>
                </c:pt>
                <c:pt idx="1">
                  <c:v>6</c:v>
                </c:pt>
                <c:pt idx="2">
                  <c:v>8</c:v>
                </c:pt>
                <c:pt idx="3">
                  <c:v>8</c:v>
                </c:pt>
                <c:pt idx="4">
                  <c:v>18</c:v>
                </c:pt>
                <c:pt idx="5">
                  <c:v>26</c:v>
                </c:pt>
                <c:pt idx="6">
                  <c:v>27</c:v>
                </c:pt>
                <c:pt idx="7">
                  <c:v>30</c:v>
                </c:pt>
                <c:pt idx="8">
                  <c:v>32</c:v>
                </c:pt>
              </c:numCache>
            </c:numRef>
          </c:val>
          <c:extLst>
            <c:ext xmlns:c16="http://schemas.microsoft.com/office/drawing/2014/chart" uri="{C3380CC4-5D6E-409C-BE32-E72D297353CC}">
              <c16:uniqueId val="{00000002-1028-4638-B1F0-A9D24C75B453}"/>
            </c:ext>
          </c:extLst>
        </c:ser>
        <c:ser>
          <c:idx val="3"/>
          <c:order val="3"/>
          <c:tx>
            <c:strRef>
              <c:f>Feuil1!$E$1</c:f>
              <c:strCache>
                <c:ptCount val="1"/>
                <c:pt idx="0">
                  <c:v>Certainement pas</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2. Vos poumons </c:v>
                </c:pt>
                <c:pt idx="1">
                  <c:v>8. Votre espérance de vie</c:v>
                </c:pt>
                <c:pt idx="2">
                  <c:v>1. Votre santé cardiovasculaire (maladies cardiaques, accidents vasculaires cérébraux)</c:v>
                </c:pt>
                <c:pt idx="3">
                  <c:v>9.      La santé de votre peau (vieillissement, décoloration de la peau)</c:v>
                </c:pt>
                <c:pt idx="4">
                  <c:v>5. Votre système immunitaire </c:v>
                </c:pt>
                <c:pt idx="5">
                  <c:v>4. Votre santé reproductive (fertilité) </c:v>
                </c:pt>
                <c:pt idx="6">
                  <c:v>3. La santé de vos os (ostéoporose)</c:v>
                </c:pt>
                <c:pt idx="7">
                  <c:v>7. La santé de vos yeux </c:v>
                </c:pt>
                <c:pt idx="8">
                  <c:v>6. Votre santé mentale</c:v>
                </c:pt>
              </c:strCache>
            </c:strRef>
          </c:cat>
          <c:val>
            <c:numRef>
              <c:f>Feuil1!$E$2:$E$10</c:f>
              <c:numCache>
                <c:formatCode>General</c:formatCode>
                <c:ptCount val="9"/>
                <c:pt idx="0">
                  <c:v>2</c:v>
                </c:pt>
                <c:pt idx="1">
                  <c:v>3</c:v>
                </c:pt>
                <c:pt idx="2">
                  <c:v>5</c:v>
                </c:pt>
                <c:pt idx="3">
                  <c:v>5</c:v>
                </c:pt>
                <c:pt idx="4">
                  <c:v>7</c:v>
                </c:pt>
                <c:pt idx="5">
                  <c:v>10</c:v>
                </c:pt>
                <c:pt idx="6">
                  <c:v>10</c:v>
                </c:pt>
                <c:pt idx="7">
                  <c:v>7</c:v>
                </c:pt>
                <c:pt idx="8">
                  <c:v>16</c:v>
                </c:pt>
              </c:numCache>
            </c:numRef>
          </c:val>
          <c:extLst>
            <c:ext xmlns:c16="http://schemas.microsoft.com/office/drawing/2014/chart" uri="{C3380CC4-5D6E-409C-BE32-E72D297353CC}">
              <c16:uniqueId val="{00000003-1028-4638-B1F0-A9D24C75B453}"/>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C'est vrai</c:v>
                </c:pt>
              </c:strCache>
            </c:strRef>
          </c:tx>
          <c:spPr>
            <a:solidFill>
              <a:srgbClr val="1DAFAD">
                <a:lumMod val="75000"/>
              </a:srgb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Feuil1!$B$2:$B$7</c:f>
              <c:numCache>
                <c:formatCode>General</c:formatCode>
                <c:ptCount val="6"/>
                <c:pt idx="0">
                  <c:v>79</c:v>
                </c:pt>
                <c:pt idx="1">
                  <c:v>77</c:v>
                </c:pt>
                <c:pt idx="2">
                  <c:v>55</c:v>
                </c:pt>
                <c:pt idx="3">
                  <c:v>34</c:v>
                </c:pt>
                <c:pt idx="4">
                  <c:v>31</c:v>
                </c:pt>
                <c:pt idx="5">
                  <c:v>33</c:v>
                </c:pt>
              </c:numCache>
            </c:numRef>
          </c:val>
          <c:extLst>
            <c:ext xmlns:c16="http://schemas.microsoft.com/office/drawing/2014/chart" uri="{C3380CC4-5D6E-409C-BE32-E72D297353CC}">
              <c16:uniqueId val="{00000000-DC39-4D9A-B2D2-1280EA0D743C}"/>
            </c:ext>
          </c:extLst>
        </c:ser>
        <c:ser>
          <c:idx val="1"/>
          <c:order val="1"/>
          <c:tx>
            <c:strRef>
              <c:f>Feuil1!$C$1</c:f>
              <c:strCache>
                <c:ptCount val="1"/>
                <c:pt idx="0">
                  <c:v>C'est faux</c:v>
                </c:pt>
              </c:strCache>
            </c:strRef>
          </c:tx>
          <c:spPr>
            <a:solidFill>
              <a:srgbClr val="DC3238"/>
            </a:solidFill>
            <a:ln w="19050">
              <a:solidFill>
                <a:sysClr val="window" lastClr="FFFFFF"/>
              </a:solidFill>
            </a:ln>
            <a:effectLst/>
          </c:spPr>
          <c:invertIfNegative val="0"/>
          <c:dLbls>
            <c:dLbl>
              <c:idx val="1"/>
              <c:layout>
                <c:manualLayout>
                  <c:x val="-2.35185185185185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2D-4E7A-A678-0F6E27C7A8A1}"/>
                </c:ext>
              </c:extLst>
            </c:dLbl>
            <c:dLbl>
              <c:idx val="2"/>
              <c:layout>
                <c:manualLayout>
                  <c:x val="-2.743827160493834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2D-4E7A-A678-0F6E27C7A8A1}"/>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Feuil1!$C$2:$C$7</c:f>
              <c:numCache>
                <c:formatCode>General</c:formatCode>
                <c:ptCount val="6"/>
                <c:pt idx="0">
                  <c:v>6</c:v>
                </c:pt>
                <c:pt idx="1">
                  <c:v>2</c:v>
                </c:pt>
                <c:pt idx="2">
                  <c:v>2</c:v>
                </c:pt>
                <c:pt idx="3">
                  <c:v>12</c:v>
                </c:pt>
                <c:pt idx="4">
                  <c:v>8</c:v>
                </c:pt>
                <c:pt idx="5">
                  <c:v>24</c:v>
                </c:pt>
              </c:numCache>
            </c:numRef>
          </c:val>
          <c:extLst>
            <c:ext xmlns:c16="http://schemas.microsoft.com/office/drawing/2014/chart" uri="{C3380CC4-5D6E-409C-BE32-E72D297353CC}">
              <c16:uniqueId val="{00000001-DC39-4D9A-B2D2-1280EA0D743C}"/>
            </c:ext>
          </c:extLst>
        </c:ser>
        <c:ser>
          <c:idx val="2"/>
          <c:order val="2"/>
          <c:tx>
            <c:strRef>
              <c:f>Feuil1!$D$1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Feuil1!$D$2:$D$7</c:f>
              <c:numCache>
                <c:formatCode>General</c:formatCode>
                <c:ptCount val="6"/>
                <c:pt idx="0">
                  <c:v>15</c:v>
                </c:pt>
                <c:pt idx="1">
                  <c:v>21</c:v>
                </c:pt>
                <c:pt idx="2">
                  <c:v>43</c:v>
                </c:pt>
                <c:pt idx="3">
                  <c:v>54</c:v>
                </c:pt>
                <c:pt idx="4">
                  <c:v>61</c:v>
                </c:pt>
                <c:pt idx="5">
                  <c:v>43</c:v>
                </c:pt>
              </c:numCache>
            </c:numRef>
          </c:val>
          <c:extLst>
            <c:ext xmlns:c16="http://schemas.microsoft.com/office/drawing/2014/chart" uri="{C3380CC4-5D6E-409C-BE32-E72D297353CC}">
              <c16:uniqueId val="{00000002-DC39-4D9A-B2D2-1280EA0D743C}"/>
            </c:ext>
          </c:extLst>
        </c:ser>
        <c:dLbls>
          <c:showLegendKey val="0"/>
          <c:showVal val="0"/>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C'est vrai</c:v>
                </c:pt>
              </c:strCache>
            </c:strRef>
          </c:tx>
          <c:spPr>
            <a:solidFill>
              <a:srgbClr val="1DAFAD">
                <a:lumMod val="75000"/>
              </a:srgb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Feuil1!$B$2:$B$7</c:f>
              <c:numCache>
                <c:formatCode>General</c:formatCode>
                <c:ptCount val="6"/>
                <c:pt idx="0">
                  <c:v>82</c:v>
                </c:pt>
                <c:pt idx="1">
                  <c:v>95</c:v>
                </c:pt>
                <c:pt idx="2">
                  <c:v>68</c:v>
                </c:pt>
                <c:pt idx="3">
                  <c:v>57</c:v>
                </c:pt>
                <c:pt idx="4">
                  <c:v>45</c:v>
                </c:pt>
                <c:pt idx="5">
                  <c:v>54</c:v>
                </c:pt>
              </c:numCache>
            </c:numRef>
          </c:val>
          <c:extLst>
            <c:ext xmlns:c16="http://schemas.microsoft.com/office/drawing/2014/chart" uri="{C3380CC4-5D6E-409C-BE32-E72D297353CC}">
              <c16:uniqueId val="{00000000-DC39-4D9A-B2D2-1280EA0D743C}"/>
            </c:ext>
          </c:extLst>
        </c:ser>
        <c:ser>
          <c:idx val="1"/>
          <c:order val="1"/>
          <c:tx>
            <c:strRef>
              <c:f>Feuil1!$C$1</c:f>
              <c:strCache>
                <c:ptCount val="1"/>
                <c:pt idx="0">
                  <c:v>C'est faux</c:v>
                </c:pt>
              </c:strCache>
            </c:strRef>
          </c:tx>
          <c:spPr>
            <a:solidFill>
              <a:srgbClr val="DC3238"/>
            </a:solidFill>
            <a:ln w="19050">
              <a:solidFill>
                <a:sysClr val="window" lastClr="FFFFFF"/>
              </a:solidFill>
            </a:ln>
            <a:effectLst/>
          </c:spPr>
          <c:invertIfNegative val="0"/>
          <c:dLbls>
            <c:dLbl>
              <c:idx val="1"/>
              <c:layout>
                <c:manualLayout>
                  <c:x val="-1.5679012345679012E-2"/>
                  <c:y val="2.5915007069613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78-441F-983E-2AF766250CF9}"/>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Feuil1!$C$2:$C$7</c:f>
              <c:numCache>
                <c:formatCode>General</c:formatCode>
                <c:ptCount val="6"/>
                <c:pt idx="0">
                  <c:v>6</c:v>
                </c:pt>
                <c:pt idx="1">
                  <c:v>1</c:v>
                </c:pt>
                <c:pt idx="2">
                  <c:v>3</c:v>
                </c:pt>
                <c:pt idx="3">
                  <c:v>11</c:v>
                </c:pt>
                <c:pt idx="4">
                  <c:v>16</c:v>
                </c:pt>
                <c:pt idx="5">
                  <c:v>25</c:v>
                </c:pt>
              </c:numCache>
            </c:numRef>
          </c:val>
          <c:extLst>
            <c:ext xmlns:c16="http://schemas.microsoft.com/office/drawing/2014/chart" uri="{C3380CC4-5D6E-409C-BE32-E72D297353CC}">
              <c16:uniqueId val="{00000001-DC39-4D9A-B2D2-1280EA0D743C}"/>
            </c:ext>
          </c:extLst>
        </c:ser>
        <c:ser>
          <c:idx val="2"/>
          <c:order val="2"/>
          <c:tx>
            <c:strRef>
              <c:f>Feuil1!$D$1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Le tabagisme a un impact plus important sur l’espérance de vie que l’infection par le VIH elle-même</c:v>
                </c:pt>
                <c:pt idx="1">
                  <c:v>5.       Les risques cardio-vasculaires sont aggravés par le tabagisme pour les personnes infectées par le VIH</c:v>
                </c:pt>
                <c:pt idx="2">
                  <c:v>6.       En France, le tabac tue environ 75000 personnes chaque année</c:v>
                </c:pt>
                <c:pt idx="3">
                  <c:v>1.       La proportion de fumeurs est plus importante chez les personnes séropositives qu’au sein de la population générale</c:v>
                </c:pt>
                <c:pt idx="4">
                  <c:v>2.       Le cancer du poumon est devenu la première cause de décès par cancer chez les personnes vivant avec le VIH</c:v>
                </c:pt>
                <c:pt idx="5">
                  <c:v>4.       Le tabagisme impacte l’évolution et la progression de l’infection par le VIH</c:v>
                </c:pt>
              </c:strCache>
            </c:strRef>
          </c:cat>
          <c:val>
            <c:numRef>
              <c:f>Feuil1!$D$2:$D$7</c:f>
              <c:numCache>
                <c:formatCode>General</c:formatCode>
                <c:ptCount val="6"/>
                <c:pt idx="0">
                  <c:v>12</c:v>
                </c:pt>
                <c:pt idx="1">
                  <c:v>4</c:v>
                </c:pt>
                <c:pt idx="2">
                  <c:v>29</c:v>
                </c:pt>
                <c:pt idx="3">
                  <c:v>32</c:v>
                </c:pt>
                <c:pt idx="4">
                  <c:v>39</c:v>
                </c:pt>
                <c:pt idx="5">
                  <c:v>21</c:v>
                </c:pt>
              </c:numCache>
            </c:numRef>
          </c:val>
          <c:extLst>
            <c:ext xmlns:c16="http://schemas.microsoft.com/office/drawing/2014/chart" uri="{C3380CC4-5D6E-409C-BE32-E72D297353CC}">
              <c16:uniqueId val="{00000002-DC39-4D9A-B2D2-1280EA0D743C}"/>
            </c:ext>
          </c:extLst>
        </c:ser>
        <c:dLbls>
          <c:showLegendKey val="0"/>
          <c:showVal val="0"/>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 Une consommation quotidienne de tabac</c:v>
                </c:pt>
                <c:pt idx="1">
                  <c:v>2. Une consommation ponctuelle de tabac (une fois par semaine)</c:v>
                </c:pt>
                <c:pt idx="3">
                  <c:v>3. Une consommation quotidienne de cannabis</c:v>
                </c:pt>
                <c:pt idx="4">
                  <c:v>4. Une consommation ponctuelle de cannabis (une fois par semaine)</c:v>
                </c:pt>
                <c:pt idx="6">
                  <c:v>5. Une consommation quotidienne de chicha/narguilé</c:v>
                </c:pt>
                <c:pt idx="7">
                  <c:v>6. Une consommation ponctuelle de chicha/narguilé (une fois par semaine)</c:v>
                </c:pt>
              </c:strCache>
            </c:strRef>
          </c:cat>
          <c:val>
            <c:numRef>
              <c:f>Feuil1!$B$2:$B$9</c:f>
              <c:numCache>
                <c:formatCode>General</c:formatCode>
                <c:ptCount val="8"/>
                <c:pt idx="0">
                  <c:v>77</c:v>
                </c:pt>
                <c:pt idx="1">
                  <c:v>15</c:v>
                </c:pt>
                <c:pt idx="3">
                  <c:v>76</c:v>
                </c:pt>
                <c:pt idx="4">
                  <c:v>29</c:v>
                </c:pt>
                <c:pt idx="6">
                  <c:v>61</c:v>
                </c:pt>
                <c:pt idx="7">
                  <c:v>18</c:v>
                </c:pt>
              </c:numCache>
            </c:numRef>
          </c:val>
          <c:extLst>
            <c:ext xmlns:c16="http://schemas.microsoft.com/office/drawing/2014/chart" uri="{C3380CC4-5D6E-409C-BE32-E72D297353CC}">
              <c16:uniqueId val="{00000000-8190-4A9B-8B8A-0A50DFCCEC5C}"/>
            </c:ext>
          </c:extLst>
        </c:ser>
        <c:ser>
          <c:idx val="1"/>
          <c:order val="1"/>
          <c:tx>
            <c:strRef>
              <c:f>Feuil1!$C$1</c:f>
              <c:strCache>
                <c:ptCount val="1"/>
                <c:pt idx="0">
                  <c:v>oui plutôt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 Une consommation quotidienne de tabac</c:v>
                </c:pt>
                <c:pt idx="1">
                  <c:v>2. Une consommation ponctuelle de tabac (une fois par semaine)</c:v>
                </c:pt>
                <c:pt idx="3">
                  <c:v>3. Une consommation quotidienne de cannabis</c:v>
                </c:pt>
                <c:pt idx="4">
                  <c:v>4. Une consommation ponctuelle de cannabis (une fois par semaine)</c:v>
                </c:pt>
                <c:pt idx="6">
                  <c:v>5. Une consommation quotidienne de chicha/narguilé</c:v>
                </c:pt>
                <c:pt idx="7">
                  <c:v>6. Une consommation ponctuelle de chicha/narguilé (une fois par semaine)</c:v>
                </c:pt>
              </c:strCache>
            </c:strRef>
          </c:cat>
          <c:val>
            <c:numRef>
              <c:f>Feuil1!$C$2:$C$9</c:f>
              <c:numCache>
                <c:formatCode>General</c:formatCode>
                <c:ptCount val="8"/>
                <c:pt idx="0">
                  <c:v>20</c:v>
                </c:pt>
                <c:pt idx="1">
                  <c:v>50</c:v>
                </c:pt>
                <c:pt idx="3">
                  <c:v>21</c:v>
                </c:pt>
                <c:pt idx="4">
                  <c:v>44</c:v>
                </c:pt>
                <c:pt idx="6">
                  <c:v>29</c:v>
                </c:pt>
                <c:pt idx="7">
                  <c:v>44</c:v>
                </c:pt>
              </c:numCache>
            </c:numRef>
          </c:val>
          <c:extLst>
            <c:ext xmlns:c16="http://schemas.microsoft.com/office/drawing/2014/chart" uri="{C3380CC4-5D6E-409C-BE32-E72D297353CC}">
              <c16:uniqueId val="{00000001-8190-4A9B-8B8A-0A50DFCCEC5C}"/>
            </c:ext>
          </c:extLst>
        </c:ser>
        <c:ser>
          <c:idx val="2"/>
          <c:order val="2"/>
          <c:tx>
            <c:strRef>
              <c:f>Feuil1!$D$1</c:f>
              <c:strCache>
                <c:ptCount val="1"/>
                <c:pt idx="0">
                  <c:v>non plutôt pas</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 Une consommation quotidienne de tabac</c:v>
                </c:pt>
                <c:pt idx="1">
                  <c:v>2. Une consommation ponctuelle de tabac (une fois par semaine)</c:v>
                </c:pt>
                <c:pt idx="3">
                  <c:v>3. Une consommation quotidienne de cannabis</c:v>
                </c:pt>
                <c:pt idx="4">
                  <c:v>4. Une consommation ponctuelle de cannabis (une fois par semaine)</c:v>
                </c:pt>
                <c:pt idx="6">
                  <c:v>5. Une consommation quotidienne de chicha/narguilé</c:v>
                </c:pt>
                <c:pt idx="7">
                  <c:v>6. Une consommation ponctuelle de chicha/narguilé (une fois par semaine)</c:v>
                </c:pt>
              </c:strCache>
            </c:strRef>
          </c:cat>
          <c:val>
            <c:numRef>
              <c:f>Feuil1!$D$2:$D$9</c:f>
              <c:numCache>
                <c:formatCode>General</c:formatCode>
                <c:ptCount val="8"/>
                <c:pt idx="0">
                  <c:v>2</c:v>
                </c:pt>
                <c:pt idx="1">
                  <c:v>31</c:v>
                </c:pt>
                <c:pt idx="3">
                  <c:v>3</c:v>
                </c:pt>
                <c:pt idx="4">
                  <c:v>25</c:v>
                </c:pt>
                <c:pt idx="6">
                  <c:v>8</c:v>
                </c:pt>
                <c:pt idx="7">
                  <c:v>32</c:v>
                </c:pt>
              </c:numCache>
            </c:numRef>
          </c:val>
          <c:extLst>
            <c:ext xmlns:c16="http://schemas.microsoft.com/office/drawing/2014/chart" uri="{C3380CC4-5D6E-409C-BE32-E72D297353CC}">
              <c16:uniqueId val="{00000002-8190-4A9B-8B8A-0A50DFCCEC5C}"/>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dLbl>
              <c:idx val="0"/>
              <c:layout>
                <c:manualLayout>
                  <c:x val="1.9251925192519254E-2"/>
                  <c:y val="2.6732006819869579E-7"/>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16-4C40-86DF-18975376F3A8}"/>
                </c:ext>
              </c:extLst>
            </c:dLbl>
            <c:dLbl>
              <c:idx val="3"/>
              <c:delete val="1"/>
              <c:extLst>
                <c:ext xmlns:c15="http://schemas.microsoft.com/office/drawing/2012/chart" uri="{CE6537A1-D6FC-4f65-9D91-7224C49458BB}"/>
                <c:ext xmlns:c16="http://schemas.microsoft.com/office/drawing/2014/chart" uri="{C3380CC4-5D6E-409C-BE32-E72D297353CC}">
                  <c16:uniqueId val="{00000000-545B-4221-BEAE-719BE0D441EB}"/>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 Une consommation quotidienne de tabac</c:v>
                </c:pt>
                <c:pt idx="1">
                  <c:v>2. Une consommation ponctuelle de tabac (une fois par semaine)</c:v>
                </c:pt>
                <c:pt idx="3">
                  <c:v>3. Une consommation quotidienne de cannabis</c:v>
                </c:pt>
                <c:pt idx="4">
                  <c:v>4. Une consommation ponctuelle de cannabis (une fois par semaine)</c:v>
                </c:pt>
                <c:pt idx="6">
                  <c:v>5. Une consommation quotidienne de chicha/narguilé</c:v>
                </c:pt>
                <c:pt idx="7">
                  <c:v>6. Une consommation ponctuelle de chicha/narguilé (une fois par semaine)</c:v>
                </c:pt>
              </c:strCache>
            </c:strRef>
          </c:cat>
          <c:val>
            <c:numRef>
              <c:f>Feuil1!$E$2:$E$9</c:f>
              <c:numCache>
                <c:formatCode>General</c:formatCode>
                <c:ptCount val="8"/>
                <c:pt idx="0">
                  <c:v>1</c:v>
                </c:pt>
                <c:pt idx="1">
                  <c:v>4</c:v>
                </c:pt>
                <c:pt idx="3">
                  <c:v>0</c:v>
                </c:pt>
                <c:pt idx="4">
                  <c:v>2</c:v>
                </c:pt>
                <c:pt idx="6">
                  <c:v>2</c:v>
                </c:pt>
                <c:pt idx="7">
                  <c:v>6</c:v>
                </c:pt>
              </c:numCache>
            </c:numRef>
          </c:val>
          <c:extLst>
            <c:ext xmlns:c16="http://schemas.microsoft.com/office/drawing/2014/chart" uri="{C3380CC4-5D6E-409C-BE32-E72D297353CC}">
              <c16:uniqueId val="{00000003-8190-4A9B-8B8A-0A50DFCCEC5C}"/>
            </c:ext>
          </c:extLst>
        </c:ser>
        <c:dLbls>
          <c:dLblPos val="ctr"/>
          <c:showLegendKey val="0"/>
          <c:showVal val="1"/>
          <c:showCatName val="0"/>
          <c:showSerName val="0"/>
          <c:showPercent val="0"/>
          <c:showBubbleSize val="0"/>
        </c:dLbls>
        <c:gapWidth val="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543100196906813"/>
          <c:h val="0.90837583876771077"/>
        </c:manualLayout>
      </c:layout>
      <c:barChart>
        <c:barDir val="bar"/>
        <c:grouping val="stacked"/>
        <c:varyColors val="0"/>
        <c:ser>
          <c:idx val="0"/>
          <c:order val="0"/>
          <c:tx>
            <c:strRef>
              <c:f>Feuil1!$B$1</c:f>
              <c:strCache>
                <c:ptCount val="1"/>
                <c:pt idx="0">
                  <c:v>Série 1</c:v>
                </c:pt>
              </c:strCache>
            </c:strRef>
          </c:tx>
          <c:spPr>
            <a:solidFill>
              <a:schemeClr val="accent3">
                <a:lumMod val="75000"/>
              </a:schemeClr>
            </a:solidFill>
            <a:ln w="19050">
              <a:noFill/>
            </a:ln>
            <a:effectLst/>
          </c:spPr>
          <c:invertIfNegative val="0"/>
          <c:dPt>
            <c:idx val="0"/>
            <c:invertIfNegative val="0"/>
            <c:bubble3D val="0"/>
            <c:spPr>
              <a:solidFill>
                <a:schemeClr val="accent3">
                  <a:lumMod val="75000"/>
                </a:schemeClr>
              </a:solidFill>
              <a:ln w="19050">
                <a:noFill/>
              </a:ln>
              <a:effectLst/>
            </c:spPr>
            <c:extLst>
              <c:ext xmlns:c16="http://schemas.microsoft.com/office/drawing/2014/chart" uri="{C3380CC4-5D6E-409C-BE32-E72D297353CC}">
                <c16:uniqueId val="{00000001-389B-4677-A67E-C2889E97FF82}"/>
              </c:ext>
            </c:extLst>
          </c:dPt>
          <c:dPt>
            <c:idx val="3"/>
            <c:invertIfNegative val="0"/>
            <c:bubble3D val="0"/>
            <c:spPr>
              <a:solidFill>
                <a:schemeClr val="accent3">
                  <a:lumMod val="75000"/>
                </a:schemeClr>
              </a:solidFill>
              <a:ln w="19050">
                <a:noFill/>
              </a:ln>
              <a:effectLst/>
            </c:spPr>
            <c:extLst>
              <c:ext xmlns:c16="http://schemas.microsoft.com/office/drawing/2014/chart" uri="{C3380CC4-5D6E-409C-BE32-E72D297353CC}">
                <c16:uniqueId val="{00000003-37B8-4E5A-9AAD-4E73DA6655C1}"/>
              </c:ext>
            </c:extLst>
          </c:dPt>
          <c:dPt>
            <c:idx val="5"/>
            <c:invertIfNegative val="0"/>
            <c:bubble3D val="0"/>
            <c:spPr>
              <a:solidFill>
                <a:schemeClr val="accent3">
                  <a:lumMod val="75000"/>
                </a:schemeClr>
              </a:solidFill>
              <a:ln w="19050">
                <a:noFill/>
              </a:ln>
              <a:effectLst/>
            </c:spPr>
            <c:extLst>
              <c:ext xmlns:c16="http://schemas.microsoft.com/office/drawing/2014/chart" uri="{C3380CC4-5D6E-409C-BE32-E72D297353CC}">
                <c16:uniqueId val="{00000005-37B8-4E5A-9AAD-4E73DA6655C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Un patient qui vous rapporte par lui-même qu’il fume</c:v>
                </c:pt>
                <c:pt idx="1">
                  <c:v>Quand le patient présente une ou plusieurs pathologies pouvant être en lien avec le tabac (cancer, infections respiratoires, maladies cardiovasculaires, etc.)</c:v>
                </c:pt>
                <c:pt idx="2">
                  <c:v>Des signes visibles de la consommation de tabac (un patient qui sent le tabac, des doigts jaunes, un teint de peau gris, etc.)</c:v>
                </c:pt>
                <c:pt idx="3">
                  <c:v>Une augmentation du niveau de consommation de tabac</c:v>
                </c:pt>
                <c:pt idx="4">
                  <c:v>Quand vous vous rendez compte d’une détérioration de son état de santé</c:v>
                </c:pt>
                <c:pt idx="5">
                  <c:v>A la suite de mauvais résultats d’un examen médical (radio, etc.)</c:v>
                </c:pt>
              </c:strCache>
            </c:strRef>
          </c:cat>
          <c:val>
            <c:numRef>
              <c:f>Feuil1!$B$2:$B$7</c:f>
              <c:numCache>
                <c:formatCode>General</c:formatCode>
                <c:ptCount val="6"/>
                <c:pt idx="0">
                  <c:v>29</c:v>
                </c:pt>
                <c:pt idx="1">
                  <c:v>25</c:v>
                </c:pt>
                <c:pt idx="2">
                  <c:v>20</c:v>
                </c:pt>
                <c:pt idx="3">
                  <c:v>10</c:v>
                </c:pt>
                <c:pt idx="4">
                  <c:v>9</c:v>
                </c:pt>
                <c:pt idx="5">
                  <c:v>7</c:v>
                </c:pt>
              </c:numCache>
            </c:numRef>
          </c:val>
          <c:extLst>
            <c:ext xmlns:c16="http://schemas.microsoft.com/office/drawing/2014/chart" uri="{C3380CC4-5D6E-409C-BE32-E72D297353CC}">
              <c16:uniqueId val="{00000008-37B8-4E5A-9AAD-4E73DA6655C1}"/>
            </c:ext>
          </c:extLst>
        </c:ser>
        <c:ser>
          <c:idx val="1"/>
          <c:order val="1"/>
          <c:tx>
            <c:strRef>
              <c:f>Feuil1!$C$1</c:f>
              <c:strCache>
                <c:ptCount val="1"/>
                <c:pt idx="0">
                  <c:v>Série 2</c:v>
                </c:pt>
              </c:strCache>
            </c:strRef>
          </c:tx>
          <c:spPr>
            <a:solidFill>
              <a:schemeClr val="accent3">
                <a:lumMod val="40000"/>
                <a:lumOff val="60000"/>
              </a:schemeClr>
            </a:solidFill>
            <a:ln w="19050">
              <a:noFill/>
            </a:ln>
            <a:effectLst/>
          </c:spPr>
          <c:invertIfNegative val="0"/>
          <c:dLbls>
            <c:delete val="1"/>
          </c:dLbls>
          <c:cat>
            <c:strRef>
              <c:f>Feuil1!$A$2:$A$7</c:f>
              <c:strCache>
                <c:ptCount val="6"/>
                <c:pt idx="0">
                  <c:v>Un patient qui vous rapporte par lui-même qu’il fume</c:v>
                </c:pt>
                <c:pt idx="1">
                  <c:v>Quand le patient présente une ou plusieurs pathologies pouvant être en lien avec le tabac (cancer, infections respiratoires, maladies cardiovasculaires, etc.)</c:v>
                </c:pt>
                <c:pt idx="2">
                  <c:v>Des signes visibles de la consommation de tabac (un patient qui sent le tabac, des doigts jaunes, un teint de peau gris, etc.)</c:v>
                </c:pt>
                <c:pt idx="3">
                  <c:v>Une augmentation du niveau de consommation de tabac</c:v>
                </c:pt>
                <c:pt idx="4">
                  <c:v>Quand vous vous rendez compte d’une détérioration de son état de santé</c:v>
                </c:pt>
                <c:pt idx="5">
                  <c:v>A la suite de mauvais résultats d’un examen médical (radio, etc.)</c:v>
                </c:pt>
              </c:strCache>
            </c:strRef>
          </c:cat>
          <c:val>
            <c:numRef>
              <c:f>Feuil1!$C$2:$C$7</c:f>
              <c:numCache>
                <c:formatCode>General</c:formatCode>
                <c:ptCount val="6"/>
                <c:pt idx="0">
                  <c:v>37</c:v>
                </c:pt>
                <c:pt idx="1">
                  <c:v>41</c:v>
                </c:pt>
                <c:pt idx="2">
                  <c:v>35</c:v>
                </c:pt>
                <c:pt idx="3">
                  <c:v>22</c:v>
                </c:pt>
                <c:pt idx="4">
                  <c:v>16</c:v>
                </c:pt>
                <c:pt idx="5">
                  <c:v>14</c:v>
                </c:pt>
              </c:numCache>
            </c:numRef>
          </c:val>
          <c:extLst>
            <c:ext xmlns:c16="http://schemas.microsoft.com/office/drawing/2014/chart" uri="{C3380CC4-5D6E-409C-BE32-E72D297353CC}">
              <c16:uniqueId val="{00000009-37B8-4E5A-9AAD-4E73DA6655C1}"/>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accent3">
                        <a:lumMod val="40000"/>
                        <a:lumOff val="6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Un patient qui vous rapporte par lui-même qu’il fume</c:v>
                </c:pt>
                <c:pt idx="1">
                  <c:v>Quand le patient présente une ou plusieurs pathologies pouvant être en lien avec le tabac (cancer, infections respiratoires, maladies cardiovasculaires, etc.)</c:v>
                </c:pt>
                <c:pt idx="2">
                  <c:v>Des signes visibles de la consommation de tabac (un patient qui sent le tabac, des doigts jaunes, un teint de peau gris, etc.)</c:v>
                </c:pt>
                <c:pt idx="3">
                  <c:v>Une augmentation du niveau de consommation de tabac</c:v>
                </c:pt>
                <c:pt idx="4">
                  <c:v>Quand vous vous rendez compte d’une détérioration de son état de santé</c:v>
                </c:pt>
                <c:pt idx="5">
                  <c:v>A la suite de mauvais résultats d’un examen médical (radio, etc.)</c:v>
                </c:pt>
              </c:strCache>
            </c:strRef>
          </c:cat>
          <c:val>
            <c:numRef>
              <c:f>Feuil1!$D$2:$D$7</c:f>
              <c:numCache>
                <c:formatCode>General</c:formatCode>
                <c:ptCount val="6"/>
                <c:pt idx="0">
                  <c:v>66</c:v>
                </c:pt>
                <c:pt idx="1">
                  <c:v>66</c:v>
                </c:pt>
                <c:pt idx="2">
                  <c:v>55</c:v>
                </c:pt>
                <c:pt idx="3">
                  <c:v>32</c:v>
                </c:pt>
                <c:pt idx="4">
                  <c:v>25</c:v>
                </c:pt>
                <c:pt idx="5">
                  <c:v>21</c:v>
                </c:pt>
              </c:numCache>
            </c:numRef>
          </c:val>
          <c:extLst>
            <c:ext xmlns:c16="http://schemas.microsoft.com/office/drawing/2014/chart" uri="{C3380CC4-5D6E-409C-BE32-E72D297353CC}">
              <c16:uniqueId val="{0000000A-37B8-4E5A-9AAD-4E73DA6655C1}"/>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Vous toussez moins</c:v>
                </c:pt>
                <c:pt idx="1">
                  <c:v>1. Vous êtes moins essoufflé</c:v>
                </c:pt>
                <c:pt idx="2">
                  <c:v>4. Vous avez constaté une amélioration de vos performances physiques</c:v>
                </c:pt>
                <c:pt idx="3">
                  <c:v>2. Vous avez retrouvé le goût et l’odorat</c:v>
                </c:pt>
                <c:pt idx="4">
                  <c:v>3. Vous avez plus d’énergie</c:v>
                </c:pt>
                <c:pt idx="5">
                  <c:v>Vous avez moins d'infections respiratoires</c:v>
                </c:pt>
              </c:strCache>
            </c:strRef>
          </c:cat>
          <c:val>
            <c:numRef>
              <c:f>Feuil1!$B$2:$B$7</c:f>
              <c:numCache>
                <c:formatCode>General</c:formatCode>
                <c:ptCount val="6"/>
                <c:pt idx="0">
                  <c:v>67</c:v>
                </c:pt>
                <c:pt idx="1">
                  <c:v>56</c:v>
                </c:pt>
                <c:pt idx="2">
                  <c:v>38</c:v>
                </c:pt>
                <c:pt idx="3">
                  <c:v>58</c:v>
                </c:pt>
                <c:pt idx="4">
                  <c:v>36</c:v>
                </c:pt>
                <c:pt idx="5">
                  <c:v>46</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Vous toussez moins</c:v>
                </c:pt>
                <c:pt idx="1">
                  <c:v>1. Vous êtes moins essoufflé</c:v>
                </c:pt>
                <c:pt idx="2">
                  <c:v>4. Vous avez constaté une amélioration de vos performances physiques</c:v>
                </c:pt>
                <c:pt idx="3">
                  <c:v>2. Vous avez retrouvé le goût et l’odorat</c:v>
                </c:pt>
                <c:pt idx="4">
                  <c:v>3. Vous avez plus d’énergie</c:v>
                </c:pt>
                <c:pt idx="5">
                  <c:v>Vous avez moins d'infections respiratoires</c:v>
                </c:pt>
              </c:strCache>
            </c:strRef>
          </c:cat>
          <c:val>
            <c:numRef>
              <c:f>Feuil1!$C$2:$C$7</c:f>
              <c:numCache>
                <c:formatCode>General</c:formatCode>
                <c:ptCount val="6"/>
                <c:pt idx="0">
                  <c:v>15</c:v>
                </c:pt>
                <c:pt idx="1">
                  <c:v>24</c:v>
                </c:pt>
                <c:pt idx="2">
                  <c:v>40</c:v>
                </c:pt>
                <c:pt idx="3">
                  <c:v>18</c:v>
                </c:pt>
                <c:pt idx="4">
                  <c:v>34</c:v>
                </c:pt>
                <c:pt idx="5">
                  <c:v>20</c:v>
                </c:pt>
              </c:numCache>
            </c:numRef>
          </c:val>
          <c:extLst>
            <c:ext xmlns:c16="http://schemas.microsoft.com/office/drawing/2014/chart" uri="{C3380CC4-5D6E-409C-BE32-E72D297353CC}">
              <c16:uniqueId val="{00000001-1028-4638-B1F0-A9D24C75B453}"/>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Vous toussez moins</c:v>
                </c:pt>
                <c:pt idx="1">
                  <c:v>1. Vous êtes moins essoufflé</c:v>
                </c:pt>
                <c:pt idx="2">
                  <c:v>4. Vous avez constaté une amélioration de vos performances physiques</c:v>
                </c:pt>
                <c:pt idx="3">
                  <c:v>2. Vous avez retrouvé le goût et l’odorat</c:v>
                </c:pt>
                <c:pt idx="4">
                  <c:v>3. Vous avez plus d’énergie</c:v>
                </c:pt>
                <c:pt idx="5">
                  <c:v>Vous avez moins d'infections respiratoires</c:v>
                </c:pt>
              </c:strCache>
            </c:strRef>
          </c:cat>
          <c:val>
            <c:numRef>
              <c:f>Feuil1!$D$2:$D$7</c:f>
              <c:numCache>
                <c:formatCode>General</c:formatCode>
                <c:ptCount val="6"/>
                <c:pt idx="0">
                  <c:v>9</c:v>
                </c:pt>
                <c:pt idx="1">
                  <c:v>10</c:v>
                </c:pt>
                <c:pt idx="2">
                  <c:v>14</c:v>
                </c:pt>
                <c:pt idx="3">
                  <c:v>11</c:v>
                </c:pt>
                <c:pt idx="4">
                  <c:v>21</c:v>
                </c:pt>
                <c:pt idx="5">
                  <c:v>16</c:v>
                </c:pt>
              </c:numCache>
            </c:numRef>
          </c:val>
          <c:extLst>
            <c:ext xmlns:c16="http://schemas.microsoft.com/office/drawing/2014/chart" uri="{C3380CC4-5D6E-409C-BE32-E72D297353CC}">
              <c16:uniqueId val="{00000002-1028-4638-B1F0-A9D24C75B453}"/>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Vous toussez moins</c:v>
                </c:pt>
                <c:pt idx="1">
                  <c:v>1. Vous êtes moins essoufflé</c:v>
                </c:pt>
                <c:pt idx="2">
                  <c:v>4. Vous avez constaté une amélioration de vos performances physiques</c:v>
                </c:pt>
                <c:pt idx="3">
                  <c:v>2. Vous avez retrouvé le goût et l’odorat</c:v>
                </c:pt>
                <c:pt idx="4">
                  <c:v>3. Vous avez plus d’énergie</c:v>
                </c:pt>
                <c:pt idx="5">
                  <c:v>Vous avez moins d'infections respiratoires</c:v>
                </c:pt>
              </c:strCache>
            </c:strRef>
          </c:cat>
          <c:val>
            <c:numRef>
              <c:f>Feuil1!$E$2:$E$7</c:f>
              <c:numCache>
                <c:formatCode>General</c:formatCode>
                <c:ptCount val="6"/>
                <c:pt idx="0">
                  <c:v>6</c:v>
                </c:pt>
                <c:pt idx="1">
                  <c:v>8</c:v>
                </c:pt>
                <c:pt idx="2">
                  <c:v>7</c:v>
                </c:pt>
                <c:pt idx="3">
                  <c:v>8</c:v>
                </c:pt>
                <c:pt idx="4">
                  <c:v>6</c:v>
                </c:pt>
                <c:pt idx="5">
                  <c:v>8</c:v>
                </c:pt>
              </c:numCache>
            </c:numRef>
          </c:val>
          <c:extLst>
            <c:ext xmlns:c16="http://schemas.microsoft.com/office/drawing/2014/chart" uri="{C3380CC4-5D6E-409C-BE32-E72D297353CC}">
              <c16:uniqueId val="{00000003-1028-4638-B1F0-A9D24C75B453}"/>
            </c:ext>
          </c:extLst>
        </c:ser>
        <c:ser>
          <c:idx val="4"/>
          <c:order val="4"/>
          <c:tx>
            <c:strRef>
              <c:f>Feuil1!$F$1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dLbl>
              <c:idx val="2"/>
              <c:layout>
                <c:manualLayout>
                  <c:x val="1.4632061265707756E-2"/>
                  <c:y val="0"/>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55-4152-A4F4-A2BF93F6500C}"/>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Vous toussez moins</c:v>
                </c:pt>
                <c:pt idx="1">
                  <c:v>1. Vous êtes moins essoufflé</c:v>
                </c:pt>
                <c:pt idx="2">
                  <c:v>4. Vous avez constaté une amélioration de vos performances physiques</c:v>
                </c:pt>
                <c:pt idx="3">
                  <c:v>2. Vous avez retrouvé le goût et l’odorat</c:v>
                </c:pt>
                <c:pt idx="4">
                  <c:v>3. Vous avez plus d’énergie</c:v>
                </c:pt>
                <c:pt idx="5">
                  <c:v>Vous avez moins d'infections respiratoires</c:v>
                </c:pt>
              </c:strCache>
            </c:strRef>
          </c:cat>
          <c:val>
            <c:numRef>
              <c:f>Feuil1!$F$2:$F$7</c:f>
              <c:numCache>
                <c:formatCode>General</c:formatCode>
                <c:ptCount val="6"/>
                <c:pt idx="0">
                  <c:v>3</c:v>
                </c:pt>
                <c:pt idx="1">
                  <c:v>2</c:v>
                </c:pt>
                <c:pt idx="2">
                  <c:v>1</c:v>
                </c:pt>
                <c:pt idx="3">
                  <c:v>5</c:v>
                </c:pt>
                <c:pt idx="4">
                  <c:v>3</c:v>
                </c:pt>
                <c:pt idx="5">
                  <c:v>10</c:v>
                </c:pt>
              </c:numCache>
            </c:numRef>
          </c:val>
          <c:extLst>
            <c:ext xmlns:c16="http://schemas.microsoft.com/office/drawing/2014/chart" uri="{C3380CC4-5D6E-409C-BE32-E72D297353CC}">
              <c16:uniqueId val="{00000000-B55C-47D6-A611-EC3790D2640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Votre peau est plus belle</c:v>
                </c:pt>
                <c:pt idx="1">
                  <c:v>9. Vous dormez mieux</c:v>
                </c:pt>
                <c:pt idx="2">
                  <c:v>6. Vous avez moins de problèmes dentaires</c:v>
                </c:pt>
                <c:pt idx="3">
                  <c:v>8. Vous êtes moins stressé, moins anxieux </c:v>
                </c:pt>
                <c:pt idx="4">
                  <c:v>10. Vous vous énervez moins, vous avez moins d’accès de colère</c:v>
                </c:pt>
              </c:strCache>
            </c:strRef>
          </c:cat>
          <c:val>
            <c:numRef>
              <c:f>Feuil1!$B$2:$B$6</c:f>
              <c:numCache>
                <c:formatCode>General</c:formatCode>
                <c:ptCount val="5"/>
                <c:pt idx="0">
                  <c:v>30</c:v>
                </c:pt>
                <c:pt idx="1">
                  <c:v>20</c:v>
                </c:pt>
                <c:pt idx="2">
                  <c:v>23</c:v>
                </c:pt>
                <c:pt idx="3">
                  <c:v>19</c:v>
                </c:pt>
                <c:pt idx="4">
                  <c:v>12</c:v>
                </c:pt>
              </c:numCache>
            </c:numRef>
          </c:val>
          <c:extLst>
            <c:ext xmlns:c16="http://schemas.microsoft.com/office/drawing/2014/chart" uri="{C3380CC4-5D6E-409C-BE32-E72D297353CC}">
              <c16:uniqueId val="{00000000-9251-4E6B-B8B9-25EE29AB620A}"/>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Votre peau est plus belle</c:v>
                </c:pt>
                <c:pt idx="1">
                  <c:v>9. Vous dormez mieux</c:v>
                </c:pt>
                <c:pt idx="2">
                  <c:v>6. Vous avez moins de problèmes dentaires</c:v>
                </c:pt>
                <c:pt idx="3">
                  <c:v>8. Vous êtes moins stressé, moins anxieux </c:v>
                </c:pt>
                <c:pt idx="4">
                  <c:v>10. Vous vous énervez moins, vous avez moins d’accès de colère</c:v>
                </c:pt>
              </c:strCache>
            </c:strRef>
          </c:cat>
          <c:val>
            <c:numRef>
              <c:f>Feuil1!$C$2:$C$6</c:f>
              <c:numCache>
                <c:formatCode>General</c:formatCode>
                <c:ptCount val="5"/>
                <c:pt idx="0">
                  <c:v>30</c:v>
                </c:pt>
                <c:pt idx="1">
                  <c:v>29</c:v>
                </c:pt>
                <c:pt idx="2">
                  <c:v>18</c:v>
                </c:pt>
                <c:pt idx="3">
                  <c:v>20</c:v>
                </c:pt>
                <c:pt idx="4">
                  <c:v>25</c:v>
                </c:pt>
              </c:numCache>
            </c:numRef>
          </c:val>
          <c:extLst>
            <c:ext xmlns:c16="http://schemas.microsoft.com/office/drawing/2014/chart" uri="{C3380CC4-5D6E-409C-BE32-E72D297353CC}">
              <c16:uniqueId val="{00000001-9251-4E6B-B8B9-25EE29AB620A}"/>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Votre peau est plus belle</c:v>
                </c:pt>
                <c:pt idx="1">
                  <c:v>9. Vous dormez mieux</c:v>
                </c:pt>
                <c:pt idx="2">
                  <c:v>6. Vous avez moins de problèmes dentaires</c:v>
                </c:pt>
                <c:pt idx="3">
                  <c:v>8. Vous êtes moins stressé, moins anxieux </c:v>
                </c:pt>
                <c:pt idx="4">
                  <c:v>10. Vous vous énervez moins, vous avez moins d’accès de colère</c:v>
                </c:pt>
              </c:strCache>
            </c:strRef>
          </c:cat>
          <c:val>
            <c:numRef>
              <c:f>Feuil1!$D$2:$D$6</c:f>
              <c:numCache>
                <c:formatCode>General</c:formatCode>
                <c:ptCount val="5"/>
                <c:pt idx="0">
                  <c:v>25</c:v>
                </c:pt>
                <c:pt idx="1">
                  <c:v>29</c:v>
                </c:pt>
                <c:pt idx="2">
                  <c:v>44</c:v>
                </c:pt>
                <c:pt idx="3">
                  <c:v>38</c:v>
                </c:pt>
                <c:pt idx="4">
                  <c:v>39</c:v>
                </c:pt>
              </c:numCache>
            </c:numRef>
          </c:val>
          <c:extLst>
            <c:ext xmlns:c16="http://schemas.microsoft.com/office/drawing/2014/chart" uri="{C3380CC4-5D6E-409C-BE32-E72D297353CC}">
              <c16:uniqueId val="{00000002-9251-4E6B-B8B9-25EE29AB620A}"/>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Votre peau est plus belle</c:v>
                </c:pt>
                <c:pt idx="1">
                  <c:v>9. Vous dormez mieux</c:v>
                </c:pt>
                <c:pt idx="2">
                  <c:v>6. Vous avez moins de problèmes dentaires</c:v>
                </c:pt>
                <c:pt idx="3">
                  <c:v>8. Vous êtes moins stressé, moins anxieux </c:v>
                </c:pt>
                <c:pt idx="4">
                  <c:v>10. Vous vous énervez moins, vous avez moins d’accès de colère</c:v>
                </c:pt>
              </c:strCache>
            </c:strRef>
          </c:cat>
          <c:val>
            <c:numRef>
              <c:f>Feuil1!$E$2:$E$6</c:f>
              <c:numCache>
                <c:formatCode>General</c:formatCode>
                <c:ptCount val="5"/>
                <c:pt idx="0">
                  <c:v>9</c:v>
                </c:pt>
                <c:pt idx="1">
                  <c:v>19</c:v>
                </c:pt>
                <c:pt idx="2">
                  <c:v>9</c:v>
                </c:pt>
                <c:pt idx="3">
                  <c:v>17</c:v>
                </c:pt>
                <c:pt idx="4">
                  <c:v>17</c:v>
                </c:pt>
              </c:numCache>
            </c:numRef>
          </c:val>
          <c:extLst>
            <c:ext xmlns:c16="http://schemas.microsoft.com/office/drawing/2014/chart" uri="{C3380CC4-5D6E-409C-BE32-E72D297353CC}">
              <c16:uniqueId val="{00000003-9251-4E6B-B8B9-25EE29AB620A}"/>
            </c:ext>
          </c:extLst>
        </c:ser>
        <c:ser>
          <c:idx val="4"/>
          <c:order val="4"/>
          <c:tx>
            <c:strRef>
              <c:f>Feuil1!$F$1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Votre peau est plus belle</c:v>
                </c:pt>
                <c:pt idx="1">
                  <c:v>9. Vous dormez mieux</c:v>
                </c:pt>
                <c:pt idx="2">
                  <c:v>6. Vous avez moins de problèmes dentaires</c:v>
                </c:pt>
                <c:pt idx="3">
                  <c:v>8. Vous êtes moins stressé, moins anxieux </c:v>
                </c:pt>
                <c:pt idx="4">
                  <c:v>10. Vous vous énervez moins, vous avez moins d’accès de colère</c:v>
                </c:pt>
              </c:strCache>
            </c:strRef>
          </c:cat>
          <c:val>
            <c:numRef>
              <c:f>Feuil1!$F$2:$F$6</c:f>
              <c:numCache>
                <c:formatCode>General</c:formatCode>
                <c:ptCount val="5"/>
                <c:pt idx="0">
                  <c:v>6</c:v>
                </c:pt>
                <c:pt idx="1">
                  <c:v>3</c:v>
                </c:pt>
                <c:pt idx="2">
                  <c:v>6</c:v>
                </c:pt>
                <c:pt idx="3">
                  <c:v>6</c:v>
                </c:pt>
                <c:pt idx="4">
                  <c:v>7</c:v>
                </c:pt>
              </c:numCache>
            </c:numRef>
          </c:val>
          <c:extLst>
            <c:ext xmlns:c16="http://schemas.microsoft.com/office/drawing/2014/chart" uri="{C3380CC4-5D6E-409C-BE32-E72D297353CC}">
              <c16:uniqueId val="{00000004-9251-4E6B-B8B9-25EE29AB620A}"/>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43014822670338"/>
          <c:y val="9.4270067746467789E-2"/>
          <c:w val="0.76580150079640785"/>
          <c:h val="0.83267642599127334"/>
        </c:manualLayout>
      </c:layout>
      <c:barChart>
        <c:barDir val="bar"/>
        <c:grouping val="clustered"/>
        <c:varyColors val="0"/>
        <c:ser>
          <c:idx val="0"/>
          <c:order val="0"/>
          <c:tx>
            <c:strRef>
              <c:f>Sheet1!$B$1</c:f>
              <c:strCache>
                <c:ptCount val="1"/>
                <c:pt idx="0">
                  <c:v>Series 1</c:v>
                </c:pt>
              </c:strCache>
            </c:strRef>
          </c:tx>
          <c:spPr>
            <a:solidFill>
              <a:sysClr val="window" lastClr="FFFFFF">
                <a:lumMod val="85000"/>
              </a:sysClr>
            </a:solidFill>
            <a:ln w="114300">
              <a:solidFill>
                <a:schemeClr val="bg1"/>
              </a:solidFill>
              <a:bevel/>
            </a:ln>
          </c:spPr>
          <c:invertIfNegative val="0"/>
          <c:cat>
            <c:strRef>
              <c:f>Sheet1!$A$2:$A$5</c:f>
              <c:strCache>
                <c:ptCount val="4"/>
                <c:pt idx="0">
                  <c:v>Dépendance</c:v>
                </c:pt>
                <c:pt idx="1">
                  <c:v>Dimension sociale</c:v>
                </c:pt>
                <c:pt idx="2">
                  <c:v>Régulation des affects négatifs</c:v>
                </c:pt>
                <c:pt idx="3">
                  <c:v>Hédonisme / geste</c:v>
                </c:pt>
              </c:strCache>
            </c:strRef>
          </c:cat>
          <c:val>
            <c:numRef>
              <c:f>Sheet1!$B$2:$B$5</c:f>
              <c:numCache>
                <c:formatCode>General</c:formatCode>
                <c:ptCount val="4"/>
                <c:pt idx="0">
                  <c:v>21</c:v>
                </c:pt>
                <c:pt idx="1">
                  <c:v>21</c:v>
                </c:pt>
                <c:pt idx="2">
                  <c:v>21</c:v>
                </c:pt>
                <c:pt idx="3">
                  <c:v>21</c:v>
                </c:pt>
              </c:numCache>
            </c:numRef>
          </c:val>
          <c:extLst>
            <c:ext xmlns:c16="http://schemas.microsoft.com/office/drawing/2014/chart" uri="{C3380CC4-5D6E-409C-BE32-E72D297353CC}">
              <c16:uniqueId val="{00000000-F82C-4772-8252-B38F5943B106}"/>
            </c:ext>
          </c:extLst>
        </c:ser>
        <c:ser>
          <c:idx val="1"/>
          <c:order val="1"/>
          <c:tx>
            <c:strRef>
              <c:f>Sheet1!$C$1</c:f>
              <c:strCache>
                <c:ptCount val="1"/>
                <c:pt idx="0">
                  <c:v>Series 2</c:v>
                </c:pt>
              </c:strCache>
            </c:strRef>
          </c:tx>
          <c:spPr>
            <a:solidFill>
              <a:srgbClr val="103C50">
                <a:lumMod val="25000"/>
                <a:lumOff val="75000"/>
              </a:srgbClr>
            </a:solidFill>
          </c:spPr>
          <c:invertIfNegative val="0"/>
          <c:dPt>
            <c:idx val="1"/>
            <c:invertIfNegative val="0"/>
            <c:bubble3D val="0"/>
            <c:extLst>
              <c:ext xmlns:c16="http://schemas.microsoft.com/office/drawing/2014/chart" uri="{C3380CC4-5D6E-409C-BE32-E72D297353CC}">
                <c16:uniqueId val="{00000002-F82C-4772-8252-B38F5943B106}"/>
              </c:ext>
            </c:extLst>
          </c:dPt>
          <c:dLbls>
            <c:dLbl>
              <c:idx val="0"/>
              <c:layout>
                <c:manualLayout>
                  <c:x val="-6.423613385856517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2C-4772-8252-B38F5943B106}"/>
                </c:ext>
              </c:extLst>
            </c:dLbl>
            <c:dLbl>
              <c:idx val="1"/>
              <c:layout>
                <c:manualLayout>
                  <c:x val="-5.9341952231245845E-2"/>
                  <c:y val="6.834114994501423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2C-4772-8252-B38F5943B106}"/>
                </c:ext>
              </c:extLst>
            </c:dLbl>
            <c:dLbl>
              <c:idx val="2"/>
              <c:layout>
                <c:manualLayout>
                  <c:x val="-6.17890430449055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2C-4772-8252-B38F5943B106}"/>
                </c:ext>
              </c:extLst>
            </c:dLbl>
            <c:dLbl>
              <c:idx val="3"/>
              <c:layout>
                <c:manualLayout>
                  <c:x val="-2.4441483493598933E-2"/>
                  <c:y val="0"/>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7.2603472222222229E-2"/>
                      <c:h val="9.3100506972932484E-2"/>
                    </c:manualLayout>
                  </c15:layout>
                </c:ext>
                <c:ext xmlns:c16="http://schemas.microsoft.com/office/drawing/2014/chart" uri="{C3380CC4-5D6E-409C-BE32-E72D297353CC}">
                  <c16:uniqueId val="{00000006-F82C-4772-8252-B38F5943B106}"/>
                </c:ext>
              </c:extLst>
            </c:dLbl>
            <c:numFmt formatCode="#,##0" sourceLinked="0"/>
            <c:spPr>
              <a:solidFill>
                <a:schemeClr val="bg1"/>
              </a:solidFill>
              <a:ln w="57150">
                <a:solidFill>
                  <a:srgbClr val="A8D8EE"/>
                </a:solidFill>
              </a:ln>
              <a:effectLst/>
            </c:spPr>
            <c:txPr>
              <a:bodyPr wrap="square" lIns="38100" tIns="19050" rIns="38100" bIns="19050" anchor="ctr">
                <a:spAutoFit/>
              </a:bodyPr>
              <a:lstStyle/>
              <a:p>
                <a:pPr>
                  <a:defRPr b="1">
                    <a:solidFill>
                      <a:schemeClr val="accent6">
                        <a:lumMod val="25000"/>
                      </a:schemeClr>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Dépendance</c:v>
                </c:pt>
                <c:pt idx="1">
                  <c:v>Dimension sociale</c:v>
                </c:pt>
                <c:pt idx="2">
                  <c:v>Régulation des affects négatifs</c:v>
                </c:pt>
                <c:pt idx="3">
                  <c:v>Hédonisme / geste</c:v>
                </c:pt>
              </c:strCache>
            </c:strRef>
          </c:cat>
          <c:val>
            <c:numRef>
              <c:f>Sheet1!$C$2:$C$5</c:f>
              <c:numCache>
                <c:formatCode>General</c:formatCode>
                <c:ptCount val="4"/>
                <c:pt idx="0">
                  <c:v>16</c:v>
                </c:pt>
                <c:pt idx="1">
                  <c:v>10</c:v>
                </c:pt>
                <c:pt idx="2">
                  <c:v>14</c:v>
                </c:pt>
                <c:pt idx="3">
                  <c:v>15</c:v>
                </c:pt>
              </c:numCache>
            </c:numRef>
          </c:val>
          <c:extLst>
            <c:ext xmlns:c16="http://schemas.microsoft.com/office/drawing/2014/chart" uri="{C3380CC4-5D6E-409C-BE32-E72D297353CC}">
              <c16:uniqueId val="{00000003-F82C-4772-8252-B38F5943B106}"/>
            </c:ext>
          </c:extLst>
        </c:ser>
        <c:dLbls>
          <c:showLegendKey val="0"/>
          <c:showVal val="0"/>
          <c:showCatName val="0"/>
          <c:showSerName val="0"/>
          <c:showPercent val="0"/>
          <c:showBubbleSize val="0"/>
        </c:dLbls>
        <c:gapWidth val="130"/>
        <c:overlap val="100"/>
        <c:axId val="136257536"/>
        <c:axId val="136259072"/>
      </c:barChart>
      <c:catAx>
        <c:axId val="136257536"/>
        <c:scaling>
          <c:orientation val="maxMin"/>
        </c:scaling>
        <c:delete val="1"/>
        <c:axPos val="l"/>
        <c:numFmt formatCode="General" sourceLinked="0"/>
        <c:majorTickMark val="none"/>
        <c:minorTickMark val="none"/>
        <c:tickLblPos val="nextTo"/>
        <c:crossAx val="136259072"/>
        <c:crosses val="autoZero"/>
        <c:auto val="1"/>
        <c:lblAlgn val="ctr"/>
        <c:lblOffset val="100"/>
        <c:noMultiLvlLbl val="0"/>
      </c:catAx>
      <c:valAx>
        <c:axId val="136259072"/>
        <c:scaling>
          <c:orientation val="minMax"/>
          <c:max val="21"/>
          <c:min val="0"/>
        </c:scaling>
        <c:delete val="1"/>
        <c:axPos val="t"/>
        <c:numFmt formatCode="General" sourceLinked="1"/>
        <c:majorTickMark val="out"/>
        <c:minorTickMark val="out"/>
        <c:tickLblPos val="nextTo"/>
        <c:crossAx val="136257536"/>
        <c:crosses val="autoZero"/>
        <c:crossBetween val="between"/>
        <c:majorUnit val="10"/>
        <c:minorUnit val="2"/>
      </c:valAx>
    </c:plotArea>
    <c:plotVisOnly val="1"/>
    <c:dispBlanksAs val="gap"/>
    <c:showDLblsOverMax val="0"/>
  </c:chart>
  <c:txPr>
    <a:bodyPr/>
    <a:lstStyle/>
    <a:p>
      <a:pPr>
        <a:defRPr sz="1800"/>
      </a:pPr>
      <a:endParaRPr lang="fr-FR"/>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43014822670338"/>
          <c:y val="9.4270067746467789E-2"/>
          <c:w val="0.76580150079640785"/>
          <c:h val="0.83267642599127334"/>
        </c:manualLayout>
      </c:layout>
      <c:barChart>
        <c:barDir val="bar"/>
        <c:grouping val="clustered"/>
        <c:varyColors val="0"/>
        <c:ser>
          <c:idx val="0"/>
          <c:order val="0"/>
          <c:tx>
            <c:strRef>
              <c:f>Sheet1!$B$1</c:f>
              <c:strCache>
                <c:ptCount val="1"/>
                <c:pt idx="0">
                  <c:v>Series 1</c:v>
                </c:pt>
              </c:strCache>
            </c:strRef>
          </c:tx>
          <c:spPr>
            <a:solidFill>
              <a:sysClr val="window" lastClr="FFFFFF">
                <a:lumMod val="85000"/>
              </a:sysClr>
            </a:solidFill>
            <a:ln w="114300">
              <a:solidFill>
                <a:schemeClr val="bg1"/>
              </a:solidFill>
              <a:bevel/>
            </a:ln>
          </c:spPr>
          <c:invertIfNegative val="0"/>
          <c:cat>
            <c:strRef>
              <c:f>Sheet1!$A$2:$A$5</c:f>
              <c:strCache>
                <c:ptCount val="4"/>
                <c:pt idx="0">
                  <c:v>Dépendance</c:v>
                </c:pt>
                <c:pt idx="1">
                  <c:v>Dimension sociale</c:v>
                </c:pt>
                <c:pt idx="2">
                  <c:v>Régulation des affects négatifs</c:v>
                </c:pt>
                <c:pt idx="3">
                  <c:v>Hédonisme / geste</c:v>
                </c:pt>
              </c:strCache>
            </c:strRef>
          </c:cat>
          <c:val>
            <c:numRef>
              <c:f>Sheet1!$B$2:$B$5</c:f>
              <c:numCache>
                <c:formatCode>General</c:formatCode>
                <c:ptCount val="4"/>
                <c:pt idx="0">
                  <c:v>21</c:v>
                </c:pt>
                <c:pt idx="1">
                  <c:v>21</c:v>
                </c:pt>
                <c:pt idx="2">
                  <c:v>21</c:v>
                </c:pt>
                <c:pt idx="3">
                  <c:v>21</c:v>
                </c:pt>
              </c:numCache>
            </c:numRef>
          </c:val>
          <c:extLst>
            <c:ext xmlns:c16="http://schemas.microsoft.com/office/drawing/2014/chart" uri="{C3380CC4-5D6E-409C-BE32-E72D297353CC}">
              <c16:uniqueId val="{00000000-F82C-4772-8252-B38F5943B106}"/>
            </c:ext>
          </c:extLst>
        </c:ser>
        <c:ser>
          <c:idx val="1"/>
          <c:order val="1"/>
          <c:tx>
            <c:strRef>
              <c:f>Sheet1!$C$1</c:f>
              <c:strCache>
                <c:ptCount val="1"/>
                <c:pt idx="0">
                  <c:v>Series 2</c:v>
                </c:pt>
              </c:strCache>
            </c:strRef>
          </c:tx>
          <c:spPr>
            <a:solidFill>
              <a:srgbClr val="217DA6"/>
            </a:solidFill>
          </c:spPr>
          <c:invertIfNegative val="0"/>
          <c:dPt>
            <c:idx val="1"/>
            <c:invertIfNegative val="0"/>
            <c:bubble3D val="0"/>
            <c:extLst>
              <c:ext xmlns:c16="http://schemas.microsoft.com/office/drawing/2014/chart" uri="{C3380CC4-5D6E-409C-BE32-E72D297353CC}">
                <c16:uniqueId val="{00000002-F82C-4772-8252-B38F5943B106}"/>
              </c:ext>
            </c:extLst>
          </c:dPt>
          <c:dLbls>
            <c:dLbl>
              <c:idx val="0"/>
              <c:layout>
                <c:manualLayout>
                  <c:x val="-6.423613385856517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2C-4772-8252-B38F5943B106}"/>
                </c:ext>
              </c:extLst>
            </c:dLbl>
            <c:dLbl>
              <c:idx val="1"/>
              <c:layout>
                <c:manualLayout>
                  <c:x val="-5.9341952231245845E-2"/>
                  <c:y val="6.834114994501423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2C-4772-8252-B38F5943B106}"/>
                </c:ext>
              </c:extLst>
            </c:dLbl>
            <c:dLbl>
              <c:idx val="2"/>
              <c:layout>
                <c:manualLayout>
                  <c:x val="-6.17890430449055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2C-4772-8252-B38F5943B106}"/>
                </c:ext>
              </c:extLst>
            </c:dLbl>
            <c:dLbl>
              <c:idx val="3"/>
              <c:layout>
                <c:manualLayout>
                  <c:x val="-5.8249305555555554E-2"/>
                  <c:y val="2.935230039848683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7.5543287037037041E-2"/>
                      <c:h val="9.3100506972932484E-2"/>
                    </c:manualLayout>
                  </c15:layout>
                </c:ext>
                <c:ext xmlns:c16="http://schemas.microsoft.com/office/drawing/2014/chart" uri="{C3380CC4-5D6E-409C-BE32-E72D297353CC}">
                  <c16:uniqueId val="{00000006-F82C-4772-8252-B38F5943B106}"/>
                </c:ext>
              </c:extLst>
            </c:dLbl>
            <c:numFmt formatCode="#,##0" sourceLinked="0"/>
            <c:spPr>
              <a:solidFill>
                <a:schemeClr val="bg1"/>
              </a:solidFill>
              <a:ln w="57150">
                <a:solidFill>
                  <a:srgbClr val="217DA6"/>
                </a:solidFill>
              </a:ln>
              <a:effectLst/>
            </c:spPr>
            <c:txPr>
              <a:bodyPr wrap="square" lIns="38100" tIns="19050" rIns="38100" bIns="19050" anchor="ctr">
                <a:spAutoFit/>
              </a:bodyPr>
              <a:lstStyle/>
              <a:p>
                <a:pPr>
                  <a:defRPr b="1">
                    <a:solidFill>
                      <a:schemeClr val="accent6">
                        <a:lumMod val="25000"/>
                      </a:schemeClr>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Dépendance</c:v>
                </c:pt>
                <c:pt idx="1">
                  <c:v>Dimension sociale</c:v>
                </c:pt>
                <c:pt idx="2">
                  <c:v>Régulation des affects négatifs</c:v>
                </c:pt>
                <c:pt idx="3">
                  <c:v>Hédonisme / geste</c:v>
                </c:pt>
              </c:strCache>
            </c:strRef>
          </c:cat>
          <c:val>
            <c:numRef>
              <c:f>Sheet1!$C$2:$C$5</c:f>
              <c:numCache>
                <c:formatCode>General</c:formatCode>
                <c:ptCount val="4"/>
                <c:pt idx="0">
                  <c:v>13</c:v>
                </c:pt>
                <c:pt idx="1">
                  <c:v>7</c:v>
                </c:pt>
                <c:pt idx="2">
                  <c:v>13</c:v>
                </c:pt>
                <c:pt idx="3">
                  <c:v>13</c:v>
                </c:pt>
              </c:numCache>
            </c:numRef>
          </c:val>
          <c:extLst>
            <c:ext xmlns:c16="http://schemas.microsoft.com/office/drawing/2014/chart" uri="{C3380CC4-5D6E-409C-BE32-E72D297353CC}">
              <c16:uniqueId val="{00000003-F82C-4772-8252-B38F5943B106}"/>
            </c:ext>
          </c:extLst>
        </c:ser>
        <c:dLbls>
          <c:showLegendKey val="0"/>
          <c:showVal val="0"/>
          <c:showCatName val="0"/>
          <c:showSerName val="0"/>
          <c:showPercent val="0"/>
          <c:showBubbleSize val="0"/>
        </c:dLbls>
        <c:gapWidth val="130"/>
        <c:overlap val="100"/>
        <c:axId val="136257536"/>
        <c:axId val="136259072"/>
      </c:barChart>
      <c:catAx>
        <c:axId val="136257536"/>
        <c:scaling>
          <c:orientation val="maxMin"/>
        </c:scaling>
        <c:delete val="1"/>
        <c:axPos val="l"/>
        <c:numFmt formatCode="General" sourceLinked="0"/>
        <c:majorTickMark val="none"/>
        <c:minorTickMark val="none"/>
        <c:tickLblPos val="nextTo"/>
        <c:crossAx val="136259072"/>
        <c:crosses val="autoZero"/>
        <c:auto val="1"/>
        <c:lblAlgn val="ctr"/>
        <c:lblOffset val="100"/>
        <c:noMultiLvlLbl val="0"/>
      </c:catAx>
      <c:valAx>
        <c:axId val="136259072"/>
        <c:scaling>
          <c:orientation val="minMax"/>
          <c:max val="21"/>
          <c:min val="0"/>
        </c:scaling>
        <c:delete val="1"/>
        <c:axPos val="t"/>
        <c:numFmt formatCode="General" sourceLinked="1"/>
        <c:majorTickMark val="out"/>
        <c:minorTickMark val="out"/>
        <c:tickLblPos val="nextTo"/>
        <c:crossAx val="136257536"/>
        <c:crosses val="autoZero"/>
        <c:crossBetween val="between"/>
        <c:majorUnit val="10"/>
        <c:minorUnit val="2"/>
      </c:valAx>
    </c:plotArea>
    <c:plotVisOnly val="1"/>
    <c:dispBlanksAs val="gap"/>
    <c:showDLblsOverMax val="0"/>
  </c:chart>
  <c:txPr>
    <a:bodyPr/>
    <a:lstStyle/>
    <a:p>
      <a:pPr>
        <a:defRPr sz="18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002060"/>
              </a:solidFill>
              <a:ln>
                <a:solidFill>
                  <a:schemeClr val="bg1"/>
                </a:solidFill>
              </a:ln>
              <a:effectLst/>
            </c:spPr>
            <c:extLst>
              <c:ext xmlns:c16="http://schemas.microsoft.com/office/drawing/2014/chart" uri="{C3380CC4-5D6E-409C-BE32-E72D297353CC}">
                <c16:uniqueId val="{00000001-6A3F-44CB-86E9-0A7DE56B50D5}"/>
              </c:ext>
            </c:extLst>
          </c:dPt>
          <c:dLbls>
            <c:dLbl>
              <c:idx val="1"/>
              <c:layout>
                <c:manualLayout>
                  <c:x val="4.8200371855537202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3F-44CB-86E9-0A7DE56B50D5}"/>
                </c:ext>
              </c:extLst>
            </c:dLbl>
            <c:dLbl>
              <c:idx val="2"/>
              <c:layout>
                <c:manualLayout>
                  <c:x val="5.3555968728374655E-2"/>
                  <c:y val="-3.1219454152465204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3F-44CB-86E9-0A7DE56B50D5}"/>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66-491B-87CE-7658C4A03A5A}"/>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3F-44CB-86E9-0A7DE56B50D5}"/>
                </c:ext>
              </c:extLst>
            </c:dLbl>
            <c:dLbl>
              <c:idx val="6"/>
              <c:layout>
                <c:manualLayout>
                  <c:x val="4.9470533885536148E-2"/>
                  <c:y val="5.7239511810701213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66-491B-87CE-7658C4A03A5A}"/>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66-491B-87CE-7658C4A03A5A}"/>
                </c:ext>
              </c:extLst>
            </c:dLbl>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3F-44CB-86E9-0A7DE56B50D5}"/>
                </c:ext>
              </c:extLst>
            </c:dLbl>
            <c:dLbl>
              <c:idx val="13"/>
              <c:layout>
                <c:manualLayout>
                  <c:x val="4.4114937012698668E-2"/>
                  <c:y val="-3.1221912570777864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66-491B-87CE-7658C4A03A5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Ile-de-France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pt idx="12">
                  <c:v>Corse</c:v>
                </c:pt>
                <c:pt idx="13">
                  <c:v>DOM</c:v>
                </c:pt>
              </c:strCache>
            </c:strRef>
          </c:cat>
          <c:val>
            <c:numRef>
              <c:f>Feuil1!$B$2:$B$15</c:f>
              <c:numCache>
                <c:formatCode>General</c:formatCode>
                <c:ptCount val="14"/>
                <c:pt idx="0">
                  <c:v>42</c:v>
                </c:pt>
                <c:pt idx="1">
                  <c:v>1</c:v>
                </c:pt>
                <c:pt idx="2">
                  <c:v>4</c:v>
                </c:pt>
                <c:pt idx="3">
                  <c:v>1</c:v>
                </c:pt>
                <c:pt idx="4">
                  <c:v>6</c:v>
                </c:pt>
                <c:pt idx="5">
                  <c:v>3</c:v>
                </c:pt>
                <c:pt idx="6">
                  <c:v>4</c:v>
                </c:pt>
                <c:pt idx="7">
                  <c:v>3</c:v>
                </c:pt>
                <c:pt idx="8">
                  <c:v>6</c:v>
                </c:pt>
                <c:pt idx="9">
                  <c:v>11</c:v>
                </c:pt>
                <c:pt idx="10">
                  <c:v>7</c:v>
                </c:pt>
                <c:pt idx="11">
                  <c:v>7</c:v>
                </c:pt>
                <c:pt idx="12">
                  <c:v>1</c:v>
                </c:pt>
                <c:pt idx="13">
                  <c:v>4</c:v>
                </c:pt>
              </c:numCache>
            </c:numRef>
          </c:val>
          <c:extLst>
            <c:ext xmlns:c16="http://schemas.microsoft.com/office/drawing/2014/chart" uri="{C3380CC4-5D6E-409C-BE32-E72D297353CC}">
              <c16:uniqueId val="{00000005-6A3F-44CB-86E9-0A7DE56B50D5}"/>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68AA-4599-9FBB-AD5E88E7A298}"/>
              </c:ext>
            </c:extLst>
          </c:dPt>
          <c:dPt>
            <c:idx val="1"/>
            <c:invertIfNegative val="0"/>
            <c:bubble3D val="0"/>
            <c:spPr>
              <a:solidFill>
                <a:srgbClr val="D96666"/>
              </a:solidFill>
              <a:ln>
                <a:noFill/>
              </a:ln>
              <a:effectLst/>
            </c:spPr>
            <c:extLst>
              <c:ext xmlns:c16="http://schemas.microsoft.com/office/drawing/2014/chart" uri="{C3380CC4-5D6E-409C-BE32-E72D297353CC}">
                <c16:uniqueId val="{00000003-68AA-4599-9FBB-AD5E88E7A298}"/>
              </c:ext>
            </c:extLst>
          </c:dPt>
          <c:dPt>
            <c:idx val="2"/>
            <c:invertIfNegative val="0"/>
            <c:bubble3D val="0"/>
            <c:spPr>
              <a:solidFill>
                <a:srgbClr val="C00000"/>
              </a:solidFill>
              <a:ln>
                <a:noFill/>
              </a:ln>
              <a:effectLst/>
            </c:spPr>
            <c:extLst>
              <c:ext xmlns:c16="http://schemas.microsoft.com/office/drawing/2014/chart" uri="{C3380CC4-5D6E-409C-BE32-E72D297353CC}">
                <c16:uniqueId val="{00000005-68AA-4599-9FBB-AD5E88E7A298}"/>
              </c:ext>
            </c:extLst>
          </c:dPt>
          <c:dPt>
            <c:idx val="7"/>
            <c:invertIfNegative val="0"/>
            <c:bubble3D val="0"/>
            <c:spPr>
              <a:solidFill>
                <a:srgbClr val="E69999"/>
              </a:solidFill>
              <a:ln>
                <a:noFill/>
              </a:ln>
              <a:effectLst/>
            </c:spPr>
            <c:extLst>
              <c:ext xmlns:c16="http://schemas.microsoft.com/office/drawing/2014/chart" uri="{C3380CC4-5D6E-409C-BE32-E72D297353CC}">
                <c16:uniqueId val="{00000007-68AA-4599-9FBB-AD5E88E7A298}"/>
              </c:ext>
            </c:extLst>
          </c:dPt>
          <c:dPt>
            <c:idx val="9"/>
            <c:invertIfNegative val="0"/>
            <c:bubble3D val="0"/>
            <c:spPr>
              <a:solidFill>
                <a:srgbClr val="E69999"/>
              </a:solidFill>
              <a:ln>
                <a:noFill/>
              </a:ln>
              <a:effectLst/>
            </c:spPr>
            <c:extLst>
              <c:ext xmlns:c16="http://schemas.microsoft.com/office/drawing/2014/chart" uri="{C3380CC4-5D6E-409C-BE32-E72D297353CC}">
                <c16:uniqueId val="{00000009-68AA-4599-9FBB-AD5E88E7A298}"/>
              </c:ext>
            </c:extLst>
          </c:dPt>
          <c:dPt>
            <c:idx val="10"/>
            <c:invertIfNegative val="0"/>
            <c:bubble3D val="0"/>
            <c:spPr>
              <a:solidFill>
                <a:srgbClr val="E69999"/>
              </a:solidFill>
              <a:ln>
                <a:noFill/>
              </a:ln>
              <a:effectLst/>
            </c:spPr>
            <c:extLst>
              <c:ext xmlns:c16="http://schemas.microsoft.com/office/drawing/2014/chart" uri="{C3380CC4-5D6E-409C-BE32-E72D297353CC}">
                <c16:uniqueId val="{0000000B-68AA-4599-9FBB-AD5E88E7A2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6</c:v>
                </c:pt>
                <c:pt idx="1">
                  <c:v>39</c:v>
                </c:pt>
                <c:pt idx="2">
                  <c:v>55</c:v>
                </c:pt>
              </c:numCache>
            </c:numRef>
          </c:val>
          <c:extLst>
            <c:ext xmlns:c16="http://schemas.microsoft.com/office/drawing/2014/chart" uri="{C3380CC4-5D6E-409C-BE32-E72D297353CC}">
              <c16:uniqueId val="{0000000C-68AA-4599-9FBB-AD5E88E7A298}"/>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7FE5-4B25-AFB8-81E73DB67986}"/>
              </c:ext>
            </c:extLst>
          </c:dPt>
          <c:dPt>
            <c:idx val="1"/>
            <c:invertIfNegative val="0"/>
            <c:bubble3D val="0"/>
            <c:spPr>
              <a:solidFill>
                <a:srgbClr val="D96666"/>
              </a:solidFill>
              <a:ln>
                <a:noFill/>
              </a:ln>
              <a:effectLst/>
            </c:spPr>
            <c:extLst>
              <c:ext xmlns:c16="http://schemas.microsoft.com/office/drawing/2014/chart" uri="{C3380CC4-5D6E-409C-BE32-E72D297353CC}">
                <c16:uniqueId val="{00000003-7FE5-4B25-AFB8-81E73DB67986}"/>
              </c:ext>
            </c:extLst>
          </c:dPt>
          <c:dPt>
            <c:idx val="2"/>
            <c:invertIfNegative val="0"/>
            <c:bubble3D val="0"/>
            <c:spPr>
              <a:solidFill>
                <a:srgbClr val="C00000"/>
              </a:solidFill>
              <a:ln>
                <a:noFill/>
              </a:ln>
              <a:effectLst/>
            </c:spPr>
            <c:extLst>
              <c:ext xmlns:c16="http://schemas.microsoft.com/office/drawing/2014/chart" uri="{C3380CC4-5D6E-409C-BE32-E72D297353CC}">
                <c16:uniqueId val="{00000005-7FE5-4B25-AFB8-81E73DB67986}"/>
              </c:ext>
            </c:extLst>
          </c:dPt>
          <c:dPt>
            <c:idx val="7"/>
            <c:invertIfNegative val="0"/>
            <c:bubble3D val="0"/>
            <c:spPr>
              <a:solidFill>
                <a:srgbClr val="E69999"/>
              </a:solidFill>
              <a:ln>
                <a:noFill/>
              </a:ln>
              <a:effectLst/>
            </c:spPr>
            <c:extLst>
              <c:ext xmlns:c16="http://schemas.microsoft.com/office/drawing/2014/chart" uri="{C3380CC4-5D6E-409C-BE32-E72D297353CC}">
                <c16:uniqueId val="{00000007-7FE5-4B25-AFB8-81E73DB67986}"/>
              </c:ext>
            </c:extLst>
          </c:dPt>
          <c:dPt>
            <c:idx val="9"/>
            <c:invertIfNegative val="0"/>
            <c:bubble3D val="0"/>
            <c:spPr>
              <a:solidFill>
                <a:srgbClr val="E69999"/>
              </a:solidFill>
              <a:ln>
                <a:noFill/>
              </a:ln>
              <a:effectLst/>
            </c:spPr>
            <c:extLst>
              <c:ext xmlns:c16="http://schemas.microsoft.com/office/drawing/2014/chart" uri="{C3380CC4-5D6E-409C-BE32-E72D297353CC}">
                <c16:uniqueId val="{00000009-7FE5-4B25-AFB8-81E73DB67986}"/>
              </c:ext>
            </c:extLst>
          </c:dPt>
          <c:dPt>
            <c:idx val="10"/>
            <c:invertIfNegative val="0"/>
            <c:bubble3D val="0"/>
            <c:spPr>
              <a:solidFill>
                <a:srgbClr val="E69999"/>
              </a:solidFill>
              <a:ln>
                <a:noFill/>
              </a:ln>
              <a:effectLst/>
            </c:spPr>
            <c:extLst>
              <c:ext xmlns:c16="http://schemas.microsoft.com/office/drawing/2014/chart" uri="{C3380CC4-5D6E-409C-BE32-E72D297353CC}">
                <c16:uniqueId val="{0000000B-7FE5-4B25-AFB8-81E73DB6798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18</c:v>
                </c:pt>
                <c:pt idx="1">
                  <c:v>45</c:v>
                </c:pt>
                <c:pt idx="2">
                  <c:v>37</c:v>
                </c:pt>
              </c:numCache>
            </c:numRef>
          </c:val>
          <c:extLst>
            <c:ext xmlns:c16="http://schemas.microsoft.com/office/drawing/2014/chart" uri="{C3380CC4-5D6E-409C-BE32-E72D297353CC}">
              <c16:uniqueId val="{0000000C-7FE5-4B25-AFB8-81E73DB67986}"/>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par habitude</c:v>
                </c:pt>
                <c:pt idx="1">
                  <c:v> Je fume dans les moments d’attente</c:v>
                </c:pt>
                <c:pt idx="2">
                  <c:v>Quand je n’ai pas pu fumer depuis un moment, j’ai vraiment une envie irrésistible d’une cigarette</c:v>
                </c:pt>
                <c:pt idx="3">
                  <c:v> Lorsque je n’ai plus de cigarette, il faut absolument que je m’en procure</c:v>
                </c:pt>
                <c:pt idx="4">
                  <c:v>Dès que je ne fume pas, j’en suis très conscient et je ne peux pas contrôler le désir de fumer</c:v>
                </c:pt>
                <c:pt idx="5">
                  <c:v>Je fume automatiquement, sans même y penser </c:v>
                </c:pt>
                <c:pt idx="6">
                  <c:v> Je prends une cigarette sans savoir pourquoi, sans m’en rendre compte</c:v>
                </c:pt>
              </c:strCache>
            </c:strRef>
          </c:cat>
          <c:val>
            <c:numRef>
              <c:f>Feuil1!$B$2:$B$8</c:f>
              <c:numCache>
                <c:formatCode>General</c:formatCode>
                <c:ptCount val="7"/>
                <c:pt idx="0">
                  <c:v>51</c:v>
                </c:pt>
                <c:pt idx="1">
                  <c:v>30</c:v>
                </c:pt>
                <c:pt idx="2">
                  <c:v>37</c:v>
                </c:pt>
                <c:pt idx="3">
                  <c:v>36</c:v>
                </c:pt>
                <c:pt idx="4">
                  <c:v>24</c:v>
                </c:pt>
                <c:pt idx="5">
                  <c:v>25</c:v>
                </c:pt>
                <c:pt idx="6">
                  <c:v>24</c:v>
                </c:pt>
              </c:numCache>
            </c:numRef>
          </c:val>
          <c:extLst>
            <c:ext xmlns:c16="http://schemas.microsoft.com/office/drawing/2014/chart" uri="{C3380CC4-5D6E-409C-BE32-E72D297353CC}">
              <c16:uniqueId val="{00000000-BF09-4299-B9F8-94B679E0499A}"/>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par habitude</c:v>
                </c:pt>
                <c:pt idx="1">
                  <c:v> Je fume dans les moments d’attente</c:v>
                </c:pt>
                <c:pt idx="2">
                  <c:v>Quand je n’ai pas pu fumer depuis un moment, j’ai vraiment une envie irrésistible d’une cigarette</c:v>
                </c:pt>
                <c:pt idx="3">
                  <c:v> Lorsque je n’ai plus de cigarette, il faut absolument que je m’en procure</c:v>
                </c:pt>
                <c:pt idx="4">
                  <c:v>Dès que je ne fume pas, j’en suis très conscient et je ne peux pas contrôler le désir de fumer</c:v>
                </c:pt>
                <c:pt idx="5">
                  <c:v>Je fume automatiquement, sans même y penser </c:v>
                </c:pt>
                <c:pt idx="6">
                  <c:v> Je prends une cigarette sans savoir pourquoi, sans m’en rendre compte</c:v>
                </c:pt>
              </c:strCache>
            </c:strRef>
          </c:cat>
          <c:val>
            <c:numRef>
              <c:f>Feuil1!$C$2:$C$8</c:f>
              <c:numCache>
                <c:formatCode>General</c:formatCode>
                <c:ptCount val="7"/>
                <c:pt idx="0">
                  <c:v>36</c:v>
                </c:pt>
                <c:pt idx="1">
                  <c:v>52</c:v>
                </c:pt>
                <c:pt idx="2">
                  <c:v>42</c:v>
                </c:pt>
                <c:pt idx="3">
                  <c:v>32</c:v>
                </c:pt>
                <c:pt idx="4">
                  <c:v>35</c:v>
                </c:pt>
                <c:pt idx="5">
                  <c:v>28</c:v>
                </c:pt>
                <c:pt idx="6">
                  <c:v>25</c:v>
                </c:pt>
              </c:numCache>
            </c:numRef>
          </c:val>
          <c:extLst>
            <c:ext xmlns:c16="http://schemas.microsoft.com/office/drawing/2014/chart" uri="{C3380CC4-5D6E-409C-BE32-E72D297353CC}">
              <c16:uniqueId val="{00000001-BF09-4299-B9F8-94B679E0499A}"/>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par habitude</c:v>
                </c:pt>
                <c:pt idx="1">
                  <c:v> Je fume dans les moments d’attente</c:v>
                </c:pt>
                <c:pt idx="2">
                  <c:v>Quand je n’ai pas pu fumer depuis un moment, j’ai vraiment une envie irrésistible d’une cigarette</c:v>
                </c:pt>
                <c:pt idx="3">
                  <c:v> Lorsque je n’ai plus de cigarette, il faut absolument que je m’en procure</c:v>
                </c:pt>
                <c:pt idx="4">
                  <c:v>Dès que je ne fume pas, j’en suis très conscient et je ne peux pas contrôler le désir de fumer</c:v>
                </c:pt>
                <c:pt idx="5">
                  <c:v>Je fume automatiquement, sans même y penser </c:v>
                </c:pt>
                <c:pt idx="6">
                  <c:v> Je prends une cigarette sans savoir pourquoi, sans m’en rendre compte</c:v>
                </c:pt>
              </c:strCache>
            </c:strRef>
          </c:cat>
          <c:val>
            <c:numRef>
              <c:f>Feuil1!$D$2:$D$8</c:f>
              <c:numCache>
                <c:formatCode>General</c:formatCode>
                <c:ptCount val="7"/>
                <c:pt idx="0">
                  <c:v>8</c:v>
                </c:pt>
                <c:pt idx="1">
                  <c:v>9</c:v>
                </c:pt>
                <c:pt idx="2">
                  <c:v>14</c:v>
                </c:pt>
                <c:pt idx="3">
                  <c:v>25</c:v>
                </c:pt>
                <c:pt idx="4">
                  <c:v>32</c:v>
                </c:pt>
                <c:pt idx="5">
                  <c:v>33</c:v>
                </c:pt>
                <c:pt idx="6">
                  <c:v>30</c:v>
                </c:pt>
              </c:numCache>
            </c:numRef>
          </c:val>
          <c:extLst>
            <c:ext xmlns:c16="http://schemas.microsoft.com/office/drawing/2014/chart" uri="{C3380CC4-5D6E-409C-BE32-E72D297353CC}">
              <c16:uniqueId val="{00000002-BF09-4299-B9F8-94B679E0499A}"/>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par habitude</c:v>
                </c:pt>
                <c:pt idx="1">
                  <c:v> Je fume dans les moments d’attente</c:v>
                </c:pt>
                <c:pt idx="2">
                  <c:v>Quand je n’ai pas pu fumer depuis un moment, j’ai vraiment une envie irrésistible d’une cigarette</c:v>
                </c:pt>
                <c:pt idx="3">
                  <c:v> Lorsque je n’ai plus de cigarette, il faut absolument que je m’en procure</c:v>
                </c:pt>
                <c:pt idx="4">
                  <c:v>Dès que je ne fume pas, j’en suis très conscient et je ne peux pas contrôler le désir de fumer</c:v>
                </c:pt>
                <c:pt idx="5">
                  <c:v>Je fume automatiquement, sans même y penser </c:v>
                </c:pt>
                <c:pt idx="6">
                  <c:v> Je prends une cigarette sans savoir pourquoi, sans m’en rendre compte</c:v>
                </c:pt>
              </c:strCache>
            </c:strRef>
          </c:cat>
          <c:val>
            <c:numRef>
              <c:f>Feuil1!$E$2:$E$8</c:f>
              <c:numCache>
                <c:formatCode>General</c:formatCode>
                <c:ptCount val="7"/>
                <c:pt idx="0">
                  <c:v>5</c:v>
                </c:pt>
                <c:pt idx="1">
                  <c:v>9</c:v>
                </c:pt>
                <c:pt idx="2">
                  <c:v>7</c:v>
                </c:pt>
                <c:pt idx="3">
                  <c:v>7</c:v>
                </c:pt>
                <c:pt idx="4">
                  <c:v>9</c:v>
                </c:pt>
                <c:pt idx="5">
                  <c:v>14</c:v>
                </c:pt>
                <c:pt idx="6">
                  <c:v>21</c:v>
                </c:pt>
              </c:numCache>
            </c:numRef>
          </c:val>
          <c:extLst>
            <c:ext xmlns:c16="http://schemas.microsoft.com/office/drawing/2014/chart" uri="{C3380CC4-5D6E-409C-BE32-E72D297353CC}">
              <c16:uniqueId val="{00000003-BF09-4299-B9F8-94B679E0499A}"/>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4D80-4E04-A952-4D682DBBA0D3}"/>
              </c:ext>
            </c:extLst>
          </c:dPt>
          <c:dPt>
            <c:idx val="1"/>
            <c:invertIfNegative val="0"/>
            <c:bubble3D val="0"/>
            <c:spPr>
              <a:solidFill>
                <a:srgbClr val="D96666"/>
              </a:solidFill>
              <a:ln>
                <a:noFill/>
              </a:ln>
              <a:effectLst/>
            </c:spPr>
            <c:extLst>
              <c:ext xmlns:c16="http://schemas.microsoft.com/office/drawing/2014/chart" uri="{C3380CC4-5D6E-409C-BE32-E72D297353CC}">
                <c16:uniqueId val="{00000003-4D80-4E04-A952-4D682DBBA0D3}"/>
              </c:ext>
            </c:extLst>
          </c:dPt>
          <c:dPt>
            <c:idx val="2"/>
            <c:invertIfNegative val="0"/>
            <c:bubble3D val="0"/>
            <c:spPr>
              <a:solidFill>
                <a:srgbClr val="C00000"/>
              </a:solidFill>
              <a:ln>
                <a:noFill/>
              </a:ln>
              <a:effectLst/>
            </c:spPr>
            <c:extLst>
              <c:ext xmlns:c16="http://schemas.microsoft.com/office/drawing/2014/chart" uri="{C3380CC4-5D6E-409C-BE32-E72D297353CC}">
                <c16:uniqueId val="{00000005-4D80-4E04-A952-4D682DBBA0D3}"/>
              </c:ext>
            </c:extLst>
          </c:dPt>
          <c:dPt>
            <c:idx val="7"/>
            <c:invertIfNegative val="0"/>
            <c:bubble3D val="0"/>
            <c:spPr>
              <a:solidFill>
                <a:srgbClr val="E69999"/>
              </a:solidFill>
              <a:ln>
                <a:noFill/>
              </a:ln>
              <a:effectLst/>
            </c:spPr>
            <c:extLst>
              <c:ext xmlns:c16="http://schemas.microsoft.com/office/drawing/2014/chart" uri="{C3380CC4-5D6E-409C-BE32-E72D297353CC}">
                <c16:uniqueId val="{00000007-4D80-4E04-A952-4D682DBBA0D3}"/>
              </c:ext>
            </c:extLst>
          </c:dPt>
          <c:dPt>
            <c:idx val="9"/>
            <c:invertIfNegative val="0"/>
            <c:bubble3D val="0"/>
            <c:spPr>
              <a:solidFill>
                <a:srgbClr val="E69999"/>
              </a:solidFill>
              <a:ln>
                <a:noFill/>
              </a:ln>
              <a:effectLst/>
            </c:spPr>
            <c:extLst>
              <c:ext xmlns:c16="http://schemas.microsoft.com/office/drawing/2014/chart" uri="{C3380CC4-5D6E-409C-BE32-E72D297353CC}">
                <c16:uniqueId val="{00000009-4D80-4E04-A952-4D682DBBA0D3}"/>
              </c:ext>
            </c:extLst>
          </c:dPt>
          <c:dPt>
            <c:idx val="10"/>
            <c:invertIfNegative val="0"/>
            <c:bubble3D val="0"/>
            <c:spPr>
              <a:solidFill>
                <a:srgbClr val="E69999"/>
              </a:solidFill>
              <a:ln>
                <a:noFill/>
              </a:ln>
              <a:effectLst/>
            </c:spPr>
            <c:extLst>
              <c:ext xmlns:c16="http://schemas.microsoft.com/office/drawing/2014/chart" uri="{C3380CC4-5D6E-409C-BE32-E72D297353CC}">
                <c16:uniqueId val="{0000000B-4D80-4E04-A952-4D682DBBA0D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44</c:v>
                </c:pt>
                <c:pt idx="1">
                  <c:v>47</c:v>
                </c:pt>
                <c:pt idx="2">
                  <c:v>9</c:v>
                </c:pt>
              </c:numCache>
            </c:numRef>
          </c:val>
          <c:extLst>
            <c:ext xmlns:c16="http://schemas.microsoft.com/office/drawing/2014/chart" uri="{C3380CC4-5D6E-409C-BE32-E72D297353CC}">
              <c16:uniqueId val="{0000000C-4D80-4E04-A952-4D682DBBA0D3}"/>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E608-412B-96A4-8141B711BA61}"/>
              </c:ext>
            </c:extLst>
          </c:dPt>
          <c:dPt>
            <c:idx val="1"/>
            <c:invertIfNegative val="0"/>
            <c:bubble3D val="0"/>
            <c:spPr>
              <a:solidFill>
                <a:srgbClr val="D96666"/>
              </a:solidFill>
              <a:ln>
                <a:noFill/>
              </a:ln>
              <a:effectLst/>
            </c:spPr>
            <c:extLst>
              <c:ext xmlns:c16="http://schemas.microsoft.com/office/drawing/2014/chart" uri="{C3380CC4-5D6E-409C-BE32-E72D297353CC}">
                <c16:uniqueId val="{00000003-E608-412B-96A4-8141B711BA61}"/>
              </c:ext>
            </c:extLst>
          </c:dPt>
          <c:dPt>
            <c:idx val="2"/>
            <c:invertIfNegative val="0"/>
            <c:bubble3D val="0"/>
            <c:spPr>
              <a:solidFill>
                <a:srgbClr val="C00000"/>
              </a:solidFill>
              <a:ln>
                <a:noFill/>
              </a:ln>
              <a:effectLst/>
            </c:spPr>
            <c:extLst>
              <c:ext xmlns:c16="http://schemas.microsoft.com/office/drawing/2014/chart" uri="{C3380CC4-5D6E-409C-BE32-E72D297353CC}">
                <c16:uniqueId val="{00000005-E608-412B-96A4-8141B711BA61}"/>
              </c:ext>
            </c:extLst>
          </c:dPt>
          <c:dPt>
            <c:idx val="7"/>
            <c:invertIfNegative val="0"/>
            <c:bubble3D val="0"/>
            <c:spPr>
              <a:solidFill>
                <a:srgbClr val="E69999"/>
              </a:solidFill>
              <a:ln>
                <a:noFill/>
              </a:ln>
              <a:effectLst/>
            </c:spPr>
            <c:extLst>
              <c:ext xmlns:c16="http://schemas.microsoft.com/office/drawing/2014/chart" uri="{C3380CC4-5D6E-409C-BE32-E72D297353CC}">
                <c16:uniqueId val="{00000007-E608-412B-96A4-8141B711BA61}"/>
              </c:ext>
            </c:extLst>
          </c:dPt>
          <c:dPt>
            <c:idx val="9"/>
            <c:invertIfNegative val="0"/>
            <c:bubble3D val="0"/>
            <c:spPr>
              <a:solidFill>
                <a:srgbClr val="E69999"/>
              </a:solidFill>
              <a:ln>
                <a:noFill/>
              </a:ln>
              <a:effectLst/>
            </c:spPr>
            <c:extLst>
              <c:ext xmlns:c16="http://schemas.microsoft.com/office/drawing/2014/chart" uri="{C3380CC4-5D6E-409C-BE32-E72D297353CC}">
                <c16:uniqueId val="{00000009-E608-412B-96A4-8141B711BA61}"/>
              </c:ext>
            </c:extLst>
          </c:dPt>
          <c:dPt>
            <c:idx val="10"/>
            <c:invertIfNegative val="0"/>
            <c:bubble3D val="0"/>
            <c:spPr>
              <a:solidFill>
                <a:srgbClr val="E69999"/>
              </a:solidFill>
              <a:ln>
                <a:noFill/>
              </a:ln>
              <a:effectLst/>
            </c:spPr>
            <c:extLst>
              <c:ext xmlns:c16="http://schemas.microsoft.com/office/drawing/2014/chart" uri="{C3380CC4-5D6E-409C-BE32-E72D297353CC}">
                <c16:uniqueId val="{0000000B-E608-412B-96A4-8141B711BA61}"/>
              </c:ext>
            </c:extLst>
          </c:dPt>
          <c:dLbls>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5-E608-412B-96A4-8141B711BA6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78</c:v>
                </c:pt>
                <c:pt idx="1">
                  <c:v>20</c:v>
                </c:pt>
                <c:pt idx="2">
                  <c:v>2</c:v>
                </c:pt>
              </c:numCache>
            </c:numRef>
          </c:val>
          <c:extLst>
            <c:ext xmlns:c16="http://schemas.microsoft.com/office/drawing/2014/chart" uri="{C3380CC4-5D6E-409C-BE32-E72D297353CC}">
              <c16:uniqueId val="{0000000C-E608-412B-96A4-8141B711BA61}"/>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08FE-4482-8A7C-FDA4A549F955}"/>
                </c:ext>
              </c:extLst>
            </c:dLbl>
            <c:dLbl>
              <c:idx val="6"/>
              <c:delete val="1"/>
              <c:extLst>
                <c:ext xmlns:c15="http://schemas.microsoft.com/office/drawing/2012/chart" uri="{CE6537A1-D6FC-4f65-9D91-7224C49458BB}"/>
                <c:ext xmlns:c16="http://schemas.microsoft.com/office/drawing/2014/chart" uri="{C3380CC4-5D6E-409C-BE32-E72D297353CC}">
                  <c16:uniqueId val="{00000001-08FE-4482-8A7C-FDA4A549F95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quand je fais une pause</c:v>
                </c:pt>
                <c:pt idx="1">
                  <c:v> Je fume pour me donner une certaine contenance</c:v>
                </c:pt>
                <c:pt idx="2">
                  <c:v> Je fume pour me donner du courage</c:v>
                </c:pt>
                <c:pt idx="3">
                  <c:v> Je fume pour avoir plus confiance en moi</c:v>
                </c:pt>
                <c:pt idx="4">
                  <c:v>Je fume quand je suis avec d’autres fumeurs pour me faire accepter par eux</c:v>
                </c:pt>
                <c:pt idx="5">
                  <c:v>Je fume pour faire comme les autres</c:v>
                </c:pt>
                <c:pt idx="6">
                  <c:v> Je fume pour en imposer aux autres</c:v>
                </c:pt>
              </c:strCache>
            </c:strRef>
          </c:cat>
          <c:val>
            <c:numRef>
              <c:f>Feuil1!$B$2:$B$8</c:f>
              <c:numCache>
                <c:formatCode>General</c:formatCode>
                <c:ptCount val="7"/>
                <c:pt idx="0">
                  <c:v>40</c:v>
                </c:pt>
                <c:pt idx="1">
                  <c:v>10</c:v>
                </c:pt>
                <c:pt idx="2">
                  <c:v>12</c:v>
                </c:pt>
                <c:pt idx="3">
                  <c:v>9</c:v>
                </c:pt>
                <c:pt idx="4">
                  <c:v>6</c:v>
                </c:pt>
                <c:pt idx="5">
                  <c:v>0</c:v>
                </c:pt>
                <c:pt idx="6">
                  <c:v>0</c:v>
                </c:pt>
              </c:numCache>
            </c:numRef>
          </c:val>
          <c:extLst>
            <c:ext xmlns:c16="http://schemas.microsoft.com/office/drawing/2014/chart" uri="{C3380CC4-5D6E-409C-BE32-E72D297353CC}">
              <c16:uniqueId val="{00000000-94B6-4C20-B304-D5377D352EDD}"/>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dLbl>
              <c:idx val="6"/>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8DBDD3"/>
                      </a:solidFill>
                      <a:latin typeface="+mn-lt"/>
                      <a:ea typeface="Verdana" panose="020B0604030504040204" pitchFamily="34" charset="0"/>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0F-4900-912A-E31D7763A661}"/>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quand je fais une pause</c:v>
                </c:pt>
                <c:pt idx="1">
                  <c:v> Je fume pour me donner une certaine contenance</c:v>
                </c:pt>
                <c:pt idx="2">
                  <c:v> Je fume pour me donner du courage</c:v>
                </c:pt>
                <c:pt idx="3">
                  <c:v> Je fume pour avoir plus confiance en moi</c:v>
                </c:pt>
                <c:pt idx="4">
                  <c:v>Je fume quand je suis avec d’autres fumeurs pour me faire accepter par eux</c:v>
                </c:pt>
                <c:pt idx="5">
                  <c:v>Je fume pour faire comme les autres</c:v>
                </c:pt>
                <c:pt idx="6">
                  <c:v> Je fume pour en imposer aux autres</c:v>
                </c:pt>
              </c:strCache>
            </c:strRef>
          </c:cat>
          <c:val>
            <c:numRef>
              <c:f>Feuil1!$C$2:$C$8</c:f>
              <c:numCache>
                <c:formatCode>General</c:formatCode>
                <c:ptCount val="7"/>
                <c:pt idx="0">
                  <c:v>44</c:v>
                </c:pt>
                <c:pt idx="1">
                  <c:v>24</c:v>
                </c:pt>
                <c:pt idx="2">
                  <c:v>21</c:v>
                </c:pt>
                <c:pt idx="3">
                  <c:v>16</c:v>
                </c:pt>
                <c:pt idx="4">
                  <c:v>17</c:v>
                </c:pt>
                <c:pt idx="5">
                  <c:v>5</c:v>
                </c:pt>
                <c:pt idx="6">
                  <c:v>1</c:v>
                </c:pt>
              </c:numCache>
            </c:numRef>
          </c:val>
          <c:extLst>
            <c:ext xmlns:c16="http://schemas.microsoft.com/office/drawing/2014/chart" uri="{C3380CC4-5D6E-409C-BE32-E72D297353CC}">
              <c16:uniqueId val="{00000001-94B6-4C20-B304-D5377D352EDD}"/>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quand je fais une pause</c:v>
                </c:pt>
                <c:pt idx="1">
                  <c:v> Je fume pour me donner une certaine contenance</c:v>
                </c:pt>
                <c:pt idx="2">
                  <c:v> Je fume pour me donner du courage</c:v>
                </c:pt>
                <c:pt idx="3">
                  <c:v> Je fume pour avoir plus confiance en moi</c:v>
                </c:pt>
                <c:pt idx="4">
                  <c:v>Je fume quand je suis avec d’autres fumeurs pour me faire accepter par eux</c:v>
                </c:pt>
                <c:pt idx="5">
                  <c:v>Je fume pour faire comme les autres</c:v>
                </c:pt>
                <c:pt idx="6">
                  <c:v> Je fume pour en imposer aux autres</c:v>
                </c:pt>
              </c:strCache>
            </c:strRef>
          </c:cat>
          <c:val>
            <c:numRef>
              <c:f>Feuil1!$D$2:$D$8</c:f>
              <c:numCache>
                <c:formatCode>General</c:formatCode>
                <c:ptCount val="7"/>
                <c:pt idx="0">
                  <c:v>9</c:v>
                </c:pt>
                <c:pt idx="1">
                  <c:v>33</c:v>
                </c:pt>
                <c:pt idx="2">
                  <c:v>33</c:v>
                </c:pt>
                <c:pt idx="3">
                  <c:v>43</c:v>
                </c:pt>
                <c:pt idx="4">
                  <c:v>35</c:v>
                </c:pt>
                <c:pt idx="5">
                  <c:v>34</c:v>
                </c:pt>
                <c:pt idx="6">
                  <c:v>23</c:v>
                </c:pt>
              </c:numCache>
            </c:numRef>
          </c:val>
          <c:extLst>
            <c:ext xmlns:c16="http://schemas.microsoft.com/office/drawing/2014/chart" uri="{C3380CC4-5D6E-409C-BE32-E72D297353CC}">
              <c16:uniqueId val="{00000002-94B6-4C20-B304-D5377D352EDD}"/>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Je fume quand je fais une pause</c:v>
                </c:pt>
                <c:pt idx="1">
                  <c:v> Je fume pour me donner une certaine contenance</c:v>
                </c:pt>
                <c:pt idx="2">
                  <c:v> Je fume pour me donner du courage</c:v>
                </c:pt>
                <c:pt idx="3">
                  <c:v> Je fume pour avoir plus confiance en moi</c:v>
                </c:pt>
                <c:pt idx="4">
                  <c:v>Je fume quand je suis avec d’autres fumeurs pour me faire accepter par eux</c:v>
                </c:pt>
                <c:pt idx="5">
                  <c:v>Je fume pour faire comme les autres</c:v>
                </c:pt>
                <c:pt idx="6">
                  <c:v> Je fume pour en imposer aux autres</c:v>
                </c:pt>
              </c:strCache>
            </c:strRef>
          </c:cat>
          <c:val>
            <c:numRef>
              <c:f>Feuil1!$E$2:$E$8</c:f>
              <c:numCache>
                <c:formatCode>General</c:formatCode>
                <c:ptCount val="7"/>
                <c:pt idx="0">
                  <c:v>7</c:v>
                </c:pt>
                <c:pt idx="1">
                  <c:v>33</c:v>
                </c:pt>
                <c:pt idx="2">
                  <c:v>34</c:v>
                </c:pt>
                <c:pt idx="3">
                  <c:v>32</c:v>
                </c:pt>
                <c:pt idx="4">
                  <c:v>42</c:v>
                </c:pt>
                <c:pt idx="5">
                  <c:v>61</c:v>
                </c:pt>
                <c:pt idx="6">
                  <c:v>76</c:v>
                </c:pt>
              </c:numCache>
            </c:numRef>
          </c:val>
          <c:extLst>
            <c:ext xmlns:c16="http://schemas.microsoft.com/office/drawing/2014/chart" uri="{C3380CC4-5D6E-409C-BE32-E72D297353CC}">
              <c16:uniqueId val="{00000003-94B6-4C20-B304-D5377D352EDD}"/>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ECFB-4136-9E7F-B1D92DED0DB2}"/>
              </c:ext>
            </c:extLst>
          </c:dPt>
          <c:dPt>
            <c:idx val="1"/>
            <c:invertIfNegative val="0"/>
            <c:bubble3D val="0"/>
            <c:spPr>
              <a:solidFill>
                <a:srgbClr val="D96666"/>
              </a:solidFill>
              <a:ln>
                <a:noFill/>
              </a:ln>
              <a:effectLst/>
            </c:spPr>
            <c:extLst>
              <c:ext xmlns:c16="http://schemas.microsoft.com/office/drawing/2014/chart" uri="{C3380CC4-5D6E-409C-BE32-E72D297353CC}">
                <c16:uniqueId val="{00000003-ECFB-4136-9E7F-B1D92DED0DB2}"/>
              </c:ext>
            </c:extLst>
          </c:dPt>
          <c:dPt>
            <c:idx val="2"/>
            <c:invertIfNegative val="0"/>
            <c:bubble3D val="0"/>
            <c:spPr>
              <a:solidFill>
                <a:srgbClr val="C00000"/>
              </a:solidFill>
              <a:ln>
                <a:noFill/>
              </a:ln>
              <a:effectLst/>
            </c:spPr>
            <c:extLst>
              <c:ext xmlns:c16="http://schemas.microsoft.com/office/drawing/2014/chart" uri="{C3380CC4-5D6E-409C-BE32-E72D297353CC}">
                <c16:uniqueId val="{00000005-ECFB-4136-9E7F-B1D92DED0DB2}"/>
              </c:ext>
            </c:extLst>
          </c:dPt>
          <c:dPt>
            <c:idx val="7"/>
            <c:invertIfNegative val="0"/>
            <c:bubble3D val="0"/>
            <c:spPr>
              <a:solidFill>
                <a:srgbClr val="E69999"/>
              </a:solidFill>
              <a:ln>
                <a:noFill/>
              </a:ln>
              <a:effectLst/>
            </c:spPr>
            <c:extLst>
              <c:ext xmlns:c16="http://schemas.microsoft.com/office/drawing/2014/chart" uri="{C3380CC4-5D6E-409C-BE32-E72D297353CC}">
                <c16:uniqueId val="{00000007-ECFB-4136-9E7F-B1D92DED0DB2}"/>
              </c:ext>
            </c:extLst>
          </c:dPt>
          <c:dPt>
            <c:idx val="9"/>
            <c:invertIfNegative val="0"/>
            <c:bubble3D val="0"/>
            <c:spPr>
              <a:solidFill>
                <a:srgbClr val="E69999"/>
              </a:solidFill>
              <a:ln>
                <a:noFill/>
              </a:ln>
              <a:effectLst/>
            </c:spPr>
            <c:extLst>
              <c:ext xmlns:c16="http://schemas.microsoft.com/office/drawing/2014/chart" uri="{C3380CC4-5D6E-409C-BE32-E72D297353CC}">
                <c16:uniqueId val="{00000009-ECFB-4136-9E7F-B1D92DED0DB2}"/>
              </c:ext>
            </c:extLst>
          </c:dPt>
          <c:dPt>
            <c:idx val="10"/>
            <c:invertIfNegative val="0"/>
            <c:bubble3D val="0"/>
            <c:spPr>
              <a:solidFill>
                <a:srgbClr val="E69999"/>
              </a:solidFill>
              <a:ln>
                <a:noFill/>
              </a:ln>
              <a:effectLst/>
            </c:spPr>
            <c:extLst>
              <c:ext xmlns:c16="http://schemas.microsoft.com/office/drawing/2014/chart" uri="{C3380CC4-5D6E-409C-BE32-E72D297353CC}">
                <c16:uniqueId val="{0000000B-ECFB-4136-9E7F-B1D92DED0DB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17</c:v>
                </c:pt>
                <c:pt idx="1">
                  <c:v>42</c:v>
                </c:pt>
                <c:pt idx="2">
                  <c:v>41</c:v>
                </c:pt>
              </c:numCache>
            </c:numRef>
          </c:val>
          <c:extLst>
            <c:ext xmlns:c16="http://schemas.microsoft.com/office/drawing/2014/chart" uri="{C3380CC4-5D6E-409C-BE32-E72D297353CC}">
              <c16:uniqueId val="{0000000C-ECFB-4136-9E7F-B1D92DED0DB2}"/>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8652-4A46-9F34-44EB24904AE9}"/>
              </c:ext>
            </c:extLst>
          </c:dPt>
          <c:dPt>
            <c:idx val="1"/>
            <c:invertIfNegative val="0"/>
            <c:bubble3D val="0"/>
            <c:spPr>
              <a:solidFill>
                <a:srgbClr val="D96666"/>
              </a:solidFill>
              <a:ln>
                <a:noFill/>
              </a:ln>
              <a:effectLst/>
            </c:spPr>
            <c:extLst>
              <c:ext xmlns:c16="http://schemas.microsoft.com/office/drawing/2014/chart" uri="{C3380CC4-5D6E-409C-BE32-E72D297353CC}">
                <c16:uniqueId val="{00000003-8652-4A46-9F34-44EB24904AE9}"/>
              </c:ext>
            </c:extLst>
          </c:dPt>
          <c:dPt>
            <c:idx val="2"/>
            <c:invertIfNegative val="0"/>
            <c:bubble3D val="0"/>
            <c:spPr>
              <a:solidFill>
                <a:srgbClr val="C00000"/>
              </a:solidFill>
              <a:ln>
                <a:noFill/>
              </a:ln>
              <a:effectLst/>
            </c:spPr>
            <c:extLst>
              <c:ext xmlns:c16="http://schemas.microsoft.com/office/drawing/2014/chart" uri="{C3380CC4-5D6E-409C-BE32-E72D297353CC}">
                <c16:uniqueId val="{00000005-8652-4A46-9F34-44EB24904AE9}"/>
              </c:ext>
            </c:extLst>
          </c:dPt>
          <c:dPt>
            <c:idx val="7"/>
            <c:invertIfNegative val="0"/>
            <c:bubble3D val="0"/>
            <c:spPr>
              <a:solidFill>
                <a:srgbClr val="E69999"/>
              </a:solidFill>
              <a:ln>
                <a:noFill/>
              </a:ln>
              <a:effectLst/>
            </c:spPr>
            <c:extLst>
              <c:ext xmlns:c16="http://schemas.microsoft.com/office/drawing/2014/chart" uri="{C3380CC4-5D6E-409C-BE32-E72D297353CC}">
                <c16:uniqueId val="{00000007-8652-4A46-9F34-44EB24904AE9}"/>
              </c:ext>
            </c:extLst>
          </c:dPt>
          <c:dPt>
            <c:idx val="9"/>
            <c:invertIfNegative val="0"/>
            <c:bubble3D val="0"/>
            <c:spPr>
              <a:solidFill>
                <a:srgbClr val="E69999"/>
              </a:solidFill>
              <a:ln>
                <a:noFill/>
              </a:ln>
              <a:effectLst/>
            </c:spPr>
            <c:extLst>
              <c:ext xmlns:c16="http://schemas.microsoft.com/office/drawing/2014/chart" uri="{C3380CC4-5D6E-409C-BE32-E72D297353CC}">
                <c16:uniqueId val="{00000009-8652-4A46-9F34-44EB24904AE9}"/>
              </c:ext>
            </c:extLst>
          </c:dPt>
          <c:dPt>
            <c:idx val="10"/>
            <c:invertIfNegative val="0"/>
            <c:bubble3D val="0"/>
            <c:spPr>
              <a:solidFill>
                <a:srgbClr val="E69999"/>
              </a:solidFill>
              <a:ln>
                <a:noFill/>
              </a:ln>
              <a:effectLst/>
            </c:spPr>
            <c:extLst>
              <c:ext xmlns:c16="http://schemas.microsoft.com/office/drawing/2014/chart" uri="{C3380CC4-5D6E-409C-BE32-E72D297353CC}">
                <c16:uniqueId val="{0000000B-8652-4A46-9F34-44EB24904AE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21</c:v>
                </c:pt>
                <c:pt idx="1">
                  <c:v>43</c:v>
                </c:pt>
                <c:pt idx="2">
                  <c:v>36</c:v>
                </c:pt>
              </c:numCache>
            </c:numRef>
          </c:val>
          <c:extLst>
            <c:ext xmlns:c16="http://schemas.microsoft.com/office/drawing/2014/chart" uri="{C3380CC4-5D6E-409C-BE32-E72D297353CC}">
              <c16:uniqueId val="{0000000C-8652-4A46-9F34-44EB24904AE9}"/>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Fumer me calme, me détend, me décontracte</c:v>
                </c:pt>
                <c:pt idx="1">
                  <c:v> J’allume une cigarette lorsque je suis tracassé(e)</c:v>
                </c:pt>
                <c:pt idx="2">
                  <c:v>Je fume quand je suis anxieux(se), préoccupé(e), inquiet(e)</c:v>
                </c:pt>
                <c:pt idx="3">
                  <c:v> Je fume quand je suis en colère</c:v>
                </c:pt>
                <c:pt idx="4">
                  <c:v>Je fume quand je me sens triste, déprimé(e)</c:v>
                </c:pt>
                <c:pt idx="5">
                  <c:v> Je fume chaque fois que je suis mal à l’aise</c:v>
                </c:pt>
                <c:pt idx="6">
                  <c:v> Je fume quand je me sens seul(e) pour me tenir compagnie</c:v>
                </c:pt>
              </c:strCache>
            </c:strRef>
          </c:cat>
          <c:val>
            <c:numRef>
              <c:f>Feuil1!$B$2:$B$8</c:f>
              <c:numCache>
                <c:formatCode>General</c:formatCode>
                <c:ptCount val="7"/>
                <c:pt idx="0">
                  <c:v>32</c:v>
                </c:pt>
                <c:pt idx="1">
                  <c:v>40</c:v>
                </c:pt>
                <c:pt idx="2">
                  <c:v>36</c:v>
                </c:pt>
                <c:pt idx="3">
                  <c:v>36</c:v>
                </c:pt>
                <c:pt idx="4">
                  <c:v>32</c:v>
                </c:pt>
                <c:pt idx="5">
                  <c:v>21</c:v>
                </c:pt>
                <c:pt idx="6">
                  <c:v>25</c:v>
                </c:pt>
              </c:numCache>
            </c:numRef>
          </c:val>
          <c:extLst>
            <c:ext xmlns:c16="http://schemas.microsoft.com/office/drawing/2014/chart" uri="{C3380CC4-5D6E-409C-BE32-E72D297353CC}">
              <c16:uniqueId val="{00000000-5806-4438-8A78-E0EB90E8394B}"/>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Fumer me calme, me détend, me décontracte</c:v>
                </c:pt>
                <c:pt idx="1">
                  <c:v> J’allume une cigarette lorsque je suis tracassé(e)</c:v>
                </c:pt>
                <c:pt idx="2">
                  <c:v>Je fume quand je suis anxieux(se), préoccupé(e), inquiet(e)</c:v>
                </c:pt>
                <c:pt idx="3">
                  <c:v> Je fume quand je suis en colère</c:v>
                </c:pt>
                <c:pt idx="4">
                  <c:v>Je fume quand je me sens triste, déprimé(e)</c:v>
                </c:pt>
                <c:pt idx="5">
                  <c:v> Je fume chaque fois que je suis mal à l’aise</c:v>
                </c:pt>
                <c:pt idx="6">
                  <c:v> Je fume quand je me sens seul(e) pour me tenir compagnie</c:v>
                </c:pt>
              </c:strCache>
            </c:strRef>
          </c:cat>
          <c:val>
            <c:numRef>
              <c:f>Feuil1!$C$2:$C$8</c:f>
              <c:numCache>
                <c:formatCode>General</c:formatCode>
                <c:ptCount val="7"/>
                <c:pt idx="0">
                  <c:v>51</c:v>
                </c:pt>
                <c:pt idx="1">
                  <c:v>41</c:v>
                </c:pt>
                <c:pt idx="2">
                  <c:v>43</c:v>
                </c:pt>
                <c:pt idx="3">
                  <c:v>35</c:v>
                </c:pt>
                <c:pt idx="4">
                  <c:v>35</c:v>
                </c:pt>
                <c:pt idx="5">
                  <c:v>37</c:v>
                </c:pt>
                <c:pt idx="6">
                  <c:v>30</c:v>
                </c:pt>
              </c:numCache>
            </c:numRef>
          </c:val>
          <c:extLst>
            <c:ext xmlns:c16="http://schemas.microsoft.com/office/drawing/2014/chart" uri="{C3380CC4-5D6E-409C-BE32-E72D297353CC}">
              <c16:uniqueId val="{00000001-5806-4438-8A78-E0EB90E8394B}"/>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Fumer me calme, me détend, me décontracte</c:v>
                </c:pt>
                <c:pt idx="1">
                  <c:v> J’allume une cigarette lorsque je suis tracassé(e)</c:v>
                </c:pt>
                <c:pt idx="2">
                  <c:v>Je fume quand je suis anxieux(se), préoccupé(e), inquiet(e)</c:v>
                </c:pt>
                <c:pt idx="3">
                  <c:v> Je fume quand je suis en colère</c:v>
                </c:pt>
                <c:pt idx="4">
                  <c:v>Je fume quand je me sens triste, déprimé(e)</c:v>
                </c:pt>
                <c:pt idx="5">
                  <c:v> Je fume chaque fois que je suis mal à l’aise</c:v>
                </c:pt>
                <c:pt idx="6">
                  <c:v> Je fume quand je me sens seul(e) pour me tenir compagnie</c:v>
                </c:pt>
              </c:strCache>
            </c:strRef>
          </c:cat>
          <c:val>
            <c:numRef>
              <c:f>Feuil1!$D$2:$D$8</c:f>
              <c:numCache>
                <c:formatCode>General</c:formatCode>
                <c:ptCount val="7"/>
                <c:pt idx="0">
                  <c:v>9</c:v>
                </c:pt>
                <c:pt idx="1">
                  <c:v>13</c:v>
                </c:pt>
                <c:pt idx="2">
                  <c:v>13</c:v>
                </c:pt>
                <c:pt idx="3">
                  <c:v>14</c:v>
                </c:pt>
                <c:pt idx="4">
                  <c:v>16</c:v>
                </c:pt>
                <c:pt idx="5">
                  <c:v>25</c:v>
                </c:pt>
                <c:pt idx="6">
                  <c:v>24</c:v>
                </c:pt>
              </c:numCache>
            </c:numRef>
          </c:val>
          <c:extLst>
            <c:ext xmlns:c16="http://schemas.microsoft.com/office/drawing/2014/chart" uri="{C3380CC4-5D6E-409C-BE32-E72D297353CC}">
              <c16:uniqueId val="{00000002-5806-4438-8A78-E0EB90E8394B}"/>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Fumer me calme, me détend, me décontracte</c:v>
                </c:pt>
                <c:pt idx="1">
                  <c:v> J’allume une cigarette lorsque je suis tracassé(e)</c:v>
                </c:pt>
                <c:pt idx="2">
                  <c:v>Je fume quand je suis anxieux(se), préoccupé(e), inquiet(e)</c:v>
                </c:pt>
                <c:pt idx="3">
                  <c:v> Je fume quand je suis en colère</c:v>
                </c:pt>
                <c:pt idx="4">
                  <c:v>Je fume quand je me sens triste, déprimé(e)</c:v>
                </c:pt>
                <c:pt idx="5">
                  <c:v> Je fume chaque fois que je suis mal à l’aise</c:v>
                </c:pt>
                <c:pt idx="6">
                  <c:v> Je fume quand je me sens seul(e) pour me tenir compagnie</c:v>
                </c:pt>
              </c:strCache>
            </c:strRef>
          </c:cat>
          <c:val>
            <c:numRef>
              <c:f>Feuil1!$E$2:$E$8</c:f>
              <c:numCache>
                <c:formatCode>General</c:formatCode>
                <c:ptCount val="7"/>
                <c:pt idx="0">
                  <c:v>8</c:v>
                </c:pt>
                <c:pt idx="1">
                  <c:v>6</c:v>
                </c:pt>
                <c:pt idx="2">
                  <c:v>8</c:v>
                </c:pt>
                <c:pt idx="3">
                  <c:v>15</c:v>
                </c:pt>
                <c:pt idx="4">
                  <c:v>17</c:v>
                </c:pt>
                <c:pt idx="5">
                  <c:v>17</c:v>
                </c:pt>
                <c:pt idx="6">
                  <c:v>21</c:v>
                </c:pt>
              </c:numCache>
            </c:numRef>
          </c:val>
          <c:extLst>
            <c:ext xmlns:c16="http://schemas.microsoft.com/office/drawing/2014/chart" uri="{C3380CC4-5D6E-409C-BE32-E72D297353CC}">
              <c16:uniqueId val="{00000003-5806-4438-8A78-E0EB90E8394B}"/>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9155-4673-836D-D09C62B7A655}"/>
              </c:ext>
            </c:extLst>
          </c:dPt>
          <c:dPt>
            <c:idx val="1"/>
            <c:invertIfNegative val="0"/>
            <c:bubble3D val="0"/>
            <c:spPr>
              <a:solidFill>
                <a:srgbClr val="D96666"/>
              </a:solidFill>
              <a:ln>
                <a:noFill/>
              </a:ln>
              <a:effectLst/>
            </c:spPr>
            <c:extLst>
              <c:ext xmlns:c16="http://schemas.microsoft.com/office/drawing/2014/chart" uri="{C3380CC4-5D6E-409C-BE32-E72D297353CC}">
                <c16:uniqueId val="{00000003-9155-4673-836D-D09C62B7A655}"/>
              </c:ext>
            </c:extLst>
          </c:dPt>
          <c:dPt>
            <c:idx val="2"/>
            <c:invertIfNegative val="0"/>
            <c:bubble3D val="0"/>
            <c:spPr>
              <a:solidFill>
                <a:srgbClr val="C00000"/>
              </a:solidFill>
              <a:ln>
                <a:noFill/>
              </a:ln>
              <a:effectLst/>
            </c:spPr>
            <c:extLst>
              <c:ext xmlns:c16="http://schemas.microsoft.com/office/drawing/2014/chart" uri="{C3380CC4-5D6E-409C-BE32-E72D297353CC}">
                <c16:uniqueId val="{00000005-9155-4673-836D-D09C62B7A655}"/>
              </c:ext>
            </c:extLst>
          </c:dPt>
          <c:dPt>
            <c:idx val="7"/>
            <c:invertIfNegative val="0"/>
            <c:bubble3D val="0"/>
            <c:spPr>
              <a:solidFill>
                <a:srgbClr val="E69999"/>
              </a:solidFill>
              <a:ln>
                <a:noFill/>
              </a:ln>
              <a:effectLst/>
            </c:spPr>
            <c:extLst>
              <c:ext xmlns:c16="http://schemas.microsoft.com/office/drawing/2014/chart" uri="{C3380CC4-5D6E-409C-BE32-E72D297353CC}">
                <c16:uniqueId val="{00000009-9155-4673-836D-D09C62B7A655}"/>
              </c:ext>
            </c:extLst>
          </c:dPt>
          <c:dPt>
            <c:idx val="9"/>
            <c:invertIfNegative val="0"/>
            <c:bubble3D val="0"/>
            <c:spPr>
              <a:solidFill>
                <a:srgbClr val="E69999"/>
              </a:solidFill>
              <a:ln>
                <a:noFill/>
              </a:ln>
              <a:effectLst/>
            </c:spPr>
            <c:extLst>
              <c:ext xmlns:c16="http://schemas.microsoft.com/office/drawing/2014/chart" uri="{C3380CC4-5D6E-409C-BE32-E72D297353CC}">
                <c16:uniqueId val="{0000000B-9155-4673-836D-D09C62B7A655}"/>
              </c:ext>
            </c:extLst>
          </c:dPt>
          <c:dPt>
            <c:idx val="10"/>
            <c:invertIfNegative val="0"/>
            <c:bubble3D val="0"/>
            <c:spPr>
              <a:solidFill>
                <a:srgbClr val="E69999"/>
              </a:solidFill>
              <a:ln>
                <a:noFill/>
              </a:ln>
              <a:effectLst/>
            </c:spPr>
            <c:extLst>
              <c:ext xmlns:c16="http://schemas.microsoft.com/office/drawing/2014/chart" uri="{C3380CC4-5D6E-409C-BE32-E72D297353CC}">
                <c16:uniqueId val="{0000000D-9155-4673-836D-D09C62B7A65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18</c:v>
                </c:pt>
                <c:pt idx="1">
                  <c:v>53</c:v>
                </c:pt>
                <c:pt idx="2">
                  <c:v>29</c:v>
                </c:pt>
              </c:numCache>
            </c:numRef>
          </c:val>
          <c:extLst>
            <c:ext xmlns:c16="http://schemas.microsoft.com/office/drawing/2014/chart" uri="{C3380CC4-5D6E-409C-BE32-E72D297353CC}">
              <c16:uniqueId val="{0000000E-9155-4673-836D-D09C62B7A655}"/>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Pt>
            <c:idx val="5"/>
            <c:invertIfNegative val="0"/>
            <c:bubble3D val="0"/>
            <c:spPr>
              <a:solidFill>
                <a:srgbClr val="002060"/>
              </a:solidFill>
              <a:ln>
                <a:solidFill>
                  <a:schemeClr val="bg1"/>
                </a:solidFill>
              </a:ln>
              <a:effectLst/>
            </c:spPr>
            <c:extLst>
              <c:ext xmlns:c16="http://schemas.microsoft.com/office/drawing/2014/chart" uri="{C3380CC4-5D6E-409C-BE32-E72D297353CC}">
                <c16:uniqueId val="{00000001-2CF4-4950-B6F2-E32AC851E467}"/>
              </c:ext>
            </c:extLst>
          </c:dPt>
          <c:dLbls>
            <c:dLbl>
              <c:idx val="0"/>
              <c:layout>
                <c:manualLayout>
                  <c:x val="2.910904546397413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F4-4950-B6F2-E32AC851E467}"/>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F4-4950-B6F2-E32AC851E4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Agriculteurs exploitants</c:v>
                </c:pt>
                <c:pt idx="1">
                  <c:v>Professions Indépendantes</c:v>
                </c:pt>
                <c:pt idx="2">
                  <c:v>Cadres Supérieurs</c:v>
                </c:pt>
                <c:pt idx="3">
                  <c:v>Professions intermédiaires</c:v>
                </c:pt>
                <c:pt idx="4">
                  <c:v>Employés</c:v>
                </c:pt>
                <c:pt idx="5">
                  <c:v>Ouvriers</c:v>
                </c:pt>
                <c:pt idx="6">
                  <c:v>Retraités</c:v>
                </c:pt>
              </c:strCache>
            </c:strRef>
          </c:cat>
          <c:val>
            <c:numRef>
              <c:f>Feuil1!$B$2:$B$8</c:f>
              <c:numCache>
                <c:formatCode>General</c:formatCode>
                <c:ptCount val="7"/>
                <c:pt idx="0">
                  <c:v>0</c:v>
                </c:pt>
                <c:pt idx="1">
                  <c:v>7</c:v>
                </c:pt>
                <c:pt idx="2">
                  <c:v>15</c:v>
                </c:pt>
                <c:pt idx="3">
                  <c:v>7</c:v>
                </c:pt>
                <c:pt idx="4">
                  <c:v>17</c:v>
                </c:pt>
                <c:pt idx="5">
                  <c:v>2</c:v>
                </c:pt>
                <c:pt idx="6">
                  <c:v>22</c:v>
                </c:pt>
              </c:numCache>
            </c:numRef>
          </c:val>
          <c:extLst>
            <c:ext xmlns:c16="http://schemas.microsoft.com/office/drawing/2014/chart" uri="{C3380CC4-5D6E-409C-BE32-E72D297353CC}">
              <c16:uniqueId val="{00000003-2CF4-4950-B6F2-E32AC851E467}"/>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1327963221387"/>
          <c:y val="3.6923618498083004E-2"/>
          <c:w val="0.5999772454870802"/>
          <c:h val="0.92234404387976721"/>
        </c:manualLayout>
      </c:layout>
      <c:barChart>
        <c:barDir val="bar"/>
        <c:grouping val="clustered"/>
        <c:varyColors val="0"/>
        <c:ser>
          <c:idx val="0"/>
          <c:order val="0"/>
          <c:tx>
            <c:strRef>
              <c:f>Feuil1!$B$1</c:f>
              <c:strCache>
                <c:ptCount val="1"/>
                <c:pt idx="0">
                  <c:v>Série 1</c:v>
                </c:pt>
              </c:strCache>
            </c:strRef>
          </c:tx>
          <c:spPr>
            <a:solidFill>
              <a:srgbClr val="E69999"/>
            </a:solidFill>
            <a:ln>
              <a:noFill/>
            </a:ln>
            <a:effectLst/>
          </c:spPr>
          <c:invertIfNegative val="0"/>
          <c:dPt>
            <c:idx val="0"/>
            <c:invertIfNegative val="0"/>
            <c:bubble3D val="0"/>
            <c:spPr>
              <a:solidFill>
                <a:srgbClr val="E69999"/>
              </a:solidFill>
              <a:ln>
                <a:noFill/>
              </a:ln>
              <a:effectLst/>
            </c:spPr>
            <c:extLst>
              <c:ext xmlns:c16="http://schemas.microsoft.com/office/drawing/2014/chart" uri="{C3380CC4-5D6E-409C-BE32-E72D297353CC}">
                <c16:uniqueId val="{00000001-9155-4673-836D-D09C62B7A655}"/>
              </c:ext>
            </c:extLst>
          </c:dPt>
          <c:dPt>
            <c:idx val="1"/>
            <c:invertIfNegative val="0"/>
            <c:bubble3D val="0"/>
            <c:spPr>
              <a:solidFill>
                <a:srgbClr val="D96666"/>
              </a:solidFill>
              <a:ln>
                <a:noFill/>
              </a:ln>
              <a:effectLst/>
            </c:spPr>
            <c:extLst>
              <c:ext xmlns:c16="http://schemas.microsoft.com/office/drawing/2014/chart" uri="{C3380CC4-5D6E-409C-BE32-E72D297353CC}">
                <c16:uniqueId val="{00000003-9155-4673-836D-D09C62B7A655}"/>
              </c:ext>
            </c:extLst>
          </c:dPt>
          <c:dPt>
            <c:idx val="2"/>
            <c:invertIfNegative val="0"/>
            <c:bubble3D val="0"/>
            <c:spPr>
              <a:solidFill>
                <a:srgbClr val="C00000"/>
              </a:solidFill>
              <a:ln>
                <a:noFill/>
              </a:ln>
              <a:effectLst/>
            </c:spPr>
            <c:extLst>
              <c:ext xmlns:c16="http://schemas.microsoft.com/office/drawing/2014/chart" uri="{C3380CC4-5D6E-409C-BE32-E72D297353CC}">
                <c16:uniqueId val="{00000005-9155-4673-836D-D09C62B7A655}"/>
              </c:ext>
            </c:extLst>
          </c:dPt>
          <c:dPt>
            <c:idx val="7"/>
            <c:invertIfNegative val="0"/>
            <c:bubble3D val="0"/>
            <c:spPr>
              <a:solidFill>
                <a:srgbClr val="E69999"/>
              </a:solidFill>
              <a:ln>
                <a:noFill/>
              </a:ln>
              <a:effectLst/>
            </c:spPr>
            <c:extLst>
              <c:ext xmlns:c16="http://schemas.microsoft.com/office/drawing/2014/chart" uri="{C3380CC4-5D6E-409C-BE32-E72D297353CC}">
                <c16:uniqueId val="{00000009-9155-4673-836D-D09C62B7A655}"/>
              </c:ext>
            </c:extLst>
          </c:dPt>
          <c:dPt>
            <c:idx val="9"/>
            <c:invertIfNegative val="0"/>
            <c:bubble3D val="0"/>
            <c:spPr>
              <a:solidFill>
                <a:srgbClr val="E69999"/>
              </a:solidFill>
              <a:ln>
                <a:noFill/>
              </a:ln>
              <a:effectLst/>
            </c:spPr>
            <c:extLst>
              <c:ext xmlns:c16="http://schemas.microsoft.com/office/drawing/2014/chart" uri="{C3380CC4-5D6E-409C-BE32-E72D297353CC}">
                <c16:uniqueId val="{0000000B-9155-4673-836D-D09C62B7A655}"/>
              </c:ext>
            </c:extLst>
          </c:dPt>
          <c:dPt>
            <c:idx val="10"/>
            <c:invertIfNegative val="0"/>
            <c:bubble3D val="0"/>
            <c:spPr>
              <a:solidFill>
                <a:srgbClr val="E69999"/>
              </a:solidFill>
              <a:ln>
                <a:noFill/>
              </a:ln>
              <a:effectLst/>
            </c:spPr>
            <c:extLst>
              <c:ext xmlns:c16="http://schemas.microsoft.com/office/drawing/2014/chart" uri="{C3380CC4-5D6E-409C-BE32-E72D297353CC}">
                <c16:uniqueId val="{0000000D-9155-4673-836D-D09C62B7A65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Faible (moins de 10)</c:v>
                </c:pt>
                <c:pt idx="1">
                  <c:v>Moyen (entre 10 et 15)</c:v>
                </c:pt>
                <c:pt idx="2">
                  <c:v>Elevé (plus de 15)</c:v>
                </c:pt>
              </c:strCache>
            </c:strRef>
          </c:cat>
          <c:val>
            <c:numRef>
              <c:f>Feuil1!$B$2:$B$4</c:f>
              <c:numCache>
                <c:formatCode>General</c:formatCode>
                <c:ptCount val="3"/>
                <c:pt idx="0">
                  <c:v>14</c:v>
                </c:pt>
                <c:pt idx="1">
                  <c:v>36</c:v>
                </c:pt>
                <c:pt idx="2">
                  <c:v>50</c:v>
                </c:pt>
              </c:numCache>
            </c:numRef>
          </c:val>
          <c:extLst>
            <c:ext xmlns:c16="http://schemas.microsoft.com/office/drawing/2014/chart" uri="{C3380CC4-5D6E-409C-BE32-E72D297353CC}">
              <c16:uniqueId val="{0000000E-9155-4673-836D-D09C62B7A655}"/>
            </c:ext>
          </c:extLst>
        </c:ser>
        <c:dLbls>
          <c:dLblPos val="ctr"/>
          <c:showLegendKey val="0"/>
          <c:showVal val="1"/>
          <c:showCatName val="0"/>
          <c:showSerName val="0"/>
          <c:showPercent val="0"/>
          <c:showBubbleSize val="0"/>
        </c:dLbls>
        <c:gapWidth val="45"/>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Tirer sur une cigarette est relaxant</c:v>
                </c:pt>
                <c:pt idx="1">
                  <c:v> Quand je me relaxe, j’ai du plaisir à fumer</c:v>
                </c:pt>
                <c:pt idx="2">
                  <c:v> Je trouve beaucoup de plaisir dans l’acte de fumer</c:v>
                </c:pt>
                <c:pt idx="3">
                  <c:v>Je prends plaisir à allumer et à tenir une cigarette</c:v>
                </c:pt>
                <c:pt idx="4">
                  <c:v>Le plaisir de fumer commence avec les gestes que je fais pour allumer ma cigarette</c:v>
                </c:pt>
                <c:pt idx="5">
                  <c:v> J’aime manipuler une cigarette</c:v>
                </c:pt>
                <c:pt idx="6">
                  <c:v> J’ai du plaisir à regarder les volutes de fumée</c:v>
                </c:pt>
              </c:strCache>
            </c:strRef>
          </c:cat>
          <c:val>
            <c:numRef>
              <c:f>Feuil1!$B$2:$B$8</c:f>
              <c:numCache>
                <c:formatCode>General</c:formatCode>
                <c:ptCount val="7"/>
                <c:pt idx="0">
                  <c:v>30</c:v>
                </c:pt>
                <c:pt idx="1">
                  <c:v>34</c:v>
                </c:pt>
                <c:pt idx="2">
                  <c:v>26</c:v>
                </c:pt>
                <c:pt idx="3">
                  <c:v>24</c:v>
                </c:pt>
                <c:pt idx="4">
                  <c:v>30</c:v>
                </c:pt>
                <c:pt idx="5">
                  <c:v>20</c:v>
                </c:pt>
                <c:pt idx="6">
                  <c:v>14</c:v>
                </c:pt>
              </c:numCache>
            </c:numRef>
          </c:val>
          <c:extLst>
            <c:ext xmlns:c16="http://schemas.microsoft.com/office/drawing/2014/chart" uri="{C3380CC4-5D6E-409C-BE32-E72D297353CC}">
              <c16:uniqueId val="{00000000-02D8-4B6A-89E1-161F77A99ACA}"/>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Tirer sur une cigarette est relaxant</c:v>
                </c:pt>
                <c:pt idx="1">
                  <c:v> Quand je me relaxe, j’ai du plaisir à fumer</c:v>
                </c:pt>
                <c:pt idx="2">
                  <c:v> Je trouve beaucoup de plaisir dans l’acte de fumer</c:v>
                </c:pt>
                <c:pt idx="3">
                  <c:v>Je prends plaisir à allumer et à tenir une cigarette</c:v>
                </c:pt>
                <c:pt idx="4">
                  <c:v>Le plaisir de fumer commence avec les gestes que je fais pour allumer ma cigarette</c:v>
                </c:pt>
                <c:pt idx="5">
                  <c:v> J’aime manipuler une cigarette</c:v>
                </c:pt>
                <c:pt idx="6">
                  <c:v> J’ai du plaisir à regarder les volutes de fumée</c:v>
                </c:pt>
              </c:strCache>
            </c:strRef>
          </c:cat>
          <c:val>
            <c:numRef>
              <c:f>Feuil1!$C$2:$C$8</c:f>
              <c:numCache>
                <c:formatCode>General</c:formatCode>
                <c:ptCount val="7"/>
                <c:pt idx="0">
                  <c:v>58</c:v>
                </c:pt>
                <c:pt idx="1">
                  <c:v>51</c:v>
                </c:pt>
                <c:pt idx="2">
                  <c:v>54</c:v>
                </c:pt>
                <c:pt idx="3">
                  <c:v>51</c:v>
                </c:pt>
                <c:pt idx="4">
                  <c:v>41</c:v>
                </c:pt>
                <c:pt idx="5">
                  <c:v>39</c:v>
                </c:pt>
                <c:pt idx="6">
                  <c:v>26</c:v>
                </c:pt>
              </c:numCache>
            </c:numRef>
          </c:val>
          <c:extLst>
            <c:ext xmlns:c16="http://schemas.microsoft.com/office/drawing/2014/chart" uri="{C3380CC4-5D6E-409C-BE32-E72D297353CC}">
              <c16:uniqueId val="{00000001-02D8-4B6A-89E1-161F77A99ACA}"/>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Tirer sur une cigarette est relaxant</c:v>
                </c:pt>
                <c:pt idx="1">
                  <c:v> Quand je me relaxe, j’ai du plaisir à fumer</c:v>
                </c:pt>
                <c:pt idx="2">
                  <c:v> Je trouve beaucoup de plaisir dans l’acte de fumer</c:v>
                </c:pt>
                <c:pt idx="3">
                  <c:v>Je prends plaisir à allumer et à tenir une cigarette</c:v>
                </c:pt>
                <c:pt idx="4">
                  <c:v>Le plaisir de fumer commence avec les gestes que je fais pour allumer ma cigarette</c:v>
                </c:pt>
                <c:pt idx="5">
                  <c:v> J’aime manipuler une cigarette</c:v>
                </c:pt>
                <c:pt idx="6">
                  <c:v> J’ai du plaisir à regarder les volutes de fumée</c:v>
                </c:pt>
              </c:strCache>
            </c:strRef>
          </c:cat>
          <c:val>
            <c:numRef>
              <c:f>Feuil1!$D$2:$D$8</c:f>
              <c:numCache>
                <c:formatCode>General</c:formatCode>
                <c:ptCount val="7"/>
                <c:pt idx="0">
                  <c:v>10</c:v>
                </c:pt>
                <c:pt idx="1">
                  <c:v>11</c:v>
                </c:pt>
                <c:pt idx="2">
                  <c:v>18</c:v>
                </c:pt>
                <c:pt idx="3">
                  <c:v>16</c:v>
                </c:pt>
                <c:pt idx="4">
                  <c:v>19</c:v>
                </c:pt>
                <c:pt idx="5">
                  <c:v>28</c:v>
                </c:pt>
                <c:pt idx="6">
                  <c:v>32</c:v>
                </c:pt>
              </c:numCache>
            </c:numRef>
          </c:val>
          <c:extLst>
            <c:ext xmlns:c16="http://schemas.microsoft.com/office/drawing/2014/chart" uri="{C3380CC4-5D6E-409C-BE32-E72D297353CC}">
              <c16:uniqueId val="{00000002-02D8-4B6A-89E1-161F77A99ACA}"/>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Tirer sur une cigarette est relaxant</c:v>
                </c:pt>
                <c:pt idx="1">
                  <c:v> Quand je me relaxe, j’ai du plaisir à fumer</c:v>
                </c:pt>
                <c:pt idx="2">
                  <c:v> Je trouve beaucoup de plaisir dans l’acte de fumer</c:v>
                </c:pt>
                <c:pt idx="3">
                  <c:v>Je prends plaisir à allumer et à tenir une cigarette</c:v>
                </c:pt>
                <c:pt idx="4">
                  <c:v>Le plaisir de fumer commence avec les gestes que je fais pour allumer ma cigarette</c:v>
                </c:pt>
                <c:pt idx="5">
                  <c:v> J’aime manipuler une cigarette</c:v>
                </c:pt>
                <c:pt idx="6">
                  <c:v> J’ai du plaisir à regarder les volutes de fumée</c:v>
                </c:pt>
              </c:strCache>
            </c:strRef>
          </c:cat>
          <c:val>
            <c:numRef>
              <c:f>Feuil1!$E$2:$E$8</c:f>
              <c:numCache>
                <c:formatCode>General</c:formatCode>
                <c:ptCount val="7"/>
                <c:pt idx="0">
                  <c:v>2</c:v>
                </c:pt>
                <c:pt idx="1">
                  <c:v>4</c:v>
                </c:pt>
                <c:pt idx="2">
                  <c:v>2</c:v>
                </c:pt>
                <c:pt idx="3">
                  <c:v>9</c:v>
                </c:pt>
                <c:pt idx="4">
                  <c:v>10</c:v>
                </c:pt>
                <c:pt idx="5">
                  <c:v>13</c:v>
                </c:pt>
                <c:pt idx="6">
                  <c:v>28</c:v>
                </c:pt>
              </c:numCache>
            </c:numRef>
          </c:val>
          <c:extLst>
            <c:ext xmlns:c16="http://schemas.microsoft.com/office/drawing/2014/chart" uri="{C3380CC4-5D6E-409C-BE32-E72D297353CC}">
              <c16:uniqueId val="{00000003-02D8-4B6A-89E1-161F77A99ACA}"/>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6994-4046-A8E7-63FD82779F08}"/>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002060"/>
              </a:solidFill>
              <a:ln w="19050">
                <a:solidFill>
                  <a:schemeClr val="bg1"/>
                </a:solidFill>
              </a:ln>
            </c:spPr>
            <c:extLst>
              <c:ext xmlns:c16="http://schemas.microsoft.com/office/drawing/2014/chart" uri="{C3380CC4-5D6E-409C-BE32-E72D297353CC}">
                <c16:uniqueId val="{00000002-6994-4046-A8E7-63FD82779F08}"/>
              </c:ext>
            </c:extLst>
          </c:dPt>
          <c:dPt>
            <c:idx val="1"/>
            <c:bubble3D val="0"/>
            <c:spPr>
              <a:solidFill>
                <a:srgbClr val="8DBDD3"/>
              </a:solidFill>
              <a:ln w="19050">
                <a:solidFill>
                  <a:schemeClr val="bg1"/>
                </a:solidFill>
              </a:ln>
            </c:spPr>
            <c:extLst>
              <c:ext xmlns:c16="http://schemas.microsoft.com/office/drawing/2014/chart" uri="{C3380CC4-5D6E-409C-BE32-E72D297353CC}">
                <c16:uniqueId val="{00000004-6994-4046-A8E7-63FD82779F08}"/>
              </c:ext>
            </c:extLst>
          </c:dPt>
          <c:dPt>
            <c:idx val="2"/>
            <c:bubble3D val="0"/>
            <c:spPr>
              <a:solidFill>
                <a:srgbClr val="DF7F7F"/>
              </a:solidFill>
              <a:ln w="19050">
                <a:solidFill>
                  <a:schemeClr val="bg1"/>
                </a:solidFill>
              </a:ln>
            </c:spPr>
            <c:extLst>
              <c:ext xmlns:c16="http://schemas.microsoft.com/office/drawing/2014/chart" uri="{C3380CC4-5D6E-409C-BE32-E72D297353CC}">
                <c16:uniqueId val="{00000006-6994-4046-A8E7-63FD82779F08}"/>
              </c:ext>
            </c:extLst>
          </c:dPt>
          <c:dPt>
            <c:idx val="3"/>
            <c:bubble3D val="0"/>
            <c:spPr>
              <a:solidFill>
                <a:srgbClr val="C00000"/>
              </a:solidFill>
              <a:ln w="19050">
                <a:solidFill>
                  <a:schemeClr val="bg1"/>
                </a:solidFill>
              </a:ln>
            </c:spPr>
            <c:extLst>
              <c:ext xmlns:c16="http://schemas.microsoft.com/office/drawing/2014/chart" uri="{C3380CC4-5D6E-409C-BE32-E72D297353CC}">
                <c16:uniqueId val="{00000008-6994-4046-A8E7-63FD82779F08}"/>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Feuil1!$B$2:$B$5</c:f>
              <c:numCache>
                <c:formatCode>General</c:formatCode>
                <c:ptCount val="4"/>
                <c:pt idx="0">
                  <c:v>6</c:v>
                </c:pt>
                <c:pt idx="1">
                  <c:v>14</c:v>
                </c:pt>
                <c:pt idx="2">
                  <c:v>17</c:v>
                </c:pt>
                <c:pt idx="3">
                  <c:v>63</c:v>
                </c:pt>
              </c:numCache>
            </c:numRef>
          </c:val>
          <c:extLst>
            <c:ext xmlns:c16="http://schemas.microsoft.com/office/drawing/2014/chart" uri="{C3380CC4-5D6E-409C-BE32-E72D297353CC}">
              <c16:uniqueId val="{00000009-6994-4046-A8E7-63FD82779F08}"/>
            </c:ext>
          </c:extLst>
        </c:ser>
        <c:dLbls>
          <c:showLegendKey val="0"/>
          <c:showVal val="1"/>
          <c:showCatName val="0"/>
          <c:showSerName val="0"/>
          <c:showPercent val="0"/>
          <c:showBubbleSize val="0"/>
          <c:showLeaderLines val="1"/>
        </c:dLbls>
        <c:firstSliceAng val="0"/>
        <c:holeSize val="30"/>
      </c:doughnutChart>
    </c:plotArea>
    <c:plotVisOnly val="1"/>
    <c:dispBlanksAs val="gap"/>
    <c:showDLblsOverMax val="0"/>
  </c:chart>
  <c:txPr>
    <a:bodyPr/>
    <a:lstStyle/>
    <a:p>
      <a:pPr>
        <a:defRPr sz="1800"/>
      </a:pPr>
      <a:endParaRPr lang="fr-F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6994-4046-A8E7-63FD82779F08}"/>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002060"/>
              </a:solidFill>
              <a:ln w="19050">
                <a:solidFill>
                  <a:schemeClr val="bg1"/>
                </a:solidFill>
              </a:ln>
            </c:spPr>
            <c:extLst>
              <c:ext xmlns:c16="http://schemas.microsoft.com/office/drawing/2014/chart" uri="{C3380CC4-5D6E-409C-BE32-E72D297353CC}">
                <c16:uniqueId val="{00000002-6994-4046-A8E7-63FD82779F08}"/>
              </c:ext>
            </c:extLst>
          </c:dPt>
          <c:dPt>
            <c:idx val="1"/>
            <c:bubble3D val="0"/>
            <c:spPr>
              <a:solidFill>
                <a:srgbClr val="8DBDD3"/>
              </a:solidFill>
              <a:ln w="19050">
                <a:solidFill>
                  <a:schemeClr val="bg1"/>
                </a:solidFill>
              </a:ln>
            </c:spPr>
            <c:extLst>
              <c:ext xmlns:c16="http://schemas.microsoft.com/office/drawing/2014/chart" uri="{C3380CC4-5D6E-409C-BE32-E72D297353CC}">
                <c16:uniqueId val="{00000004-6994-4046-A8E7-63FD82779F08}"/>
              </c:ext>
            </c:extLst>
          </c:dPt>
          <c:dPt>
            <c:idx val="2"/>
            <c:bubble3D val="0"/>
            <c:spPr>
              <a:solidFill>
                <a:srgbClr val="DF7F7F"/>
              </a:solidFill>
              <a:ln w="19050">
                <a:solidFill>
                  <a:schemeClr val="bg1"/>
                </a:solidFill>
              </a:ln>
            </c:spPr>
            <c:extLst>
              <c:ext xmlns:c16="http://schemas.microsoft.com/office/drawing/2014/chart" uri="{C3380CC4-5D6E-409C-BE32-E72D297353CC}">
                <c16:uniqueId val="{00000006-6994-4046-A8E7-63FD82779F08}"/>
              </c:ext>
            </c:extLst>
          </c:dPt>
          <c:dPt>
            <c:idx val="3"/>
            <c:bubble3D val="0"/>
            <c:spPr>
              <a:solidFill>
                <a:srgbClr val="C00000"/>
              </a:solidFill>
              <a:ln w="19050">
                <a:solidFill>
                  <a:schemeClr val="bg1"/>
                </a:solidFill>
              </a:ln>
            </c:spPr>
            <c:extLst>
              <c:ext xmlns:c16="http://schemas.microsoft.com/office/drawing/2014/chart" uri="{C3380CC4-5D6E-409C-BE32-E72D297353CC}">
                <c16:uniqueId val="{00000008-6994-4046-A8E7-63FD82779F08}"/>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Feuil1!$B$2:$B$5</c:f>
              <c:numCache>
                <c:formatCode>General</c:formatCode>
                <c:ptCount val="4"/>
                <c:pt idx="0">
                  <c:v>7</c:v>
                </c:pt>
                <c:pt idx="1">
                  <c:v>9</c:v>
                </c:pt>
                <c:pt idx="2">
                  <c:v>21</c:v>
                </c:pt>
                <c:pt idx="3">
                  <c:v>63</c:v>
                </c:pt>
              </c:numCache>
            </c:numRef>
          </c:val>
          <c:extLst>
            <c:ext xmlns:c16="http://schemas.microsoft.com/office/drawing/2014/chart" uri="{C3380CC4-5D6E-409C-BE32-E72D297353CC}">
              <c16:uniqueId val="{00000009-6994-4046-A8E7-63FD82779F08}"/>
            </c:ext>
          </c:extLst>
        </c:ser>
        <c:dLbls>
          <c:showLegendKey val="0"/>
          <c:showVal val="1"/>
          <c:showCatName val="0"/>
          <c:showSerName val="0"/>
          <c:showPercent val="0"/>
          <c:showBubbleSize val="0"/>
          <c:showLeaderLines val="1"/>
        </c:dLbls>
        <c:firstSliceAng val="0"/>
        <c:holeSize val="30"/>
      </c:doughnutChart>
    </c:plotArea>
    <c:plotVisOnly val="1"/>
    <c:dispBlanksAs val="gap"/>
    <c:showDLblsOverMax val="0"/>
  </c:chart>
  <c:txPr>
    <a:bodyPr/>
    <a:lstStyle/>
    <a:p>
      <a:pPr>
        <a:defRPr sz="1800"/>
      </a:pPr>
      <a:endParaRPr lang="fr-FR"/>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c:v>
                </c:pt>
              </c:strCache>
            </c:strRef>
          </c:tx>
          <c:spPr>
            <a:solidFill>
              <a:srgbClr val="C00000"/>
            </a:solidFill>
            <a:ln w="19050">
              <a:solidFill>
                <a:sysClr val="window" lastClr="FFFFFF"/>
              </a:solidFill>
            </a:ln>
            <a:effectLst/>
          </c:spPr>
          <c:invertIfNegative val="0"/>
          <c:dLbls>
            <c:dLbl>
              <c:idx val="5"/>
              <c:layout>
                <c:manualLayout>
                  <c:x val="-2.6337710278274154E-2"/>
                  <c:y val="-6.7451292407021196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C6-4B76-99E5-E022B65AE04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4.      Consommer de l’alcool</c:v>
                </c:pt>
                <c:pt idx="1">
                  <c:v>3.      Consommer de l’ecstasy, MMDA, GHB, poppers, protoxyde d’azote, LSD, méthamphétamine</c:v>
                </c:pt>
                <c:pt idx="2">
                  <c:v>5.      Avoir des relations sexuelles sous l’emprise de drogues (chemsex)</c:v>
                </c:pt>
                <c:pt idx="3">
                  <c:v>1.      Consommer de la cocaïne</c:v>
                </c:pt>
                <c:pt idx="4">
                  <c:v>6.      Consommer des médicaments détournés de leur usage</c:v>
                </c:pt>
                <c:pt idx="5">
                  <c:v>2.      Consommer de l’héroïne</c:v>
                </c:pt>
              </c:strCache>
            </c:strRef>
          </c:cat>
          <c:val>
            <c:numRef>
              <c:f>Feuil1!$B$2:$B$7</c:f>
              <c:numCache>
                <c:formatCode>General</c:formatCode>
                <c:ptCount val="6"/>
                <c:pt idx="0">
                  <c:v>72</c:v>
                </c:pt>
                <c:pt idx="1">
                  <c:v>24</c:v>
                </c:pt>
                <c:pt idx="2">
                  <c:v>14</c:v>
                </c:pt>
                <c:pt idx="3">
                  <c:v>9</c:v>
                </c:pt>
                <c:pt idx="4">
                  <c:v>3</c:v>
                </c:pt>
                <c:pt idx="5">
                  <c:v>1</c:v>
                </c:pt>
              </c:numCache>
            </c:numRef>
          </c:val>
          <c:extLst>
            <c:ext xmlns:c16="http://schemas.microsoft.com/office/drawing/2014/chart" uri="{C3380CC4-5D6E-409C-BE32-E72D297353CC}">
              <c16:uniqueId val="{00000000-299D-490B-81E1-2203EBEF476B}"/>
            </c:ext>
          </c:extLst>
        </c:ser>
        <c:ser>
          <c:idx val="1"/>
          <c:order val="1"/>
          <c:tx>
            <c:strRef>
              <c:f>Feuil1!$C$1</c:f>
              <c:strCache>
                <c:ptCount val="1"/>
                <c:pt idx="0">
                  <c:v>non, mais l'avez fait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4.      Consommer de l’alcool</c:v>
                </c:pt>
                <c:pt idx="1">
                  <c:v>3.      Consommer de l’ecstasy, MMDA, GHB, poppers, protoxyde d’azote, LSD, méthamphétamine</c:v>
                </c:pt>
                <c:pt idx="2">
                  <c:v>5.      Avoir des relations sexuelles sous l’emprise de drogues (chemsex)</c:v>
                </c:pt>
                <c:pt idx="3">
                  <c:v>1.      Consommer de la cocaïne</c:v>
                </c:pt>
                <c:pt idx="4">
                  <c:v>6.      Consommer des médicaments détournés de leur usage</c:v>
                </c:pt>
                <c:pt idx="5">
                  <c:v>2.      Consommer de l’héroïne</c:v>
                </c:pt>
              </c:strCache>
            </c:strRef>
          </c:cat>
          <c:val>
            <c:numRef>
              <c:f>Feuil1!$C$2:$C$7</c:f>
              <c:numCache>
                <c:formatCode>General</c:formatCode>
                <c:ptCount val="6"/>
                <c:pt idx="0">
                  <c:v>16</c:v>
                </c:pt>
                <c:pt idx="1">
                  <c:v>31</c:v>
                </c:pt>
                <c:pt idx="2">
                  <c:v>26</c:v>
                </c:pt>
                <c:pt idx="3">
                  <c:v>37</c:v>
                </c:pt>
                <c:pt idx="4">
                  <c:v>13</c:v>
                </c:pt>
                <c:pt idx="5">
                  <c:v>10</c:v>
                </c:pt>
              </c:numCache>
            </c:numRef>
          </c:val>
          <c:extLst>
            <c:ext xmlns:c16="http://schemas.microsoft.com/office/drawing/2014/chart" uri="{C3380CC4-5D6E-409C-BE32-E72D297353CC}">
              <c16:uniqueId val="{00000001-299D-490B-81E1-2203EBEF476B}"/>
            </c:ext>
          </c:extLst>
        </c:ser>
        <c:ser>
          <c:idx val="2"/>
          <c:order val="2"/>
          <c:tx>
            <c:strRef>
              <c:f>Feuil1!$D$1</c:f>
              <c:strCache>
                <c:ptCount val="1"/>
                <c:pt idx="0">
                  <c:v>non jamais</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4.      Consommer de l’alcool</c:v>
                </c:pt>
                <c:pt idx="1">
                  <c:v>3.      Consommer de l’ecstasy, MMDA, GHB, poppers, protoxyde d’azote, LSD, méthamphétamine</c:v>
                </c:pt>
                <c:pt idx="2">
                  <c:v>5.      Avoir des relations sexuelles sous l’emprise de drogues (chemsex)</c:v>
                </c:pt>
                <c:pt idx="3">
                  <c:v>1.      Consommer de la cocaïne</c:v>
                </c:pt>
                <c:pt idx="4">
                  <c:v>6.      Consommer des médicaments détournés de leur usage</c:v>
                </c:pt>
                <c:pt idx="5">
                  <c:v>2.      Consommer de l’héroïne</c:v>
                </c:pt>
              </c:strCache>
            </c:strRef>
          </c:cat>
          <c:val>
            <c:numRef>
              <c:f>Feuil1!$D$2:$D$7</c:f>
              <c:numCache>
                <c:formatCode>General</c:formatCode>
                <c:ptCount val="6"/>
                <c:pt idx="0">
                  <c:v>12</c:v>
                </c:pt>
                <c:pt idx="1">
                  <c:v>44</c:v>
                </c:pt>
                <c:pt idx="2">
                  <c:v>59</c:v>
                </c:pt>
                <c:pt idx="3">
                  <c:v>54</c:v>
                </c:pt>
                <c:pt idx="4">
                  <c:v>84</c:v>
                </c:pt>
                <c:pt idx="5">
                  <c:v>88</c:v>
                </c:pt>
              </c:numCache>
            </c:numRef>
          </c:val>
          <c:extLst>
            <c:ext xmlns:c16="http://schemas.microsoft.com/office/drawing/2014/chart" uri="{C3380CC4-5D6E-409C-BE32-E72D297353CC}">
              <c16:uniqueId val="{00000002-299D-490B-81E1-2203EBEF476B}"/>
            </c:ext>
          </c:extLst>
        </c:ser>
        <c:ser>
          <c:idx val="3"/>
          <c:order val="3"/>
          <c:tx>
            <c:strRef>
              <c:f>Feuil1!$E$1</c:f>
              <c:strCache>
                <c:ptCount val="1"/>
                <c:pt idx="0">
                  <c:v>vous ne souhaitez pas répondre</c:v>
                </c:pt>
              </c:strCache>
            </c:strRef>
          </c:tx>
          <c:spPr>
            <a:solidFill>
              <a:sysClr val="window" lastClr="FFFFFF">
                <a:lumMod val="65000"/>
              </a:sysClr>
            </a:solidFill>
            <a:ln w="19050">
              <a:solidFill>
                <a:sysClr val="window" lastClr="FFFFFF"/>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4BED-4EA1-AB5B-D4B3AAD792E3}"/>
                </c:ext>
              </c:extLst>
            </c:dLbl>
            <c:dLbl>
              <c:idx val="1"/>
              <c:layout>
                <c:manualLayout>
                  <c:x val="2.6337710278273939E-2"/>
                  <c:y val="3.37349410388757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C6-4B76-99E5-E022B65AE04C}"/>
                </c:ext>
              </c:extLst>
            </c:dLbl>
            <c:dLbl>
              <c:idx val="2"/>
              <c:layout>
                <c:manualLayout>
                  <c:x val="2.6337710278273939E-2"/>
                  <c:y val="3.37349410388757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ED-4EA1-AB5B-D4B3AAD792E3}"/>
                </c:ext>
              </c:extLst>
            </c:dLbl>
            <c:dLbl>
              <c:idx val="3"/>
              <c:delete val="1"/>
              <c:extLst>
                <c:ext xmlns:c15="http://schemas.microsoft.com/office/drawing/2012/chart" uri="{CE6537A1-D6FC-4f65-9D91-7224C49458BB}"/>
                <c:ext xmlns:c16="http://schemas.microsoft.com/office/drawing/2014/chart" uri="{C3380CC4-5D6E-409C-BE32-E72D297353CC}">
                  <c16:uniqueId val="{00000000-DB65-40CC-9A3A-1D939AFCCB2B}"/>
                </c:ext>
              </c:extLst>
            </c:dLbl>
            <c:dLbl>
              <c:idx val="4"/>
              <c:delete val="1"/>
              <c:extLst>
                <c:ext xmlns:c15="http://schemas.microsoft.com/office/drawing/2012/chart" uri="{CE6537A1-D6FC-4f65-9D91-7224C49458BB}"/>
                <c:ext xmlns:c16="http://schemas.microsoft.com/office/drawing/2014/chart" uri="{C3380CC4-5D6E-409C-BE32-E72D297353CC}">
                  <c16:uniqueId val="{00000003-4BED-4EA1-AB5B-D4B3AAD792E3}"/>
                </c:ext>
              </c:extLst>
            </c:dLbl>
            <c:dLbl>
              <c:idx val="5"/>
              <c:layout>
                <c:manualLayout>
                  <c:x val="2.6337710278273939E-2"/>
                  <c:y val="3.37349410388757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C6-4B76-99E5-E022B65AE04C}"/>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4.      Consommer de l’alcool</c:v>
                </c:pt>
                <c:pt idx="1">
                  <c:v>3.      Consommer de l’ecstasy, MMDA, GHB, poppers, protoxyde d’azote, LSD, méthamphétamine</c:v>
                </c:pt>
                <c:pt idx="2">
                  <c:v>5.      Avoir des relations sexuelles sous l’emprise de drogues (chemsex)</c:v>
                </c:pt>
                <c:pt idx="3">
                  <c:v>1.      Consommer de la cocaïne</c:v>
                </c:pt>
                <c:pt idx="4">
                  <c:v>6.      Consommer des médicaments détournés de leur usage</c:v>
                </c:pt>
                <c:pt idx="5">
                  <c:v>2.      Consommer de l’héroïne</c:v>
                </c:pt>
              </c:strCache>
            </c:strRef>
          </c:cat>
          <c:val>
            <c:numRef>
              <c:f>Feuil1!$E$2:$E$7</c:f>
              <c:numCache>
                <c:formatCode>General</c:formatCode>
                <c:ptCount val="6"/>
                <c:pt idx="0">
                  <c:v>0</c:v>
                </c:pt>
                <c:pt idx="1">
                  <c:v>1</c:v>
                </c:pt>
                <c:pt idx="2">
                  <c:v>1</c:v>
                </c:pt>
                <c:pt idx="3">
                  <c:v>0</c:v>
                </c:pt>
                <c:pt idx="4">
                  <c:v>0</c:v>
                </c:pt>
                <c:pt idx="5">
                  <c:v>1</c:v>
                </c:pt>
              </c:numCache>
            </c:numRef>
          </c:val>
          <c:extLst>
            <c:ext xmlns:c16="http://schemas.microsoft.com/office/drawing/2014/chart" uri="{C3380CC4-5D6E-409C-BE32-E72D297353CC}">
              <c16:uniqueId val="{00000003-299D-490B-81E1-2203EBEF476B}"/>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81473763827586E-2"/>
          <c:y val="3.4495941633953239E-2"/>
          <c:w val="0.40723411597189441"/>
          <c:h val="0.9655040583660468"/>
        </c:manualLayout>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4100D"/>
              </a:solidFill>
              <a:ln>
                <a:noFill/>
              </a:ln>
              <a:effectLst/>
            </c:spPr>
            <c:extLst>
              <c:ext xmlns:c16="http://schemas.microsoft.com/office/drawing/2014/chart" uri="{C3380CC4-5D6E-409C-BE32-E72D297353CC}">
                <c16:uniqueId val="{00000001-67CA-41C0-BB47-C965DBBB11B3}"/>
              </c:ext>
            </c:extLst>
          </c:dPt>
          <c:dPt>
            <c:idx val="1"/>
            <c:invertIfNegative val="0"/>
            <c:bubble3D val="0"/>
            <c:spPr>
              <a:solidFill>
                <a:srgbClr val="D54C40"/>
              </a:solidFill>
              <a:ln>
                <a:noFill/>
              </a:ln>
              <a:effectLst/>
            </c:spPr>
            <c:extLst>
              <c:ext xmlns:c16="http://schemas.microsoft.com/office/drawing/2014/chart" uri="{C3380CC4-5D6E-409C-BE32-E72D297353CC}">
                <c16:uniqueId val="{00000003-67CA-41C0-BB47-C965DBBB11B3}"/>
              </c:ext>
            </c:extLst>
          </c:dPt>
          <c:dPt>
            <c:idx val="2"/>
            <c:invertIfNegative val="0"/>
            <c:bubble3D val="0"/>
            <c:spPr>
              <a:solidFill>
                <a:srgbClr val="E07B6B"/>
              </a:solidFill>
              <a:ln>
                <a:noFill/>
              </a:ln>
              <a:effectLst/>
            </c:spPr>
            <c:extLst>
              <c:ext xmlns:c16="http://schemas.microsoft.com/office/drawing/2014/chart" uri="{C3380CC4-5D6E-409C-BE32-E72D297353CC}">
                <c16:uniqueId val="{00000005-67CA-41C0-BB47-C965DBBB11B3}"/>
              </c:ext>
            </c:extLst>
          </c:dPt>
          <c:dPt>
            <c:idx val="3"/>
            <c:invertIfNegative val="0"/>
            <c:bubble3D val="0"/>
            <c:spPr>
              <a:solidFill>
                <a:srgbClr val="E99B83"/>
              </a:solidFill>
              <a:ln>
                <a:noFill/>
              </a:ln>
              <a:effectLst/>
            </c:spPr>
            <c:extLst>
              <c:ext xmlns:c16="http://schemas.microsoft.com/office/drawing/2014/chart" uri="{C3380CC4-5D6E-409C-BE32-E72D297353CC}">
                <c16:uniqueId val="{00000007-67CA-41C0-BB47-C965DBBB11B3}"/>
              </c:ext>
            </c:extLst>
          </c:dPt>
          <c:dPt>
            <c:idx val="4"/>
            <c:invertIfNegative val="0"/>
            <c:bubble3D val="0"/>
            <c:spPr>
              <a:solidFill>
                <a:srgbClr val="F6C7A5"/>
              </a:solidFill>
              <a:ln>
                <a:noFill/>
              </a:ln>
              <a:effectLst/>
            </c:spPr>
            <c:extLst>
              <c:ext xmlns:c16="http://schemas.microsoft.com/office/drawing/2014/chart" uri="{C3380CC4-5D6E-409C-BE32-E72D297353CC}">
                <c16:uniqueId val="{00000009-67CA-41C0-BB47-C965DBBB11B3}"/>
              </c:ext>
            </c:extLst>
          </c:dPt>
          <c:dPt>
            <c:idx val="5"/>
            <c:invertIfNegative val="0"/>
            <c:bubble3D val="0"/>
            <c:spPr>
              <a:solidFill>
                <a:srgbClr val="F9DCC7"/>
              </a:solidFill>
              <a:ln>
                <a:noFill/>
              </a:ln>
              <a:effectLst/>
            </c:spPr>
            <c:extLst>
              <c:ext xmlns:c16="http://schemas.microsoft.com/office/drawing/2014/chart" uri="{C3380CC4-5D6E-409C-BE32-E72D297353CC}">
                <c16:uniqueId val="{0000000B-67CA-41C0-BB47-C965DBBB11B3}"/>
              </c:ext>
            </c:extLst>
          </c:dPt>
          <c:dPt>
            <c:idx val="6"/>
            <c:invertIfNegative val="0"/>
            <c:bubble3D val="0"/>
            <c:spPr>
              <a:solidFill>
                <a:srgbClr val="BFBFBF"/>
              </a:solidFill>
              <a:ln>
                <a:noFill/>
              </a:ln>
              <a:effectLst/>
            </c:spPr>
            <c:extLst>
              <c:ext xmlns:c16="http://schemas.microsoft.com/office/drawing/2014/chart" uri="{C3380CC4-5D6E-409C-BE32-E72D297353CC}">
                <c16:uniqueId val="{0000000D-67CA-41C0-BB47-C965DBBB11B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Plusieurs fois par jour</c:v>
                </c:pt>
                <c:pt idx="1">
                  <c:v>1 fois par jour</c:v>
                </c:pt>
                <c:pt idx="2">
                  <c:v>2 à 3 fois par semaine</c:v>
                </c:pt>
                <c:pt idx="3">
                  <c:v>1 fois par semaine</c:v>
                </c:pt>
                <c:pt idx="4">
                  <c:v>1 à 3 fois par mois</c:v>
                </c:pt>
                <c:pt idx="5">
                  <c:v>Moins d'1 fois par mois </c:v>
                </c:pt>
                <c:pt idx="6">
                  <c:v>Vous ne souhaitez pas répondre </c:v>
                </c:pt>
              </c:strCache>
            </c:strRef>
          </c:cat>
          <c:val>
            <c:numRef>
              <c:f>Feuil1!$B$2:$B$8</c:f>
              <c:numCache>
                <c:formatCode>General</c:formatCode>
                <c:ptCount val="7"/>
                <c:pt idx="0">
                  <c:v>0</c:v>
                </c:pt>
                <c:pt idx="1">
                  <c:v>0</c:v>
                </c:pt>
                <c:pt idx="2">
                  <c:v>3</c:v>
                </c:pt>
                <c:pt idx="3">
                  <c:v>6</c:v>
                </c:pt>
                <c:pt idx="4">
                  <c:v>42</c:v>
                </c:pt>
                <c:pt idx="5">
                  <c:v>46</c:v>
                </c:pt>
                <c:pt idx="6">
                  <c:v>3</c:v>
                </c:pt>
              </c:numCache>
            </c:numRef>
          </c:val>
          <c:extLst>
            <c:ext xmlns:c16="http://schemas.microsoft.com/office/drawing/2014/chart" uri="{C3380CC4-5D6E-409C-BE32-E72D297353CC}">
              <c16:uniqueId val="{0000000E-67CA-41C0-BB47-C965DBBB11B3}"/>
            </c:ext>
          </c:extLst>
        </c:ser>
        <c:dLbls>
          <c:showLegendKey val="0"/>
          <c:showVal val="0"/>
          <c:showCatName val="0"/>
          <c:showSerName val="0"/>
          <c:showPercent val="0"/>
          <c:showBubbleSize val="0"/>
        </c:dLbls>
        <c:gapWidth val="182"/>
        <c:axId val="676386168"/>
        <c:axId val="676385512"/>
      </c:barChart>
      <c:catAx>
        <c:axId val="676386168"/>
        <c:scaling>
          <c:orientation val="maxMin"/>
        </c:scaling>
        <c:delete val="1"/>
        <c:axPos val="l"/>
        <c:numFmt formatCode="General" sourceLinked="1"/>
        <c:majorTickMark val="none"/>
        <c:minorTickMark val="none"/>
        <c:tickLblPos val="nextTo"/>
        <c:crossAx val="676385512"/>
        <c:crosses val="autoZero"/>
        <c:auto val="1"/>
        <c:lblAlgn val="ctr"/>
        <c:lblOffset val="100"/>
        <c:noMultiLvlLbl val="0"/>
      </c:catAx>
      <c:valAx>
        <c:axId val="676385512"/>
        <c:scaling>
          <c:orientation val="minMax"/>
          <c:max val="100"/>
        </c:scaling>
        <c:delete val="1"/>
        <c:axPos val="t"/>
        <c:numFmt formatCode="General" sourceLinked="1"/>
        <c:majorTickMark val="out"/>
        <c:minorTickMark val="none"/>
        <c:tickLblPos val="nextTo"/>
        <c:crossAx val="676386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81473763827586E-2"/>
          <c:y val="3.4495941633953239E-2"/>
          <c:w val="0.40723411597189441"/>
          <c:h val="0.9655040583660468"/>
        </c:manualLayout>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4100D"/>
              </a:solidFill>
              <a:ln>
                <a:noFill/>
              </a:ln>
              <a:effectLst/>
            </c:spPr>
            <c:extLst>
              <c:ext xmlns:c16="http://schemas.microsoft.com/office/drawing/2014/chart" uri="{C3380CC4-5D6E-409C-BE32-E72D297353CC}">
                <c16:uniqueId val="{00000001-BB62-4901-B899-562ED1600C79}"/>
              </c:ext>
            </c:extLst>
          </c:dPt>
          <c:dPt>
            <c:idx val="1"/>
            <c:invertIfNegative val="0"/>
            <c:bubble3D val="0"/>
            <c:spPr>
              <a:solidFill>
                <a:srgbClr val="D54C40"/>
              </a:solidFill>
              <a:ln>
                <a:noFill/>
              </a:ln>
              <a:effectLst/>
            </c:spPr>
            <c:extLst>
              <c:ext xmlns:c16="http://schemas.microsoft.com/office/drawing/2014/chart" uri="{C3380CC4-5D6E-409C-BE32-E72D297353CC}">
                <c16:uniqueId val="{00000003-BB62-4901-B899-562ED1600C79}"/>
              </c:ext>
            </c:extLst>
          </c:dPt>
          <c:dPt>
            <c:idx val="2"/>
            <c:invertIfNegative val="0"/>
            <c:bubble3D val="0"/>
            <c:spPr>
              <a:solidFill>
                <a:srgbClr val="E07B6B"/>
              </a:solidFill>
              <a:ln>
                <a:noFill/>
              </a:ln>
              <a:effectLst/>
            </c:spPr>
            <c:extLst>
              <c:ext xmlns:c16="http://schemas.microsoft.com/office/drawing/2014/chart" uri="{C3380CC4-5D6E-409C-BE32-E72D297353CC}">
                <c16:uniqueId val="{00000005-BB62-4901-B899-562ED1600C79}"/>
              </c:ext>
            </c:extLst>
          </c:dPt>
          <c:dPt>
            <c:idx val="3"/>
            <c:invertIfNegative val="0"/>
            <c:bubble3D val="0"/>
            <c:spPr>
              <a:solidFill>
                <a:srgbClr val="E99B83"/>
              </a:solidFill>
              <a:ln>
                <a:noFill/>
              </a:ln>
              <a:effectLst/>
            </c:spPr>
            <c:extLst>
              <c:ext xmlns:c16="http://schemas.microsoft.com/office/drawing/2014/chart" uri="{C3380CC4-5D6E-409C-BE32-E72D297353CC}">
                <c16:uniqueId val="{00000007-BB62-4901-B899-562ED1600C79}"/>
              </c:ext>
            </c:extLst>
          </c:dPt>
          <c:dPt>
            <c:idx val="4"/>
            <c:invertIfNegative val="0"/>
            <c:bubble3D val="0"/>
            <c:spPr>
              <a:solidFill>
                <a:srgbClr val="F6C7A5"/>
              </a:solidFill>
              <a:ln>
                <a:noFill/>
              </a:ln>
              <a:effectLst/>
            </c:spPr>
            <c:extLst>
              <c:ext xmlns:c16="http://schemas.microsoft.com/office/drawing/2014/chart" uri="{C3380CC4-5D6E-409C-BE32-E72D297353CC}">
                <c16:uniqueId val="{00000009-BB62-4901-B899-562ED1600C79}"/>
              </c:ext>
            </c:extLst>
          </c:dPt>
          <c:dPt>
            <c:idx val="5"/>
            <c:invertIfNegative val="0"/>
            <c:bubble3D val="0"/>
            <c:spPr>
              <a:solidFill>
                <a:srgbClr val="F9DCC7"/>
              </a:solidFill>
              <a:ln>
                <a:noFill/>
              </a:ln>
              <a:effectLst/>
            </c:spPr>
            <c:extLst>
              <c:ext xmlns:c16="http://schemas.microsoft.com/office/drawing/2014/chart" uri="{C3380CC4-5D6E-409C-BE32-E72D297353CC}">
                <c16:uniqueId val="{0000000B-BB62-4901-B899-562ED1600C79}"/>
              </c:ext>
            </c:extLst>
          </c:dPt>
          <c:dPt>
            <c:idx val="6"/>
            <c:invertIfNegative val="0"/>
            <c:bubble3D val="0"/>
            <c:spPr>
              <a:solidFill>
                <a:srgbClr val="BFBFBF"/>
              </a:solidFill>
              <a:ln>
                <a:noFill/>
              </a:ln>
              <a:effectLst/>
            </c:spPr>
            <c:extLst>
              <c:ext xmlns:c16="http://schemas.microsoft.com/office/drawing/2014/chart" uri="{C3380CC4-5D6E-409C-BE32-E72D297353CC}">
                <c16:uniqueId val="{0000000D-BB62-4901-B899-562ED1600C7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Plusieurs fois par jour</c:v>
                </c:pt>
                <c:pt idx="1">
                  <c:v>1 fois par jour</c:v>
                </c:pt>
                <c:pt idx="2">
                  <c:v>2 à 3 fois par semaine</c:v>
                </c:pt>
                <c:pt idx="3">
                  <c:v>1 fois par semaine</c:v>
                </c:pt>
                <c:pt idx="4">
                  <c:v>1 à 3 fois par mois</c:v>
                </c:pt>
                <c:pt idx="5">
                  <c:v>Moins d'1 fois par mois </c:v>
                </c:pt>
                <c:pt idx="6">
                  <c:v>Vous ne souhaitez pas répondre </c:v>
                </c:pt>
              </c:strCache>
            </c:strRef>
          </c:cat>
          <c:val>
            <c:numRef>
              <c:f>Feuil1!$B$2:$B$8</c:f>
              <c:numCache>
                <c:formatCode>General</c:formatCode>
                <c:ptCount val="7"/>
                <c:pt idx="0">
                  <c:v>4</c:v>
                </c:pt>
                <c:pt idx="1">
                  <c:v>0</c:v>
                </c:pt>
                <c:pt idx="2">
                  <c:v>0</c:v>
                </c:pt>
                <c:pt idx="3">
                  <c:v>9</c:v>
                </c:pt>
                <c:pt idx="4">
                  <c:v>23</c:v>
                </c:pt>
                <c:pt idx="5">
                  <c:v>64</c:v>
                </c:pt>
                <c:pt idx="6">
                  <c:v>0</c:v>
                </c:pt>
              </c:numCache>
            </c:numRef>
          </c:val>
          <c:extLst>
            <c:ext xmlns:c16="http://schemas.microsoft.com/office/drawing/2014/chart" uri="{C3380CC4-5D6E-409C-BE32-E72D297353CC}">
              <c16:uniqueId val="{00000012-BB62-4901-B899-562ED1600C79}"/>
            </c:ext>
          </c:extLst>
        </c:ser>
        <c:dLbls>
          <c:showLegendKey val="0"/>
          <c:showVal val="0"/>
          <c:showCatName val="0"/>
          <c:showSerName val="0"/>
          <c:showPercent val="0"/>
          <c:showBubbleSize val="0"/>
        </c:dLbls>
        <c:gapWidth val="182"/>
        <c:axId val="676386168"/>
        <c:axId val="676385512"/>
      </c:barChart>
      <c:catAx>
        <c:axId val="676386168"/>
        <c:scaling>
          <c:orientation val="maxMin"/>
        </c:scaling>
        <c:delete val="1"/>
        <c:axPos val="l"/>
        <c:numFmt formatCode="General" sourceLinked="1"/>
        <c:majorTickMark val="none"/>
        <c:minorTickMark val="none"/>
        <c:tickLblPos val="nextTo"/>
        <c:crossAx val="676385512"/>
        <c:crosses val="autoZero"/>
        <c:auto val="1"/>
        <c:lblAlgn val="ctr"/>
        <c:lblOffset val="100"/>
        <c:noMultiLvlLbl val="0"/>
      </c:catAx>
      <c:valAx>
        <c:axId val="676385512"/>
        <c:scaling>
          <c:orientation val="minMax"/>
          <c:max val="100"/>
        </c:scaling>
        <c:delete val="1"/>
        <c:axPos val="t"/>
        <c:numFmt formatCode="General" sourceLinked="1"/>
        <c:majorTickMark val="out"/>
        <c:minorTickMark val="none"/>
        <c:tickLblPos val="nextTo"/>
        <c:crossAx val="676386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81473763827586E-2"/>
          <c:y val="3.4495941633953239E-2"/>
          <c:w val="0.40723411597189441"/>
          <c:h val="0.9655040583660468"/>
        </c:manualLayout>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4100D"/>
              </a:solidFill>
              <a:ln>
                <a:noFill/>
              </a:ln>
              <a:effectLst/>
            </c:spPr>
            <c:extLst>
              <c:ext xmlns:c16="http://schemas.microsoft.com/office/drawing/2014/chart" uri="{C3380CC4-5D6E-409C-BE32-E72D297353CC}">
                <c16:uniqueId val="{00000001-0BEF-414A-B12E-EAB390AD69D7}"/>
              </c:ext>
            </c:extLst>
          </c:dPt>
          <c:dPt>
            <c:idx val="1"/>
            <c:invertIfNegative val="0"/>
            <c:bubble3D val="0"/>
            <c:spPr>
              <a:solidFill>
                <a:srgbClr val="D54C40"/>
              </a:solidFill>
              <a:ln>
                <a:noFill/>
              </a:ln>
              <a:effectLst/>
            </c:spPr>
            <c:extLst>
              <c:ext xmlns:c16="http://schemas.microsoft.com/office/drawing/2014/chart" uri="{C3380CC4-5D6E-409C-BE32-E72D297353CC}">
                <c16:uniqueId val="{00000003-0BEF-414A-B12E-EAB390AD69D7}"/>
              </c:ext>
            </c:extLst>
          </c:dPt>
          <c:dPt>
            <c:idx val="2"/>
            <c:invertIfNegative val="0"/>
            <c:bubble3D val="0"/>
            <c:spPr>
              <a:solidFill>
                <a:srgbClr val="E07B6B"/>
              </a:solidFill>
              <a:ln>
                <a:noFill/>
              </a:ln>
              <a:effectLst/>
            </c:spPr>
            <c:extLst>
              <c:ext xmlns:c16="http://schemas.microsoft.com/office/drawing/2014/chart" uri="{C3380CC4-5D6E-409C-BE32-E72D297353CC}">
                <c16:uniqueId val="{00000005-0BEF-414A-B12E-EAB390AD69D7}"/>
              </c:ext>
            </c:extLst>
          </c:dPt>
          <c:dPt>
            <c:idx val="3"/>
            <c:invertIfNegative val="0"/>
            <c:bubble3D val="0"/>
            <c:spPr>
              <a:solidFill>
                <a:srgbClr val="E99B83"/>
              </a:solidFill>
              <a:ln>
                <a:noFill/>
              </a:ln>
              <a:effectLst/>
            </c:spPr>
            <c:extLst>
              <c:ext xmlns:c16="http://schemas.microsoft.com/office/drawing/2014/chart" uri="{C3380CC4-5D6E-409C-BE32-E72D297353CC}">
                <c16:uniqueId val="{00000007-0BEF-414A-B12E-EAB390AD69D7}"/>
              </c:ext>
            </c:extLst>
          </c:dPt>
          <c:dPt>
            <c:idx val="4"/>
            <c:invertIfNegative val="0"/>
            <c:bubble3D val="0"/>
            <c:spPr>
              <a:solidFill>
                <a:srgbClr val="F6C7A5"/>
              </a:solidFill>
              <a:ln>
                <a:noFill/>
              </a:ln>
              <a:effectLst/>
            </c:spPr>
            <c:extLst>
              <c:ext xmlns:c16="http://schemas.microsoft.com/office/drawing/2014/chart" uri="{C3380CC4-5D6E-409C-BE32-E72D297353CC}">
                <c16:uniqueId val="{00000009-0BEF-414A-B12E-EAB390AD69D7}"/>
              </c:ext>
            </c:extLst>
          </c:dPt>
          <c:dPt>
            <c:idx val="5"/>
            <c:invertIfNegative val="0"/>
            <c:bubble3D val="0"/>
            <c:spPr>
              <a:solidFill>
                <a:srgbClr val="F9DCC7"/>
              </a:solidFill>
              <a:ln>
                <a:noFill/>
              </a:ln>
              <a:effectLst/>
            </c:spPr>
            <c:extLst>
              <c:ext xmlns:c16="http://schemas.microsoft.com/office/drawing/2014/chart" uri="{C3380CC4-5D6E-409C-BE32-E72D297353CC}">
                <c16:uniqueId val="{0000000B-0BEF-414A-B12E-EAB390AD69D7}"/>
              </c:ext>
            </c:extLst>
          </c:dPt>
          <c:dPt>
            <c:idx val="6"/>
            <c:invertIfNegative val="0"/>
            <c:bubble3D val="0"/>
            <c:spPr>
              <a:solidFill>
                <a:srgbClr val="BFBFBF"/>
              </a:solidFill>
              <a:ln>
                <a:noFill/>
              </a:ln>
              <a:effectLst/>
            </c:spPr>
            <c:extLst>
              <c:ext xmlns:c16="http://schemas.microsoft.com/office/drawing/2014/chart" uri="{C3380CC4-5D6E-409C-BE32-E72D297353CC}">
                <c16:uniqueId val="{0000000D-0BEF-414A-B12E-EAB390AD69D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Plusieurs fois par jour</c:v>
                </c:pt>
                <c:pt idx="1">
                  <c:v>1 fois par jour</c:v>
                </c:pt>
                <c:pt idx="2">
                  <c:v>2 à 3 fois par semaine</c:v>
                </c:pt>
                <c:pt idx="3">
                  <c:v>1 fois par semaine</c:v>
                </c:pt>
                <c:pt idx="4">
                  <c:v>1 à 3 fois par mois</c:v>
                </c:pt>
                <c:pt idx="5">
                  <c:v>Moins d'1 fois par mois </c:v>
                </c:pt>
                <c:pt idx="6">
                  <c:v>Vous ne souhaitez pas répondre </c:v>
                </c:pt>
              </c:strCache>
            </c:strRef>
          </c:cat>
          <c:val>
            <c:numRef>
              <c:f>Feuil1!$B$2:$B$8</c:f>
              <c:numCache>
                <c:formatCode>General</c:formatCode>
                <c:ptCount val="7"/>
                <c:pt idx="0">
                  <c:v>4</c:v>
                </c:pt>
                <c:pt idx="1">
                  <c:v>0</c:v>
                </c:pt>
                <c:pt idx="2">
                  <c:v>11</c:v>
                </c:pt>
                <c:pt idx="3">
                  <c:v>18</c:v>
                </c:pt>
                <c:pt idx="4">
                  <c:v>31</c:v>
                </c:pt>
                <c:pt idx="5">
                  <c:v>34</c:v>
                </c:pt>
                <c:pt idx="6">
                  <c:v>2</c:v>
                </c:pt>
              </c:numCache>
            </c:numRef>
          </c:val>
          <c:extLst>
            <c:ext xmlns:c16="http://schemas.microsoft.com/office/drawing/2014/chart" uri="{C3380CC4-5D6E-409C-BE32-E72D297353CC}">
              <c16:uniqueId val="{0000000E-0BEF-414A-B12E-EAB390AD69D7}"/>
            </c:ext>
          </c:extLst>
        </c:ser>
        <c:dLbls>
          <c:showLegendKey val="0"/>
          <c:showVal val="0"/>
          <c:showCatName val="0"/>
          <c:showSerName val="0"/>
          <c:showPercent val="0"/>
          <c:showBubbleSize val="0"/>
        </c:dLbls>
        <c:gapWidth val="182"/>
        <c:axId val="676386168"/>
        <c:axId val="676385512"/>
      </c:barChart>
      <c:catAx>
        <c:axId val="676386168"/>
        <c:scaling>
          <c:orientation val="maxMin"/>
        </c:scaling>
        <c:delete val="1"/>
        <c:axPos val="l"/>
        <c:numFmt formatCode="General" sourceLinked="1"/>
        <c:majorTickMark val="none"/>
        <c:minorTickMark val="none"/>
        <c:tickLblPos val="nextTo"/>
        <c:crossAx val="676385512"/>
        <c:crosses val="autoZero"/>
        <c:auto val="1"/>
        <c:lblAlgn val="ctr"/>
        <c:lblOffset val="100"/>
        <c:noMultiLvlLbl val="0"/>
      </c:catAx>
      <c:valAx>
        <c:axId val="676385512"/>
        <c:scaling>
          <c:orientation val="minMax"/>
          <c:max val="100"/>
        </c:scaling>
        <c:delete val="1"/>
        <c:axPos val="t"/>
        <c:numFmt formatCode="General" sourceLinked="1"/>
        <c:majorTickMark val="out"/>
        <c:minorTickMark val="none"/>
        <c:tickLblPos val="nextTo"/>
        <c:crossAx val="676386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81473763827586E-2"/>
          <c:y val="3.4495941633953239E-2"/>
          <c:w val="0.40723411597189441"/>
          <c:h val="0.9655040583660468"/>
        </c:manualLayout>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4100D"/>
              </a:solidFill>
              <a:ln>
                <a:noFill/>
              </a:ln>
              <a:effectLst/>
            </c:spPr>
            <c:extLst>
              <c:ext xmlns:c16="http://schemas.microsoft.com/office/drawing/2014/chart" uri="{C3380CC4-5D6E-409C-BE32-E72D297353CC}">
                <c16:uniqueId val="{00000001-0AC4-402F-B99E-BA23C78B97E9}"/>
              </c:ext>
            </c:extLst>
          </c:dPt>
          <c:dPt>
            <c:idx val="1"/>
            <c:invertIfNegative val="0"/>
            <c:bubble3D val="0"/>
            <c:spPr>
              <a:solidFill>
                <a:srgbClr val="D54C40"/>
              </a:solidFill>
              <a:ln>
                <a:noFill/>
              </a:ln>
              <a:effectLst/>
            </c:spPr>
            <c:extLst>
              <c:ext xmlns:c16="http://schemas.microsoft.com/office/drawing/2014/chart" uri="{C3380CC4-5D6E-409C-BE32-E72D297353CC}">
                <c16:uniqueId val="{00000003-0AC4-402F-B99E-BA23C78B97E9}"/>
              </c:ext>
            </c:extLst>
          </c:dPt>
          <c:dPt>
            <c:idx val="2"/>
            <c:invertIfNegative val="0"/>
            <c:bubble3D val="0"/>
            <c:spPr>
              <a:solidFill>
                <a:srgbClr val="E07B6B"/>
              </a:solidFill>
              <a:ln>
                <a:noFill/>
              </a:ln>
              <a:effectLst/>
            </c:spPr>
            <c:extLst>
              <c:ext xmlns:c16="http://schemas.microsoft.com/office/drawing/2014/chart" uri="{C3380CC4-5D6E-409C-BE32-E72D297353CC}">
                <c16:uniqueId val="{00000005-0AC4-402F-B99E-BA23C78B97E9}"/>
              </c:ext>
            </c:extLst>
          </c:dPt>
          <c:dPt>
            <c:idx val="3"/>
            <c:invertIfNegative val="0"/>
            <c:bubble3D val="0"/>
            <c:spPr>
              <a:solidFill>
                <a:srgbClr val="E99B83"/>
              </a:solidFill>
              <a:ln>
                <a:noFill/>
              </a:ln>
              <a:effectLst/>
            </c:spPr>
            <c:extLst>
              <c:ext xmlns:c16="http://schemas.microsoft.com/office/drawing/2014/chart" uri="{C3380CC4-5D6E-409C-BE32-E72D297353CC}">
                <c16:uniqueId val="{00000007-0AC4-402F-B99E-BA23C78B97E9}"/>
              </c:ext>
            </c:extLst>
          </c:dPt>
          <c:dPt>
            <c:idx val="4"/>
            <c:invertIfNegative val="0"/>
            <c:bubble3D val="0"/>
            <c:spPr>
              <a:solidFill>
                <a:srgbClr val="F6C7A5"/>
              </a:solidFill>
              <a:ln>
                <a:noFill/>
              </a:ln>
              <a:effectLst/>
            </c:spPr>
            <c:extLst>
              <c:ext xmlns:c16="http://schemas.microsoft.com/office/drawing/2014/chart" uri="{C3380CC4-5D6E-409C-BE32-E72D297353CC}">
                <c16:uniqueId val="{00000009-0AC4-402F-B99E-BA23C78B97E9}"/>
              </c:ext>
            </c:extLst>
          </c:dPt>
          <c:dPt>
            <c:idx val="5"/>
            <c:invertIfNegative val="0"/>
            <c:bubble3D val="0"/>
            <c:spPr>
              <a:solidFill>
                <a:srgbClr val="F9DCC7"/>
              </a:solidFill>
              <a:ln>
                <a:noFill/>
              </a:ln>
              <a:effectLst/>
            </c:spPr>
            <c:extLst>
              <c:ext xmlns:c16="http://schemas.microsoft.com/office/drawing/2014/chart" uri="{C3380CC4-5D6E-409C-BE32-E72D297353CC}">
                <c16:uniqueId val="{0000000B-0AC4-402F-B99E-BA23C78B97E9}"/>
              </c:ext>
            </c:extLst>
          </c:dPt>
          <c:dPt>
            <c:idx val="6"/>
            <c:invertIfNegative val="0"/>
            <c:bubble3D val="0"/>
            <c:spPr>
              <a:solidFill>
                <a:srgbClr val="BFBFBF"/>
              </a:solidFill>
              <a:ln>
                <a:noFill/>
              </a:ln>
              <a:effectLst/>
            </c:spPr>
            <c:extLst>
              <c:ext xmlns:c16="http://schemas.microsoft.com/office/drawing/2014/chart" uri="{C3380CC4-5D6E-409C-BE32-E72D297353CC}">
                <c16:uniqueId val="{0000000D-0AC4-402F-B99E-BA23C78B97E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Plusieurs fois par jour</c:v>
                </c:pt>
                <c:pt idx="1">
                  <c:v>1 fois par jour</c:v>
                </c:pt>
                <c:pt idx="2">
                  <c:v>2 à 3 fois par semaine</c:v>
                </c:pt>
                <c:pt idx="3">
                  <c:v>1 fois par semaine</c:v>
                </c:pt>
                <c:pt idx="4">
                  <c:v>1 à 3 fois par mois</c:v>
                </c:pt>
                <c:pt idx="5">
                  <c:v>Moins d'1 fois par mois </c:v>
                </c:pt>
                <c:pt idx="6">
                  <c:v>Vous ne souhaitez pas répondre </c:v>
                </c:pt>
              </c:strCache>
            </c:strRef>
          </c:cat>
          <c:val>
            <c:numRef>
              <c:f>Feuil1!$B$2:$B$8</c:f>
              <c:numCache>
                <c:formatCode>General</c:formatCode>
                <c:ptCount val="7"/>
                <c:pt idx="0">
                  <c:v>5</c:v>
                </c:pt>
                <c:pt idx="1">
                  <c:v>15</c:v>
                </c:pt>
                <c:pt idx="2">
                  <c:v>32</c:v>
                </c:pt>
                <c:pt idx="3">
                  <c:v>20</c:v>
                </c:pt>
                <c:pt idx="4">
                  <c:v>15</c:v>
                </c:pt>
                <c:pt idx="5">
                  <c:v>12</c:v>
                </c:pt>
                <c:pt idx="6">
                  <c:v>1</c:v>
                </c:pt>
              </c:numCache>
            </c:numRef>
          </c:val>
          <c:extLst>
            <c:ext xmlns:c16="http://schemas.microsoft.com/office/drawing/2014/chart" uri="{C3380CC4-5D6E-409C-BE32-E72D297353CC}">
              <c16:uniqueId val="{0000000E-0AC4-402F-B99E-BA23C78B97E9}"/>
            </c:ext>
          </c:extLst>
        </c:ser>
        <c:dLbls>
          <c:showLegendKey val="0"/>
          <c:showVal val="0"/>
          <c:showCatName val="0"/>
          <c:showSerName val="0"/>
          <c:showPercent val="0"/>
          <c:showBubbleSize val="0"/>
        </c:dLbls>
        <c:gapWidth val="182"/>
        <c:axId val="676386168"/>
        <c:axId val="676385512"/>
      </c:barChart>
      <c:catAx>
        <c:axId val="676386168"/>
        <c:scaling>
          <c:orientation val="maxMin"/>
        </c:scaling>
        <c:delete val="1"/>
        <c:axPos val="l"/>
        <c:numFmt formatCode="General" sourceLinked="1"/>
        <c:majorTickMark val="none"/>
        <c:minorTickMark val="none"/>
        <c:tickLblPos val="nextTo"/>
        <c:crossAx val="676385512"/>
        <c:crosses val="autoZero"/>
        <c:auto val="1"/>
        <c:lblAlgn val="ctr"/>
        <c:lblOffset val="100"/>
        <c:noMultiLvlLbl val="0"/>
      </c:catAx>
      <c:valAx>
        <c:axId val="676385512"/>
        <c:scaling>
          <c:orientation val="minMax"/>
          <c:max val="100"/>
        </c:scaling>
        <c:delete val="1"/>
        <c:axPos val="t"/>
        <c:numFmt formatCode="General" sourceLinked="1"/>
        <c:majorTickMark val="out"/>
        <c:minorTickMark val="none"/>
        <c:tickLblPos val="nextTo"/>
        <c:crossAx val="676386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val>
            <c:numRef>
              <c:f>Feuil1!$A$2:$A$3</c:f>
              <c:numCache>
                <c:formatCode>General</c:formatCode>
                <c:ptCount val="2"/>
                <c:pt idx="0">
                  <c:v>0</c:v>
                </c:pt>
                <c:pt idx="1">
                  <c:v>0</c:v>
                </c:pt>
              </c:numCache>
            </c:numRef>
          </c:val>
          <c:extLst>
            <c:ext xmlns:c16="http://schemas.microsoft.com/office/drawing/2014/chart" uri="{C3380CC4-5D6E-409C-BE32-E72D297353CC}">
              <c16:uniqueId val="{00000000-5EEA-4EB3-8403-45C87B54C673}"/>
            </c:ext>
          </c:extLst>
        </c:ser>
        <c:ser>
          <c:idx val="1"/>
          <c:order val="1"/>
          <c:tx>
            <c:strRef>
              <c:f>Feuil1!$B$1</c:f>
              <c:strCache>
                <c:ptCount val="1"/>
                <c:pt idx="0">
                  <c:v>Colonne1</c:v>
                </c:pt>
              </c:strCache>
            </c:strRef>
          </c:tx>
          <c:spPr>
            <a:solidFill>
              <a:schemeClr val="accent6"/>
            </a:solidFill>
            <a:ln>
              <a:solidFill>
                <a:schemeClr val="bg1"/>
              </a:solidFill>
            </a:ln>
          </c:spPr>
          <c:dPt>
            <c:idx val="0"/>
            <c:bubble3D val="0"/>
            <c:spPr>
              <a:solidFill>
                <a:schemeClr val="bg2">
                  <a:lumMod val="75000"/>
                  <a:lumOff val="25000"/>
                </a:schemeClr>
              </a:solidFill>
              <a:ln>
                <a:solidFill>
                  <a:schemeClr val="bg1"/>
                </a:solidFill>
              </a:ln>
            </c:spPr>
            <c:extLst>
              <c:ext xmlns:c16="http://schemas.microsoft.com/office/drawing/2014/chart" uri="{C3380CC4-5D6E-409C-BE32-E72D297353CC}">
                <c16:uniqueId val="{00000002-5EEA-4EB3-8403-45C87B54C673}"/>
              </c:ext>
            </c:extLst>
          </c:dPt>
          <c:dPt>
            <c:idx val="1"/>
            <c:bubble3D val="0"/>
            <c:spPr>
              <a:solidFill>
                <a:schemeClr val="bg1"/>
              </a:solidFill>
              <a:ln>
                <a:solidFill>
                  <a:schemeClr val="bg1"/>
                </a:solidFill>
              </a:ln>
            </c:spPr>
            <c:extLst>
              <c:ext xmlns:c16="http://schemas.microsoft.com/office/drawing/2014/chart" uri="{C3380CC4-5D6E-409C-BE32-E72D297353CC}">
                <c16:uniqueId val="{00000004-5EEA-4EB3-8403-45C87B54C673}"/>
              </c:ext>
            </c:extLst>
          </c:dPt>
          <c:val>
            <c:numRef>
              <c:f>Feuil1!$B$2:$B$3</c:f>
              <c:numCache>
                <c:formatCode>General</c:formatCode>
                <c:ptCount val="2"/>
                <c:pt idx="0">
                  <c:v>79</c:v>
                </c:pt>
                <c:pt idx="1">
                  <c:v>21</c:v>
                </c:pt>
              </c:numCache>
            </c:numRef>
          </c:val>
          <c:extLst>
            <c:ext xmlns:c16="http://schemas.microsoft.com/office/drawing/2014/chart" uri="{C3380CC4-5D6E-409C-BE32-E72D297353CC}">
              <c16:uniqueId val="{00000005-5EEA-4EB3-8403-45C87B54C673}"/>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Rural</c:v>
                </c:pt>
                <c:pt idx="1">
                  <c:v>Moins de 20.000 hab.</c:v>
                </c:pt>
                <c:pt idx="2">
                  <c:v>20.000 à 100.000 hab.</c:v>
                </c:pt>
                <c:pt idx="3">
                  <c:v>Plus de 100.000 hab.</c:v>
                </c:pt>
                <c:pt idx="4">
                  <c:v>Agglo de Paris</c:v>
                </c:pt>
              </c:strCache>
            </c:strRef>
          </c:cat>
          <c:val>
            <c:numRef>
              <c:f>Feuil1!$B$2:$B$6</c:f>
              <c:numCache>
                <c:formatCode>General</c:formatCode>
                <c:ptCount val="5"/>
                <c:pt idx="0">
                  <c:v>8</c:v>
                </c:pt>
                <c:pt idx="1">
                  <c:v>5</c:v>
                </c:pt>
                <c:pt idx="2">
                  <c:v>11</c:v>
                </c:pt>
                <c:pt idx="3">
                  <c:v>31</c:v>
                </c:pt>
                <c:pt idx="4">
                  <c:v>41</c:v>
                </c:pt>
              </c:numCache>
            </c:numRef>
          </c:val>
          <c:extLst>
            <c:ext xmlns:c16="http://schemas.microsoft.com/office/drawing/2014/chart" uri="{C3380CC4-5D6E-409C-BE32-E72D297353CC}">
              <c16:uniqueId val="{00000003-DB7C-44E5-9F1B-BB0928F4037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val>
            <c:numRef>
              <c:f>Feuil1!$A$2:$A$3</c:f>
              <c:numCache>
                <c:formatCode>General</c:formatCode>
                <c:ptCount val="2"/>
                <c:pt idx="0">
                  <c:v>0</c:v>
                </c:pt>
                <c:pt idx="1">
                  <c:v>0</c:v>
                </c:pt>
              </c:numCache>
            </c:numRef>
          </c:val>
          <c:extLst>
            <c:ext xmlns:c16="http://schemas.microsoft.com/office/drawing/2014/chart" uri="{C3380CC4-5D6E-409C-BE32-E72D297353CC}">
              <c16:uniqueId val="{00000000-3A98-4B4C-8AE2-8247400FA68A}"/>
            </c:ext>
          </c:extLst>
        </c:ser>
        <c:ser>
          <c:idx val="1"/>
          <c:order val="1"/>
          <c:tx>
            <c:strRef>
              <c:f>Feuil1!$B$1</c:f>
              <c:strCache>
                <c:ptCount val="1"/>
                <c:pt idx="0">
                  <c:v>Colonne1</c:v>
                </c:pt>
              </c:strCache>
            </c:strRef>
          </c:tx>
          <c:spPr>
            <a:solidFill>
              <a:schemeClr val="accent6"/>
            </a:solidFill>
            <a:ln>
              <a:solidFill>
                <a:schemeClr val="bg1"/>
              </a:solidFill>
            </a:ln>
          </c:spPr>
          <c:dPt>
            <c:idx val="0"/>
            <c:bubble3D val="0"/>
            <c:spPr>
              <a:solidFill>
                <a:schemeClr val="bg2">
                  <a:lumMod val="75000"/>
                  <a:lumOff val="25000"/>
                </a:schemeClr>
              </a:solidFill>
              <a:ln>
                <a:solidFill>
                  <a:schemeClr val="bg1"/>
                </a:solidFill>
              </a:ln>
            </c:spPr>
            <c:extLst>
              <c:ext xmlns:c16="http://schemas.microsoft.com/office/drawing/2014/chart" uri="{C3380CC4-5D6E-409C-BE32-E72D297353CC}">
                <c16:uniqueId val="{00000002-3A98-4B4C-8AE2-8247400FA68A}"/>
              </c:ext>
            </c:extLst>
          </c:dPt>
          <c:dPt>
            <c:idx val="1"/>
            <c:bubble3D val="0"/>
            <c:spPr>
              <a:solidFill>
                <a:schemeClr val="bg1"/>
              </a:solidFill>
              <a:ln>
                <a:solidFill>
                  <a:schemeClr val="bg1"/>
                </a:solidFill>
              </a:ln>
            </c:spPr>
            <c:extLst>
              <c:ext xmlns:c16="http://schemas.microsoft.com/office/drawing/2014/chart" uri="{C3380CC4-5D6E-409C-BE32-E72D297353CC}">
                <c16:uniqueId val="{00000004-3A98-4B4C-8AE2-8247400FA68A}"/>
              </c:ext>
            </c:extLst>
          </c:dPt>
          <c:val>
            <c:numRef>
              <c:f>Feuil1!$B$2:$B$3</c:f>
              <c:numCache>
                <c:formatCode>General</c:formatCode>
                <c:ptCount val="2"/>
                <c:pt idx="0">
                  <c:v>45</c:v>
                </c:pt>
                <c:pt idx="1">
                  <c:v>55</c:v>
                </c:pt>
              </c:numCache>
            </c:numRef>
          </c:val>
          <c:extLst>
            <c:ext xmlns:c16="http://schemas.microsoft.com/office/drawing/2014/chart" uri="{C3380CC4-5D6E-409C-BE32-E72D297353CC}">
              <c16:uniqueId val="{00000005-3A98-4B4C-8AE2-8247400FA68A}"/>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val>
            <c:numRef>
              <c:f>Feuil1!$A$2:$A$3</c:f>
              <c:numCache>
                <c:formatCode>General</c:formatCode>
                <c:ptCount val="2"/>
                <c:pt idx="0">
                  <c:v>0</c:v>
                </c:pt>
                <c:pt idx="1">
                  <c:v>0</c:v>
                </c:pt>
              </c:numCache>
            </c:numRef>
          </c:val>
          <c:extLst>
            <c:ext xmlns:c16="http://schemas.microsoft.com/office/drawing/2014/chart" uri="{C3380CC4-5D6E-409C-BE32-E72D297353CC}">
              <c16:uniqueId val="{00000000-4A40-4F14-BFD8-1F13D1B0A2D0}"/>
            </c:ext>
          </c:extLst>
        </c:ser>
        <c:ser>
          <c:idx val="1"/>
          <c:order val="1"/>
          <c:tx>
            <c:strRef>
              <c:f>Feuil1!$B$1</c:f>
              <c:strCache>
                <c:ptCount val="1"/>
                <c:pt idx="0">
                  <c:v>Colonne1</c:v>
                </c:pt>
              </c:strCache>
            </c:strRef>
          </c:tx>
          <c:spPr>
            <a:solidFill>
              <a:schemeClr val="accent6"/>
            </a:solidFill>
            <a:ln>
              <a:solidFill>
                <a:schemeClr val="bg1"/>
              </a:solidFill>
            </a:ln>
          </c:spPr>
          <c:dPt>
            <c:idx val="0"/>
            <c:bubble3D val="0"/>
            <c:spPr>
              <a:solidFill>
                <a:schemeClr val="bg2">
                  <a:lumMod val="75000"/>
                  <a:lumOff val="25000"/>
                </a:schemeClr>
              </a:solidFill>
              <a:ln>
                <a:solidFill>
                  <a:schemeClr val="bg1"/>
                </a:solidFill>
              </a:ln>
            </c:spPr>
            <c:extLst>
              <c:ext xmlns:c16="http://schemas.microsoft.com/office/drawing/2014/chart" uri="{C3380CC4-5D6E-409C-BE32-E72D297353CC}">
                <c16:uniqueId val="{00000002-4A40-4F14-BFD8-1F13D1B0A2D0}"/>
              </c:ext>
            </c:extLst>
          </c:dPt>
          <c:dPt>
            <c:idx val="1"/>
            <c:bubble3D val="0"/>
            <c:spPr>
              <a:solidFill>
                <a:schemeClr val="bg1"/>
              </a:solidFill>
              <a:ln>
                <a:solidFill>
                  <a:schemeClr val="bg1"/>
                </a:solidFill>
              </a:ln>
            </c:spPr>
            <c:extLst>
              <c:ext xmlns:c16="http://schemas.microsoft.com/office/drawing/2014/chart" uri="{C3380CC4-5D6E-409C-BE32-E72D297353CC}">
                <c16:uniqueId val="{00000004-4A40-4F14-BFD8-1F13D1B0A2D0}"/>
              </c:ext>
            </c:extLst>
          </c:dPt>
          <c:val>
            <c:numRef>
              <c:f>Feuil1!$B$2:$B$3</c:f>
              <c:numCache>
                <c:formatCode>General</c:formatCode>
                <c:ptCount val="2"/>
                <c:pt idx="0">
                  <c:v>33</c:v>
                </c:pt>
                <c:pt idx="1">
                  <c:v>67</c:v>
                </c:pt>
              </c:numCache>
            </c:numRef>
          </c:val>
          <c:extLst>
            <c:ext xmlns:c16="http://schemas.microsoft.com/office/drawing/2014/chart" uri="{C3380CC4-5D6E-409C-BE32-E72D297353CC}">
              <c16:uniqueId val="{00000005-4A40-4F14-BFD8-1F13D1B0A2D0}"/>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val>
            <c:numRef>
              <c:f>Feuil1!$A$2:$A$3</c:f>
              <c:numCache>
                <c:formatCode>General</c:formatCode>
                <c:ptCount val="2"/>
                <c:pt idx="0">
                  <c:v>0</c:v>
                </c:pt>
                <c:pt idx="1">
                  <c:v>0</c:v>
                </c:pt>
              </c:numCache>
            </c:numRef>
          </c:val>
          <c:extLst>
            <c:ext xmlns:c16="http://schemas.microsoft.com/office/drawing/2014/chart" uri="{C3380CC4-5D6E-409C-BE32-E72D297353CC}">
              <c16:uniqueId val="{00000000-7A31-4DCD-998C-668E395B5136}"/>
            </c:ext>
          </c:extLst>
        </c:ser>
        <c:ser>
          <c:idx val="1"/>
          <c:order val="1"/>
          <c:tx>
            <c:strRef>
              <c:f>Feuil1!$B$1</c:f>
              <c:strCache>
                <c:ptCount val="1"/>
                <c:pt idx="0">
                  <c:v>Colonne1</c:v>
                </c:pt>
              </c:strCache>
            </c:strRef>
          </c:tx>
          <c:spPr>
            <a:solidFill>
              <a:schemeClr val="accent6"/>
            </a:solidFill>
            <a:ln>
              <a:solidFill>
                <a:schemeClr val="bg1"/>
              </a:solidFill>
            </a:ln>
          </c:spPr>
          <c:dPt>
            <c:idx val="0"/>
            <c:bubble3D val="0"/>
            <c:spPr>
              <a:solidFill>
                <a:schemeClr val="bg2">
                  <a:lumMod val="75000"/>
                  <a:lumOff val="25000"/>
                </a:schemeClr>
              </a:solidFill>
              <a:ln>
                <a:solidFill>
                  <a:schemeClr val="bg1"/>
                </a:solidFill>
              </a:ln>
            </c:spPr>
            <c:extLst>
              <c:ext xmlns:c16="http://schemas.microsoft.com/office/drawing/2014/chart" uri="{C3380CC4-5D6E-409C-BE32-E72D297353CC}">
                <c16:uniqueId val="{00000002-7A31-4DCD-998C-668E395B5136}"/>
              </c:ext>
            </c:extLst>
          </c:dPt>
          <c:dPt>
            <c:idx val="1"/>
            <c:bubble3D val="0"/>
            <c:spPr>
              <a:solidFill>
                <a:schemeClr val="bg1"/>
              </a:solidFill>
              <a:ln>
                <a:solidFill>
                  <a:schemeClr val="bg1"/>
                </a:solidFill>
              </a:ln>
            </c:spPr>
            <c:extLst>
              <c:ext xmlns:c16="http://schemas.microsoft.com/office/drawing/2014/chart" uri="{C3380CC4-5D6E-409C-BE32-E72D297353CC}">
                <c16:uniqueId val="{00000004-7A31-4DCD-998C-668E395B5136}"/>
              </c:ext>
            </c:extLst>
          </c:dPt>
          <c:val>
            <c:numRef>
              <c:f>Feuil1!$B$2:$B$3</c:f>
              <c:numCache>
                <c:formatCode>General</c:formatCode>
                <c:ptCount val="2"/>
                <c:pt idx="0">
                  <c:v>88</c:v>
                </c:pt>
                <c:pt idx="1">
                  <c:v>12</c:v>
                </c:pt>
              </c:numCache>
            </c:numRef>
          </c:val>
          <c:extLst>
            <c:ext xmlns:c16="http://schemas.microsoft.com/office/drawing/2014/chart" uri="{C3380CC4-5D6E-409C-BE32-E72D297353CC}">
              <c16:uniqueId val="{00000007-7A31-4DCD-998C-668E395B5136}"/>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fr-F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857867214432"/>
          <c:y val="0.14591068126984655"/>
          <c:w val="0.40461403443404792"/>
          <c:h val="0.69764888527770641"/>
        </c:manualLayout>
      </c:layout>
      <c:barChart>
        <c:barDir val="bar"/>
        <c:grouping val="clustered"/>
        <c:varyColors val="0"/>
        <c:ser>
          <c:idx val="0"/>
          <c:order val="0"/>
          <c:tx>
            <c:strRef>
              <c:f>Feuil1!$B$1</c:f>
              <c:strCache>
                <c:ptCount val="1"/>
                <c:pt idx="0">
                  <c:v>Série 1</c:v>
                </c:pt>
              </c:strCache>
            </c:strRef>
          </c:tx>
          <c:spPr>
            <a:solidFill>
              <a:srgbClr val="002060"/>
            </a:solidFill>
            <a:ln>
              <a:noFill/>
            </a:ln>
            <a:effectLst/>
          </c:spPr>
          <c:invertIfNegative val="0"/>
          <c:dPt>
            <c:idx val="0"/>
            <c:invertIfNegative val="0"/>
            <c:bubble3D val="0"/>
            <c:spPr>
              <a:solidFill>
                <a:schemeClr val="bg2">
                  <a:lumMod val="25000"/>
                  <a:lumOff val="75000"/>
                </a:schemeClr>
              </a:solidFill>
              <a:ln>
                <a:noFill/>
              </a:ln>
              <a:effectLst/>
            </c:spPr>
            <c:extLst>
              <c:ext xmlns:c16="http://schemas.microsoft.com/office/drawing/2014/chart" uri="{C3380CC4-5D6E-409C-BE32-E72D297353CC}">
                <c16:uniqueId val="{0000000C-BF39-4013-A3F9-B01E0599B79A}"/>
              </c:ext>
            </c:extLst>
          </c:dPt>
          <c:dPt>
            <c:idx val="1"/>
            <c:invertIfNegative val="0"/>
            <c:bubble3D val="0"/>
            <c:spPr>
              <a:solidFill>
                <a:schemeClr val="bg2">
                  <a:lumMod val="50000"/>
                  <a:lumOff val="50000"/>
                </a:schemeClr>
              </a:solidFill>
              <a:ln>
                <a:noFill/>
              </a:ln>
              <a:effectLst/>
            </c:spPr>
            <c:extLst>
              <c:ext xmlns:c16="http://schemas.microsoft.com/office/drawing/2014/chart" uri="{C3380CC4-5D6E-409C-BE32-E72D297353CC}">
                <c16:uniqueId val="{00000001-1659-4389-9ADE-10540464ACD1}"/>
              </c:ext>
            </c:extLst>
          </c:dPt>
          <c:dPt>
            <c:idx val="2"/>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3-1659-4389-9ADE-10540464ACD1}"/>
              </c:ext>
            </c:extLst>
          </c:dPt>
          <c:dPt>
            <c:idx val="3"/>
            <c:invertIfNegative val="0"/>
            <c:bubble3D val="0"/>
            <c:spPr>
              <a:solidFill>
                <a:srgbClr val="002060"/>
              </a:solidFill>
              <a:ln>
                <a:noFill/>
              </a:ln>
              <a:effectLst/>
            </c:spPr>
            <c:extLst>
              <c:ext xmlns:c16="http://schemas.microsoft.com/office/drawing/2014/chart" uri="{C3380CC4-5D6E-409C-BE32-E72D297353CC}">
                <c16:uniqueId val="{00000005-1659-4389-9ADE-10540464ACD1}"/>
              </c:ext>
            </c:extLst>
          </c:dPt>
          <c:dPt>
            <c:idx val="7"/>
            <c:invertIfNegative val="0"/>
            <c:bubble3D val="0"/>
            <c:spPr>
              <a:solidFill>
                <a:srgbClr val="BFBFBF"/>
              </a:solidFill>
              <a:ln>
                <a:noFill/>
              </a:ln>
              <a:effectLst/>
            </c:spPr>
            <c:extLst>
              <c:ext xmlns:c16="http://schemas.microsoft.com/office/drawing/2014/chart" uri="{C3380CC4-5D6E-409C-BE32-E72D297353CC}">
                <c16:uniqueId val="{00000007-1659-4389-9ADE-10540464ACD1}"/>
              </c:ext>
            </c:extLst>
          </c:dPt>
          <c:dPt>
            <c:idx val="9"/>
            <c:invertIfNegative val="0"/>
            <c:bubble3D val="0"/>
            <c:spPr>
              <a:solidFill>
                <a:srgbClr val="002060"/>
              </a:solidFill>
              <a:ln>
                <a:noFill/>
              </a:ln>
              <a:effectLst/>
            </c:spPr>
            <c:extLst>
              <c:ext xmlns:c16="http://schemas.microsoft.com/office/drawing/2014/chart" uri="{C3380CC4-5D6E-409C-BE32-E72D297353CC}">
                <c16:uniqueId val="{00000009-1659-4389-9ADE-10540464ACD1}"/>
              </c:ext>
            </c:extLst>
          </c:dPt>
          <c:dPt>
            <c:idx val="10"/>
            <c:invertIfNegative val="0"/>
            <c:bubble3D val="0"/>
            <c:spPr>
              <a:solidFill>
                <a:srgbClr val="002060"/>
              </a:solidFill>
              <a:ln>
                <a:noFill/>
              </a:ln>
              <a:effectLst/>
            </c:spPr>
            <c:extLst>
              <c:ext xmlns:c16="http://schemas.microsoft.com/office/drawing/2014/chart" uri="{C3380CC4-5D6E-409C-BE32-E72D297353CC}">
                <c16:uniqueId val="{0000000B-1659-4389-9ADE-10540464ACD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0 à 3</c:v>
                </c:pt>
                <c:pt idx="1">
                  <c:v>4 à 5</c:v>
                </c:pt>
                <c:pt idx="2">
                  <c:v>6 à 9</c:v>
                </c:pt>
                <c:pt idx="3">
                  <c:v>10 ou plus</c:v>
                </c:pt>
              </c:strCache>
            </c:strRef>
          </c:cat>
          <c:val>
            <c:numRef>
              <c:f>Feuil1!$B$2:$B$5</c:f>
              <c:numCache>
                <c:formatCode>General</c:formatCode>
                <c:ptCount val="4"/>
                <c:pt idx="0">
                  <c:v>54</c:v>
                </c:pt>
                <c:pt idx="1">
                  <c:v>20</c:v>
                </c:pt>
                <c:pt idx="2">
                  <c:v>8</c:v>
                </c:pt>
                <c:pt idx="3">
                  <c:v>6</c:v>
                </c:pt>
              </c:numCache>
            </c:numRef>
          </c:val>
          <c:extLst>
            <c:ext xmlns:c16="http://schemas.microsoft.com/office/drawing/2014/chart" uri="{C3380CC4-5D6E-409C-BE32-E72D297353CC}">
              <c16:uniqueId val="{0000000C-1659-4389-9ADE-10540464ACD1}"/>
            </c:ext>
          </c:extLst>
        </c:ser>
        <c:dLbls>
          <c:dLblPos val="ctr"/>
          <c:showLegendKey val="0"/>
          <c:showVal val="1"/>
          <c:showCatName val="0"/>
          <c:showSerName val="0"/>
          <c:showPercent val="0"/>
          <c:showBubbleSize val="0"/>
        </c:dLbls>
        <c:gapWidth val="100"/>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scaling>
        <c:delete val="1"/>
        <c:axPos val="t"/>
        <c:numFmt formatCode="General" sourceLinked="1"/>
        <c:majorTickMark val="none"/>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5920-4E02-89B2-76A07970C922}"/>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A9D8EE"/>
              </a:solidFill>
              <a:ln w="19050">
                <a:solidFill>
                  <a:schemeClr val="bg1"/>
                </a:solidFill>
              </a:ln>
            </c:spPr>
            <c:extLst>
              <c:ext xmlns:c16="http://schemas.microsoft.com/office/drawing/2014/chart" uri="{C3380CC4-5D6E-409C-BE32-E72D297353CC}">
                <c16:uniqueId val="{00000002-5920-4E02-89B2-76A07970C922}"/>
              </c:ext>
            </c:extLst>
          </c:dPt>
          <c:dPt>
            <c:idx val="1"/>
            <c:bubble3D val="0"/>
            <c:spPr>
              <a:solidFill>
                <a:schemeClr val="bg2">
                  <a:lumMod val="50000"/>
                  <a:lumOff val="50000"/>
                </a:schemeClr>
              </a:solidFill>
              <a:ln w="19050">
                <a:solidFill>
                  <a:schemeClr val="bg1"/>
                </a:solidFill>
              </a:ln>
            </c:spPr>
            <c:extLst>
              <c:ext xmlns:c16="http://schemas.microsoft.com/office/drawing/2014/chart" uri="{C3380CC4-5D6E-409C-BE32-E72D297353CC}">
                <c16:uniqueId val="{00000004-5920-4E02-89B2-76A07970C922}"/>
              </c:ext>
            </c:extLst>
          </c:dPt>
          <c:dPt>
            <c:idx val="2"/>
            <c:bubble3D val="0"/>
            <c:spPr>
              <a:solidFill>
                <a:srgbClr val="217DA6"/>
              </a:solidFill>
              <a:ln w="19050">
                <a:solidFill>
                  <a:schemeClr val="bg1"/>
                </a:solidFill>
              </a:ln>
            </c:spPr>
            <c:extLst>
              <c:ext xmlns:c16="http://schemas.microsoft.com/office/drawing/2014/chart" uri="{C3380CC4-5D6E-409C-BE32-E72D297353CC}">
                <c16:uniqueId val="{00000006-5920-4E02-89B2-76A07970C922}"/>
              </c:ext>
            </c:extLst>
          </c:dPt>
          <c:dPt>
            <c:idx val="3"/>
            <c:bubble3D val="0"/>
            <c:spPr>
              <a:solidFill>
                <a:srgbClr val="002060"/>
              </a:solidFill>
              <a:ln w="19050">
                <a:solidFill>
                  <a:schemeClr val="bg1"/>
                </a:solidFill>
              </a:ln>
            </c:spPr>
            <c:extLst>
              <c:ext xmlns:c16="http://schemas.microsoft.com/office/drawing/2014/chart" uri="{C3380CC4-5D6E-409C-BE32-E72D297353CC}">
                <c16:uniqueId val="{00000008-5920-4E02-89B2-76A07970C922}"/>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Feuil1!$B$2:$B$5</c:f>
              <c:numCache>
                <c:formatCode>General</c:formatCode>
                <c:ptCount val="4"/>
                <c:pt idx="0">
                  <c:v>15</c:v>
                </c:pt>
                <c:pt idx="1">
                  <c:v>15</c:v>
                </c:pt>
                <c:pt idx="2">
                  <c:v>31</c:v>
                </c:pt>
                <c:pt idx="3">
                  <c:v>39</c:v>
                </c:pt>
              </c:numCache>
            </c:numRef>
          </c:val>
          <c:extLst>
            <c:ext xmlns:c16="http://schemas.microsoft.com/office/drawing/2014/chart" uri="{C3380CC4-5D6E-409C-BE32-E72D297353CC}">
              <c16:uniqueId val="{00000009-5920-4E02-89B2-76A07970C922}"/>
            </c:ext>
          </c:extLst>
        </c:ser>
        <c:dLbls>
          <c:showLegendKey val="0"/>
          <c:showVal val="1"/>
          <c:showCatName val="0"/>
          <c:showSerName val="0"/>
          <c:showPercent val="0"/>
          <c:showBubbleSize val="0"/>
          <c:showLeaderLines val="1"/>
        </c:dLbls>
        <c:firstSliceAng val="0"/>
        <c:holeSize val="30"/>
      </c:doughnutChart>
    </c:plotArea>
    <c:plotVisOnly val="1"/>
    <c:dispBlanksAs val="gap"/>
    <c:showDLblsOverMax val="0"/>
  </c:chart>
  <c:txPr>
    <a:bodyPr/>
    <a:lstStyle/>
    <a:p>
      <a:pPr>
        <a:defRPr sz="1800"/>
      </a:pPr>
      <a:endParaRPr lang="fr-F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rgbClr val="217DA6"/>
              </a:solidFill>
              <a:ln w="19050">
                <a:solidFill>
                  <a:schemeClr val="lt1"/>
                </a:solidFill>
              </a:ln>
              <a:effectLst/>
            </c:spPr>
            <c:extLst>
              <c:ext xmlns:c16="http://schemas.microsoft.com/office/drawing/2014/chart" uri="{C3380CC4-5D6E-409C-BE32-E72D297353CC}">
                <c16:uniqueId val="{00000001-76C5-4986-9929-8BB4A449F4BA}"/>
              </c:ext>
            </c:extLst>
          </c:dPt>
          <c:dPt>
            <c:idx val="1"/>
            <c:bubble3D val="0"/>
            <c:spPr>
              <a:noFill/>
              <a:ln w="19050">
                <a:solidFill>
                  <a:schemeClr val="lt1"/>
                </a:solidFill>
              </a:ln>
              <a:effectLst/>
            </c:spPr>
            <c:extLst>
              <c:ext xmlns:c16="http://schemas.microsoft.com/office/drawing/2014/chart" uri="{C3380CC4-5D6E-409C-BE32-E72D297353CC}">
                <c16:uniqueId val="{00000003-76C5-4986-9929-8BB4A449F4BA}"/>
              </c:ext>
            </c:extLst>
          </c:dPt>
          <c:cat>
            <c:strRef>
              <c:f>Feuil1!$A$2:$A$3</c:f>
              <c:strCache>
                <c:ptCount val="2"/>
                <c:pt idx="0">
                  <c:v>NON</c:v>
                </c:pt>
                <c:pt idx="1">
                  <c:v>OUI</c:v>
                </c:pt>
              </c:strCache>
            </c:strRef>
          </c:cat>
          <c:val>
            <c:numRef>
              <c:f>Feuil1!$B$2:$B$3</c:f>
              <c:numCache>
                <c:formatCode>General</c:formatCode>
                <c:ptCount val="2"/>
                <c:pt idx="0">
                  <c:v>88</c:v>
                </c:pt>
                <c:pt idx="1">
                  <c:v>12</c:v>
                </c:pt>
              </c:numCache>
            </c:numRef>
          </c:val>
          <c:extLst>
            <c:ext xmlns:c16="http://schemas.microsoft.com/office/drawing/2014/chart" uri="{C3380CC4-5D6E-409C-BE32-E72D297353CC}">
              <c16:uniqueId val="{00000004-76C5-4986-9929-8BB4A449F4B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0-93DB-452F-8920-CF925567B289}"/>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A9D8EE"/>
              </a:solidFill>
              <a:ln w="19050">
                <a:solidFill>
                  <a:schemeClr val="bg1"/>
                </a:solidFill>
              </a:ln>
            </c:spPr>
            <c:extLst>
              <c:ext xmlns:c16="http://schemas.microsoft.com/office/drawing/2014/chart" uri="{C3380CC4-5D6E-409C-BE32-E72D297353CC}">
                <c16:uniqueId val="{00000002-93DB-452F-8920-CF925567B289}"/>
              </c:ext>
            </c:extLst>
          </c:dPt>
          <c:dPt>
            <c:idx val="1"/>
            <c:bubble3D val="0"/>
            <c:spPr>
              <a:solidFill>
                <a:srgbClr val="52B1DD"/>
              </a:solidFill>
              <a:ln w="19050">
                <a:solidFill>
                  <a:schemeClr val="bg1"/>
                </a:solidFill>
              </a:ln>
            </c:spPr>
            <c:extLst>
              <c:ext xmlns:c16="http://schemas.microsoft.com/office/drawing/2014/chart" uri="{C3380CC4-5D6E-409C-BE32-E72D297353CC}">
                <c16:uniqueId val="{00000004-93DB-452F-8920-CF925567B289}"/>
              </c:ext>
            </c:extLst>
          </c:dPt>
          <c:dPt>
            <c:idx val="2"/>
            <c:bubble3D val="0"/>
            <c:spPr>
              <a:solidFill>
                <a:srgbClr val="217DA6"/>
              </a:solidFill>
              <a:ln w="19050">
                <a:solidFill>
                  <a:schemeClr val="bg1"/>
                </a:solidFill>
              </a:ln>
            </c:spPr>
            <c:extLst>
              <c:ext xmlns:c16="http://schemas.microsoft.com/office/drawing/2014/chart" uri="{C3380CC4-5D6E-409C-BE32-E72D297353CC}">
                <c16:uniqueId val="{00000006-93DB-452F-8920-CF925567B289}"/>
              </c:ext>
            </c:extLst>
          </c:dPt>
          <c:dPt>
            <c:idx val="3"/>
            <c:bubble3D val="0"/>
            <c:spPr>
              <a:solidFill>
                <a:srgbClr val="1A6080"/>
              </a:solidFill>
              <a:ln w="19050">
                <a:solidFill>
                  <a:schemeClr val="bg1"/>
                </a:solidFill>
              </a:ln>
            </c:spPr>
            <c:extLst>
              <c:ext xmlns:c16="http://schemas.microsoft.com/office/drawing/2014/chart" uri="{C3380CC4-5D6E-409C-BE32-E72D297353CC}">
                <c16:uniqueId val="{00000008-93DB-452F-8920-CF925567B289}"/>
              </c:ext>
            </c:extLst>
          </c:dPt>
          <c:dPt>
            <c:idx val="4"/>
            <c:bubble3D val="0"/>
            <c:spPr>
              <a:solidFill>
                <a:srgbClr val="002060"/>
              </a:solidFill>
              <a:ln w="19050">
                <a:solidFill>
                  <a:schemeClr val="bg1"/>
                </a:solidFill>
              </a:ln>
            </c:spPr>
            <c:extLst>
              <c:ext xmlns:c16="http://schemas.microsoft.com/office/drawing/2014/chart" uri="{C3380CC4-5D6E-409C-BE32-E72D297353CC}">
                <c16:uniqueId val="{0000000A-93DB-452F-8920-CF925567B289}"/>
              </c:ext>
            </c:extLst>
          </c:dPt>
          <c:dPt>
            <c:idx val="5"/>
            <c:bubble3D val="0"/>
            <c:spPr>
              <a:solidFill>
                <a:schemeClr val="bg1">
                  <a:lumMod val="65000"/>
                </a:schemeClr>
              </a:solidFill>
              <a:ln w="19050">
                <a:solidFill>
                  <a:schemeClr val="bg1"/>
                </a:solidFill>
              </a:ln>
            </c:spPr>
            <c:extLst>
              <c:ext xmlns:c16="http://schemas.microsoft.com/office/drawing/2014/chart" uri="{C3380CC4-5D6E-409C-BE32-E72D297353CC}">
                <c16:uniqueId val="{0000000A-45E4-468D-92FC-94B21AD670F4}"/>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Feuil1!$B$2:$B$7</c:f>
              <c:numCache>
                <c:formatCode>General</c:formatCode>
                <c:ptCount val="6"/>
                <c:pt idx="0">
                  <c:v>7</c:v>
                </c:pt>
                <c:pt idx="1">
                  <c:v>7</c:v>
                </c:pt>
                <c:pt idx="2">
                  <c:v>24</c:v>
                </c:pt>
                <c:pt idx="3">
                  <c:v>21</c:v>
                </c:pt>
                <c:pt idx="4">
                  <c:v>38</c:v>
                </c:pt>
                <c:pt idx="5" formatCode="0">
                  <c:v>3</c:v>
                </c:pt>
              </c:numCache>
            </c:numRef>
          </c:val>
          <c:extLst>
            <c:ext xmlns:c16="http://schemas.microsoft.com/office/drawing/2014/chart" uri="{C3380CC4-5D6E-409C-BE32-E72D297353CC}">
              <c16:uniqueId val="{0000000B-93DB-452F-8920-CF925567B289}"/>
            </c:ext>
          </c:extLst>
        </c:ser>
        <c:dLbls>
          <c:showLegendKey val="0"/>
          <c:showVal val="1"/>
          <c:showCatName val="0"/>
          <c:showSerName val="0"/>
          <c:showPercent val="0"/>
          <c:showBubbleSize val="0"/>
          <c:showLeaderLines val="1"/>
        </c:dLbls>
        <c:firstSliceAng val="0"/>
        <c:holeSize val="30"/>
      </c:doughnutChart>
    </c:plotArea>
    <c:plotVisOnly val="1"/>
    <c:dispBlanksAs val="gap"/>
    <c:showDLblsOverMax val="0"/>
  </c:chart>
  <c:txPr>
    <a:bodyPr/>
    <a:lstStyle/>
    <a:p>
      <a:pPr>
        <a:defRPr sz="1800"/>
      </a:pPr>
      <a:endParaRPr lang="fr-FR"/>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857867214432"/>
          <c:y val="0.14591068126984655"/>
          <c:w val="0.40461403443404792"/>
          <c:h val="0.69764888527770641"/>
        </c:manualLayout>
      </c:layout>
      <c:barChart>
        <c:barDir val="bar"/>
        <c:grouping val="clustered"/>
        <c:varyColors val="0"/>
        <c:ser>
          <c:idx val="0"/>
          <c:order val="0"/>
          <c:tx>
            <c:strRef>
              <c:f>Feuil1!$B$1</c:f>
              <c:strCache>
                <c:ptCount val="1"/>
                <c:pt idx="0">
                  <c:v>Série 1</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DE03-4831-81DF-99D7F52DE0EC}"/>
              </c:ext>
            </c:extLst>
          </c:dPt>
          <c:dPt>
            <c:idx val="1"/>
            <c:invertIfNegative val="0"/>
            <c:bubble3D val="0"/>
            <c:spPr>
              <a:solidFill>
                <a:srgbClr val="1A6080"/>
              </a:solidFill>
              <a:ln>
                <a:noFill/>
              </a:ln>
              <a:effectLst/>
            </c:spPr>
            <c:extLst>
              <c:ext xmlns:c16="http://schemas.microsoft.com/office/drawing/2014/chart" uri="{C3380CC4-5D6E-409C-BE32-E72D297353CC}">
                <c16:uniqueId val="{00000003-DE03-4831-81DF-99D7F52DE0EC}"/>
              </c:ext>
            </c:extLst>
          </c:dPt>
          <c:dPt>
            <c:idx val="2"/>
            <c:invertIfNegative val="0"/>
            <c:bubble3D val="0"/>
            <c:spPr>
              <a:solidFill>
                <a:srgbClr val="217DA6"/>
              </a:solidFill>
              <a:ln>
                <a:noFill/>
              </a:ln>
              <a:effectLst/>
            </c:spPr>
            <c:extLst>
              <c:ext xmlns:c16="http://schemas.microsoft.com/office/drawing/2014/chart" uri="{C3380CC4-5D6E-409C-BE32-E72D297353CC}">
                <c16:uniqueId val="{00000005-DE03-4831-81DF-99D7F52DE0EC}"/>
              </c:ext>
            </c:extLst>
          </c:dPt>
          <c:dPt>
            <c:idx val="3"/>
            <c:invertIfNegative val="0"/>
            <c:bubble3D val="0"/>
            <c:spPr>
              <a:solidFill>
                <a:srgbClr val="78B0C9"/>
              </a:solidFill>
              <a:ln>
                <a:noFill/>
              </a:ln>
              <a:effectLst/>
            </c:spPr>
            <c:extLst>
              <c:ext xmlns:c16="http://schemas.microsoft.com/office/drawing/2014/chart" uri="{C3380CC4-5D6E-409C-BE32-E72D297353CC}">
                <c16:uniqueId val="{00000007-DE03-4831-81DF-99D7F52DE0EC}"/>
              </c:ext>
            </c:extLst>
          </c:dPt>
          <c:dPt>
            <c:idx val="4"/>
            <c:invertIfNegative val="0"/>
            <c:bubble3D val="0"/>
            <c:spPr>
              <a:solidFill>
                <a:srgbClr val="A9D8EE"/>
              </a:solidFill>
              <a:ln>
                <a:noFill/>
              </a:ln>
              <a:effectLst/>
            </c:spPr>
            <c:extLst>
              <c:ext xmlns:c16="http://schemas.microsoft.com/office/drawing/2014/chart" uri="{C3380CC4-5D6E-409C-BE32-E72D297353CC}">
                <c16:uniqueId val="{0000000F-DE03-4831-81DF-99D7F52DE0EC}"/>
              </c:ext>
            </c:extLst>
          </c:dPt>
          <c:dPt>
            <c:idx val="7"/>
            <c:invertIfNegative val="0"/>
            <c:bubble3D val="0"/>
            <c:spPr>
              <a:solidFill>
                <a:srgbClr val="BFBFBF"/>
              </a:solidFill>
              <a:ln>
                <a:noFill/>
              </a:ln>
              <a:effectLst/>
            </c:spPr>
            <c:extLst>
              <c:ext xmlns:c16="http://schemas.microsoft.com/office/drawing/2014/chart" uri="{C3380CC4-5D6E-409C-BE32-E72D297353CC}">
                <c16:uniqueId val="{00000009-DE03-4831-81DF-99D7F52DE0EC}"/>
              </c:ext>
            </c:extLst>
          </c:dPt>
          <c:dPt>
            <c:idx val="9"/>
            <c:invertIfNegative val="0"/>
            <c:bubble3D val="0"/>
            <c:spPr>
              <a:solidFill>
                <a:srgbClr val="002060"/>
              </a:solidFill>
              <a:ln>
                <a:noFill/>
              </a:ln>
              <a:effectLst/>
            </c:spPr>
            <c:extLst>
              <c:ext xmlns:c16="http://schemas.microsoft.com/office/drawing/2014/chart" uri="{C3380CC4-5D6E-409C-BE32-E72D297353CC}">
                <c16:uniqueId val="{0000000B-DE03-4831-81DF-99D7F52DE0EC}"/>
              </c:ext>
            </c:extLst>
          </c:dPt>
          <c:dPt>
            <c:idx val="10"/>
            <c:invertIfNegative val="0"/>
            <c:bubble3D val="0"/>
            <c:spPr>
              <a:solidFill>
                <a:srgbClr val="002060"/>
              </a:solidFill>
              <a:ln>
                <a:noFill/>
              </a:ln>
              <a:effectLst/>
            </c:spPr>
            <c:extLst>
              <c:ext xmlns:c16="http://schemas.microsoft.com/office/drawing/2014/chart" uri="{C3380CC4-5D6E-409C-BE32-E72D297353CC}">
                <c16:uniqueId val="{0000000D-DE03-4831-81DF-99D7F52DE0E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1 tentative</c:v>
                </c:pt>
                <c:pt idx="1">
                  <c:v>2 à 3 tentatives</c:v>
                </c:pt>
                <c:pt idx="2">
                  <c:v>4 à 6 tentatives</c:v>
                </c:pt>
                <c:pt idx="3">
                  <c:v>7 à 9 tentatives</c:v>
                </c:pt>
                <c:pt idx="4">
                  <c:v>10 tentatives ou plus</c:v>
                </c:pt>
              </c:strCache>
            </c:strRef>
          </c:cat>
          <c:val>
            <c:numRef>
              <c:f>Feuil1!$B$2:$B$6</c:f>
              <c:numCache>
                <c:formatCode>General</c:formatCode>
                <c:ptCount val="5"/>
                <c:pt idx="0">
                  <c:v>32</c:v>
                </c:pt>
                <c:pt idx="1">
                  <c:v>33</c:v>
                </c:pt>
                <c:pt idx="2">
                  <c:v>18</c:v>
                </c:pt>
                <c:pt idx="3">
                  <c:v>3</c:v>
                </c:pt>
                <c:pt idx="4">
                  <c:v>10</c:v>
                </c:pt>
              </c:numCache>
            </c:numRef>
          </c:val>
          <c:extLst>
            <c:ext xmlns:c16="http://schemas.microsoft.com/office/drawing/2014/chart" uri="{C3380CC4-5D6E-409C-BE32-E72D297353CC}">
              <c16:uniqueId val="{0000000E-DE03-4831-81DF-99D7F52DE0EC}"/>
            </c:ext>
          </c:extLst>
        </c:ser>
        <c:dLbls>
          <c:dLblPos val="ctr"/>
          <c:showLegendKey val="0"/>
          <c:showVal val="1"/>
          <c:showCatName val="0"/>
          <c:showSerName val="0"/>
          <c:showPercent val="0"/>
          <c:showBubbleSize val="0"/>
        </c:dLbls>
        <c:gapWidth val="100"/>
        <c:axId val="277584128"/>
        <c:axId val="277584608"/>
      </c:barChart>
      <c:catAx>
        <c:axId val="27758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scaling>
        <c:delete val="1"/>
        <c:axPos val="t"/>
        <c:numFmt formatCode="General" sourceLinked="1"/>
        <c:majorTickMark val="none"/>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78573134185083082"/>
          <c:h val="0.93836246660933953"/>
        </c:manualLayout>
      </c:layout>
      <c:barChart>
        <c:barDir val="bar"/>
        <c:grouping val="stacked"/>
        <c:varyColors val="0"/>
        <c:ser>
          <c:idx val="0"/>
          <c:order val="0"/>
          <c:tx>
            <c:strRef>
              <c:f>Feuil1!$B$1</c:f>
              <c:strCache>
                <c:ptCount val="1"/>
                <c:pt idx="0">
                  <c:v>Oui tout à fait</c:v>
                </c:pt>
              </c:strCache>
            </c:strRef>
          </c:tx>
          <c:spPr>
            <a:solidFill>
              <a:srgbClr val="217DA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2. Vous en avez parlé aux professionnels de santé qui vous suivent (généraliste, spécialiste)</c:v>
                </c:pt>
                <c:pt idx="1">
                  <c:v>5. Vous avez cherché des conseils sur internet (Tabac Info Service par exemple)</c:v>
                </c:pt>
                <c:pt idx="2">
                  <c:v>1. Vous avez pris des conseils auprès de vos proches</c:v>
                </c:pt>
                <c:pt idx="3">
                  <c:v>3. Vous avez demandé des conseils à un pharmacien</c:v>
                </c:pt>
                <c:pt idx="4">
                  <c:v>4. Vous avez consulté un spécialiste (tabacologue, addictologue)</c:v>
                </c:pt>
                <c:pt idx="5">
                  <c:v>7. Vous avez eu recours à des médecines alternatives (hypnose, méditation, acupuncture, laser, etc.)</c:v>
                </c:pt>
                <c:pt idx="6">
                  <c:v>8. Vous vous êtes rapproché d’une association</c:v>
                </c:pt>
                <c:pt idx="7">
                  <c:v>6. Vous avez rejoint un groupe de soutien</c:v>
                </c:pt>
              </c:strCache>
            </c:strRef>
          </c:cat>
          <c:val>
            <c:numRef>
              <c:f>Feuil1!$B$2:$B$9</c:f>
              <c:numCache>
                <c:formatCode>General</c:formatCode>
                <c:ptCount val="8"/>
                <c:pt idx="0">
                  <c:v>66</c:v>
                </c:pt>
                <c:pt idx="1">
                  <c:v>44</c:v>
                </c:pt>
                <c:pt idx="2">
                  <c:v>32</c:v>
                </c:pt>
                <c:pt idx="3">
                  <c:v>28</c:v>
                </c:pt>
                <c:pt idx="4">
                  <c:v>27</c:v>
                </c:pt>
                <c:pt idx="5">
                  <c:v>27</c:v>
                </c:pt>
                <c:pt idx="6">
                  <c:v>5</c:v>
                </c:pt>
                <c:pt idx="7">
                  <c:v>4</c:v>
                </c:pt>
              </c:numCache>
            </c:numRef>
          </c:val>
          <c:extLst>
            <c:ext xmlns:c16="http://schemas.microsoft.com/office/drawing/2014/chart" uri="{C3380CC4-5D6E-409C-BE32-E72D297353CC}">
              <c16:uniqueId val="{00000000-1028-4638-B1F0-A9D24C75B453}"/>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40094404430138619"/>
          <c:h val="0.93836246660933953"/>
        </c:manualLayout>
      </c:layout>
      <c:barChart>
        <c:barDir val="bar"/>
        <c:grouping val="stacked"/>
        <c:varyColors val="0"/>
        <c:ser>
          <c:idx val="0"/>
          <c:order val="0"/>
          <c:tx>
            <c:strRef>
              <c:f>Feuil1!$B$1</c:f>
              <c:strCache>
                <c:ptCount val="1"/>
                <c:pt idx="0">
                  <c:v>Oui tout à fait</c:v>
                </c:pt>
              </c:strCache>
            </c:strRef>
          </c:tx>
          <c:spPr>
            <a:solidFill>
              <a:srgbClr val="A9D8EE"/>
            </a:solidFill>
            <a:ln>
              <a:solidFill>
                <a:schemeClr val="bg1"/>
              </a:solidFill>
            </a:ln>
            <a:effectLst/>
          </c:spPr>
          <c:invertIfNegative val="0"/>
          <c:dLbls>
            <c:dLbl>
              <c:idx val="7"/>
              <c:layout>
                <c:manualLayout>
                  <c:x val="3.047820178609462E-2"/>
                  <c:y val="2.323881179025764E-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A9D8EE"/>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23-4B93-BB21-64915DD263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2. Vous en avez parlé aux professionnels de santé qui vous suivent (généraliste, spécialiste)</c:v>
                </c:pt>
                <c:pt idx="1">
                  <c:v>5. Vous avez cherché des conseils sur internet (Tabac Info Service par exemple)</c:v>
                </c:pt>
                <c:pt idx="2">
                  <c:v>1. Vous avez pris des conseils auprès de vos proches</c:v>
                </c:pt>
                <c:pt idx="3">
                  <c:v>3. Vous avez demandé des conseils à un pharmacien</c:v>
                </c:pt>
                <c:pt idx="4">
                  <c:v>4. Vous avez consulté un spécialiste (tabacologue, addictologue)</c:v>
                </c:pt>
                <c:pt idx="5">
                  <c:v>7. Vous avez eu recours à des médecines alternatives (hypnose, méditation, acupuncture, laser, etc.)</c:v>
                </c:pt>
                <c:pt idx="6">
                  <c:v>8. Vous vous êtes rapproché d’une association</c:v>
                </c:pt>
                <c:pt idx="7">
                  <c:v>6. Vous avez rejoint un groupe de soutien</c:v>
                </c:pt>
              </c:strCache>
            </c:strRef>
          </c:cat>
          <c:val>
            <c:numRef>
              <c:f>Feuil1!$B$2:$B$9</c:f>
              <c:numCache>
                <c:formatCode>General</c:formatCode>
                <c:ptCount val="8"/>
                <c:pt idx="0">
                  <c:v>37</c:v>
                </c:pt>
                <c:pt idx="1">
                  <c:v>20</c:v>
                </c:pt>
                <c:pt idx="2">
                  <c:v>12</c:v>
                </c:pt>
                <c:pt idx="3">
                  <c:v>16</c:v>
                </c:pt>
                <c:pt idx="4">
                  <c:v>20</c:v>
                </c:pt>
                <c:pt idx="5">
                  <c:v>20</c:v>
                </c:pt>
                <c:pt idx="6">
                  <c:v>5</c:v>
                </c:pt>
                <c:pt idx="7">
                  <c:v>2</c:v>
                </c:pt>
              </c:numCache>
            </c:numRef>
          </c:val>
          <c:extLst>
            <c:ext xmlns:c16="http://schemas.microsoft.com/office/drawing/2014/chart" uri="{C3380CC4-5D6E-409C-BE32-E72D297353CC}">
              <c16:uniqueId val="{00000000-6F84-4B00-B692-B47023BFB63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489897212980801"/>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5 ans et moins </c:v>
                </c:pt>
                <c:pt idx="1">
                  <c:v>6 à 10 ans</c:v>
                </c:pt>
                <c:pt idx="2">
                  <c:v>11 à 20 ans </c:v>
                </c:pt>
                <c:pt idx="3">
                  <c:v>21 à 30 ans</c:v>
                </c:pt>
                <c:pt idx="4">
                  <c:v>Plus de 30 ans</c:v>
                </c:pt>
              </c:strCache>
            </c:strRef>
          </c:cat>
          <c:val>
            <c:numRef>
              <c:f>Feuil1!$B$2:$B$6</c:f>
              <c:numCache>
                <c:formatCode>General</c:formatCode>
                <c:ptCount val="5"/>
                <c:pt idx="0">
                  <c:v>8</c:v>
                </c:pt>
                <c:pt idx="1">
                  <c:v>11</c:v>
                </c:pt>
                <c:pt idx="2">
                  <c:v>28</c:v>
                </c:pt>
                <c:pt idx="3">
                  <c:v>16</c:v>
                </c:pt>
                <c:pt idx="4">
                  <c:v>34</c:v>
                </c:pt>
              </c:numCache>
            </c:numRef>
          </c:val>
          <c:extLst>
            <c:ext xmlns:c16="http://schemas.microsoft.com/office/drawing/2014/chart" uri="{C3380CC4-5D6E-409C-BE32-E72D297353CC}">
              <c16:uniqueId val="{00000003-0293-494F-ADFE-BF9A81DF67E7}"/>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FF740F">
                <a:lumMod val="60000"/>
                <a:lumOff val="40000"/>
              </a:srgb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2. Vous en avez parlé aux professionnels de santé qui vous suivent (généraliste, spécialiste)</c:v>
                </c:pt>
                <c:pt idx="1">
                  <c:v>7. Vous avez eu recours à des médecines alternatives (hypnose, méditation, acupuncture, laser, etc.)</c:v>
                </c:pt>
                <c:pt idx="2">
                  <c:v>8. Vous vous êtes rapproché d’une association</c:v>
                </c:pt>
                <c:pt idx="3">
                  <c:v>6. Vous avez rejoint un groupe de soutien</c:v>
                </c:pt>
                <c:pt idx="4">
                  <c:v>1. Leur partager des témoignages de personnes séropositives qui ont arrêté de fumer</c:v>
                </c:pt>
              </c:strCache>
            </c:strRef>
          </c:cat>
          <c:val>
            <c:numRef>
              <c:f>Feuil1!$B$2:$B$6</c:f>
              <c:numCache>
                <c:formatCode>General</c:formatCode>
                <c:ptCount val="5"/>
                <c:pt idx="0">
                  <c:v>83</c:v>
                </c:pt>
                <c:pt idx="1">
                  <c:v>76</c:v>
                </c:pt>
                <c:pt idx="2">
                  <c:v>43</c:v>
                </c:pt>
                <c:pt idx="3">
                  <c:v>39</c:v>
                </c:pt>
                <c:pt idx="4">
                  <c:v>36</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Feuil1!$A$2:$A$6</c:f>
              <c:strCache>
                <c:ptCount val="5"/>
                <c:pt idx="0">
                  <c:v>2. Vous en avez parlé aux professionnels de santé qui vous suivent (généraliste, spécialiste)</c:v>
                </c:pt>
                <c:pt idx="1">
                  <c:v>7. Vous avez eu recours à des médecines alternatives (hypnose, méditation, acupuncture, laser, etc.)</c:v>
                </c:pt>
                <c:pt idx="2">
                  <c:v>8. Vous vous êtes rapproché d’une association</c:v>
                </c:pt>
                <c:pt idx="3">
                  <c:v>6. Vous avez rejoint un groupe de soutien</c:v>
                </c:pt>
                <c:pt idx="4">
                  <c:v>1. Leur partager des témoignages de personnes séropositives qui ont arrêté de fumer</c:v>
                </c:pt>
              </c:strCache>
            </c:strRef>
          </c:cat>
          <c:val>
            <c:numRef>
              <c:f>Feuil1!$C$2:$C$6</c:f>
              <c:numCache>
                <c:formatCode>General</c:formatCode>
                <c:ptCount val="5"/>
                <c:pt idx="0">
                  <c:v>17</c:v>
                </c:pt>
                <c:pt idx="1">
                  <c:v>24</c:v>
                </c:pt>
                <c:pt idx="2">
                  <c:v>57</c:v>
                </c:pt>
                <c:pt idx="3">
                  <c:v>61</c:v>
                </c:pt>
                <c:pt idx="4">
                  <c:v>64</c:v>
                </c:pt>
              </c:numCache>
            </c:numRef>
          </c:val>
          <c:extLst>
            <c:ext xmlns:c16="http://schemas.microsoft.com/office/drawing/2014/chart" uri="{C3380CC4-5D6E-409C-BE32-E72D297353CC}">
              <c16:uniqueId val="{00000000-4FFE-4C3A-90D1-398347927748}"/>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217DA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Vous avez eu recours à des substituts (patch, gommes ou pastilles, inhalateurs, etc.)</c:v>
                </c:pt>
                <c:pt idx="1">
                  <c:v>9. Vous avez utilisé  une cigarette électronique</c:v>
                </c:pt>
                <c:pt idx="2">
                  <c:v>11. Votre médecin vous a prescrit des médicaments adaptés (CHAMPIX* ZYBAN*)</c:v>
                </c:pt>
              </c:strCache>
            </c:strRef>
          </c:cat>
          <c:val>
            <c:numRef>
              <c:f>Feuil1!$B$2:$B$4</c:f>
              <c:numCache>
                <c:formatCode>General</c:formatCode>
                <c:ptCount val="3"/>
                <c:pt idx="0">
                  <c:v>59</c:v>
                </c:pt>
                <c:pt idx="1">
                  <c:v>54</c:v>
                </c:pt>
                <c:pt idx="2">
                  <c:v>14</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Feuil1!$A$2:$A$4</c:f>
              <c:strCache>
                <c:ptCount val="3"/>
                <c:pt idx="0">
                  <c:v>Vous avez eu recours à des substituts (patch, gommes ou pastilles, inhalateurs, etc.)</c:v>
                </c:pt>
                <c:pt idx="1">
                  <c:v>9. Vous avez utilisé  une cigarette électronique</c:v>
                </c:pt>
                <c:pt idx="2">
                  <c:v>11. Votre médecin vous a prescrit des médicaments adaptés (CHAMPIX* ZYBAN*)</c:v>
                </c:pt>
              </c:strCache>
            </c:strRef>
          </c:cat>
          <c:val>
            <c:numRef>
              <c:f>Feuil1!$C$2:$C$4</c:f>
              <c:numCache>
                <c:formatCode>General</c:formatCode>
                <c:ptCount val="3"/>
                <c:pt idx="0">
                  <c:v>41</c:v>
                </c:pt>
                <c:pt idx="1">
                  <c:v>46</c:v>
                </c:pt>
                <c:pt idx="2">
                  <c:v>86</c:v>
                </c:pt>
              </c:numCache>
            </c:numRef>
          </c:val>
          <c:extLst>
            <c:ext xmlns:c16="http://schemas.microsoft.com/office/drawing/2014/chart" uri="{C3380CC4-5D6E-409C-BE32-E72D297353CC}">
              <c16:uniqueId val="{00000000-4FFE-4C3A-90D1-398347927748}"/>
            </c:ext>
          </c:extLst>
        </c:ser>
        <c:dLbls>
          <c:dLblPos val="ctr"/>
          <c:showLegendKey val="0"/>
          <c:showVal val="1"/>
          <c:showCatName val="0"/>
          <c:showSerName val="0"/>
          <c:showPercent val="0"/>
          <c:showBubbleSize val="0"/>
        </c:dLbls>
        <c:gapWidth val="13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A9D8EE"/>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9. Vous avez utilisé  une cigarette électronique</c:v>
                </c:pt>
                <c:pt idx="1">
                  <c:v>Vous avez eu recours à des substituts (patch, gommes ou pastilles, inhalateurs, etc.)</c:v>
                </c:pt>
                <c:pt idx="2">
                  <c:v>11. Votre médecin vous a prescrit des médicaments adaptés (CHAMPIX* ZYBAN*)</c:v>
                </c:pt>
              </c:strCache>
            </c:strRef>
          </c:cat>
          <c:val>
            <c:numRef>
              <c:f>Feuil1!$B$2:$B$4</c:f>
              <c:numCache>
                <c:formatCode>General</c:formatCode>
                <c:ptCount val="3"/>
                <c:pt idx="0">
                  <c:v>39</c:v>
                </c:pt>
                <c:pt idx="1">
                  <c:v>23</c:v>
                </c:pt>
                <c:pt idx="2">
                  <c:v>10</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Feuil1!$A$2:$A$4</c:f>
              <c:strCache>
                <c:ptCount val="3"/>
                <c:pt idx="0">
                  <c:v>9. Vous avez utilisé  une cigarette électronique</c:v>
                </c:pt>
                <c:pt idx="1">
                  <c:v>Vous avez eu recours à des substituts (patch, gommes ou pastilles, inhalateurs, etc.)</c:v>
                </c:pt>
                <c:pt idx="2">
                  <c:v>11. Votre médecin vous a prescrit des médicaments adaptés (CHAMPIX* ZYBAN*)</c:v>
                </c:pt>
              </c:strCache>
            </c:strRef>
          </c:cat>
          <c:val>
            <c:numRef>
              <c:f>Feuil1!$C$2:$C$4</c:f>
              <c:numCache>
                <c:formatCode>General</c:formatCode>
                <c:ptCount val="3"/>
                <c:pt idx="0">
                  <c:v>61</c:v>
                </c:pt>
                <c:pt idx="1">
                  <c:v>77</c:v>
                </c:pt>
                <c:pt idx="2">
                  <c:v>90</c:v>
                </c:pt>
              </c:numCache>
            </c:numRef>
          </c:val>
          <c:extLst>
            <c:ext xmlns:c16="http://schemas.microsoft.com/office/drawing/2014/chart" uri="{C3380CC4-5D6E-409C-BE32-E72D297353CC}">
              <c16:uniqueId val="{00000000-4FFE-4C3A-90D1-398347927748}"/>
            </c:ext>
          </c:extLst>
        </c:ser>
        <c:dLbls>
          <c:dLblPos val="ctr"/>
          <c:showLegendKey val="0"/>
          <c:showVal val="1"/>
          <c:showCatName val="0"/>
          <c:showSerName val="0"/>
          <c:showPercent val="0"/>
          <c:showBubbleSize val="0"/>
        </c:dLbls>
        <c:gapWidth val="13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FF740F">
                <a:lumMod val="60000"/>
                <a:lumOff val="40000"/>
              </a:srgb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Vous avez eu recours à des substituts (patch, gommes ou pastilles, inhalateurs, etc.)</c:v>
                </c:pt>
                <c:pt idx="1">
                  <c:v>9. Vous avez utilisé  une cigarette électronique</c:v>
                </c:pt>
                <c:pt idx="2">
                  <c:v>11. Votre médecin vous a prescrit des médicaments adaptés (CHAMPIX* ZYBAN*)</c:v>
                </c:pt>
              </c:strCache>
            </c:strRef>
          </c:cat>
          <c:val>
            <c:numRef>
              <c:f>Feuil1!$B$2:$B$4</c:f>
              <c:numCache>
                <c:formatCode>General</c:formatCode>
                <c:ptCount val="3"/>
                <c:pt idx="0">
                  <c:v>85</c:v>
                </c:pt>
                <c:pt idx="1">
                  <c:v>65</c:v>
                </c:pt>
                <c:pt idx="2">
                  <c:v>22</c:v>
                </c:pt>
              </c:numCache>
            </c:numRef>
          </c:val>
          <c:extLst>
            <c:ext xmlns:c16="http://schemas.microsoft.com/office/drawing/2014/chart" uri="{C3380CC4-5D6E-409C-BE32-E72D297353CC}">
              <c16:uniqueId val="{00000000-1028-4638-B1F0-A9D24C75B453}"/>
            </c:ext>
          </c:extLst>
        </c:ser>
        <c:dLbls>
          <c:dLblPos val="ctr"/>
          <c:showLegendKey val="0"/>
          <c:showVal val="1"/>
          <c:showCatName val="0"/>
          <c:showSerName val="0"/>
          <c:showPercent val="0"/>
          <c:showBubbleSize val="0"/>
        </c:dLbls>
        <c:gapWidth val="1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217DA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14. Vous vous êtes impliqué dans d’autres activités (sportives, artistiques, etc.)</c:v>
                </c:pt>
                <c:pt idx="1">
                  <c:v>13. Vous avez téléchargé une application qui diffuse des conseils et des encouragements pour arrêter de fumer</c:v>
                </c:pt>
                <c:pt idx="2">
                  <c:v>12. Vous avez téléchargé une application vous permettant d’évaluer les économies que vous faisiez</c:v>
                </c:pt>
              </c:strCache>
            </c:strRef>
          </c:cat>
          <c:val>
            <c:numRef>
              <c:f>Feuil1!$B$2:$B$4</c:f>
              <c:numCache>
                <c:formatCode>General</c:formatCode>
                <c:ptCount val="3"/>
                <c:pt idx="0">
                  <c:v>41</c:v>
                </c:pt>
                <c:pt idx="1">
                  <c:v>32</c:v>
                </c:pt>
                <c:pt idx="2">
                  <c:v>25</c:v>
                </c:pt>
              </c:numCache>
            </c:numRef>
          </c:val>
          <c:extLst>
            <c:ext xmlns:c16="http://schemas.microsoft.com/office/drawing/2014/chart" uri="{C3380CC4-5D6E-409C-BE32-E72D297353CC}">
              <c16:uniqueId val="{00000000-1028-4638-B1F0-A9D24C75B453}"/>
            </c:ext>
          </c:extLst>
        </c:ser>
        <c:dLbls>
          <c:dLblPos val="ctr"/>
          <c:showLegendKey val="0"/>
          <c:showVal val="1"/>
          <c:showCatName val="0"/>
          <c:showSerName val="0"/>
          <c:showPercent val="0"/>
          <c:showBubbleSize val="0"/>
        </c:dLbls>
        <c:gapWidth val="13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59604442758415166"/>
          <c:h val="0.93836246660933953"/>
        </c:manualLayout>
      </c:layout>
      <c:barChart>
        <c:barDir val="bar"/>
        <c:grouping val="stacked"/>
        <c:varyColors val="0"/>
        <c:ser>
          <c:idx val="0"/>
          <c:order val="0"/>
          <c:tx>
            <c:strRef>
              <c:f>Feuil1!$B$1</c:f>
              <c:strCache>
                <c:ptCount val="1"/>
                <c:pt idx="0">
                  <c:v>Oui tout à fait</c:v>
                </c:pt>
              </c:strCache>
            </c:strRef>
          </c:tx>
          <c:spPr>
            <a:solidFill>
              <a:srgbClr val="A9D8EE"/>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14. Vous vous êtes impliqué dans d’autres activités (sportives, artistiques, etc.)</c:v>
                </c:pt>
                <c:pt idx="1">
                  <c:v>13. Vous avez téléchargé une application qui diffuse des conseils et des encouragements pour arrêter de fumer</c:v>
                </c:pt>
                <c:pt idx="2">
                  <c:v>12. Vous avez téléchargé une application vous permettant d’évaluer les économies que vous faisiez</c:v>
                </c:pt>
              </c:strCache>
            </c:strRef>
          </c:cat>
          <c:val>
            <c:numRef>
              <c:f>Feuil1!$B$2:$B$4</c:f>
              <c:numCache>
                <c:formatCode>General</c:formatCode>
                <c:ptCount val="3"/>
                <c:pt idx="0">
                  <c:v>32</c:v>
                </c:pt>
                <c:pt idx="1">
                  <c:v>13</c:v>
                </c:pt>
                <c:pt idx="2">
                  <c:v>13</c:v>
                </c:pt>
              </c:numCache>
            </c:numRef>
          </c:val>
          <c:extLst>
            <c:ext xmlns:c16="http://schemas.microsoft.com/office/drawing/2014/chart" uri="{C3380CC4-5D6E-409C-BE32-E72D297353CC}">
              <c16:uniqueId val="{00000000-C1FD-4612-8519-56465B039EF6}"/>
            </c:ext>
          </c:extLst>
        </c:ser>
        <c:dLbls>
          <c:dLblPos val="ctr"/>
          <c:showLegendKey val="0"/>
          <c:showVal val="1"/>
          <c:showCatName val="0"/>
          <c:showSerName val="0"/>
          <c:showPercent val="0"/>
          <c:showBubbleSize val="0"/>
        </c:dLbls>
        <c:gapWidth val="13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FF740F">
                <a:lumMod val="60000"/>
                <a:lumOff val="40000"/>
              </a:srgb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14. Vous vous êtes impliqué dans d’autres activités (sportives, artistiques, etc.)</c:v>
                </c:pt>
                <c:pt idx="1">
                  <c:v>13. Vous avez téléchargé une application qui diffuse des conseils et des encouragements pour arrêter de fumer</c:v>
                </c:pt>
                <c:pt idx="2">
                  <c:v>12. Vous avez téléchargé une application vous permettant d’évaluer les économies que vous faisiez</c:v>
                </c:pt>
              </c:strCache>
            </c:strRef>
          </c:cat>
          <c:val>
            <c:numRef>
              <c:f>Feuil1!$B$2:$B$4</c:f>
              <c:numCache>
                <c:formatCode>General</c:formatCode>
                <c:ptCount val="3"/>
                <c:pt idx="0">
                  <c:v>86</c:v>
                </c:pt>
                <c:pt idx="1">
                  <c:v>53</c:v>
                </c:pt>
                <c:pt idx="2">
                  <c:v>42</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Feuil1!$A$2:$A$4</c:f>
              <c:strCache>
                <c:ptCount val="3"/>
                <c:pt idx="0">
                  <c:v>14. Vous vous êtes impliqué dans d’autres activités (sportives, artistiques, etc.)</c:v>
                </c:pt>
                <c:pt idx="1">
                  <c:v>13. Vous avez téléchargé une application qui diffuse des conseils et des encouragements pour arrêter de fumer</c:v>
                </c:pt>
                <c:pt idx="2">
                  <c:v>12. Vous avez téléchargé une application vous permettant d’évaluer les économies que vous faisiez</c:v>
                </c:pt>
              </c:strCache>
            </c:strRef>
          </c:cat>
          <c:val>
            <c:numRef>
              <c:f>Feuil1!$C$2:$C$4</c:f>
              <c:numCache>
                <c:formatCode>General</c:formatCode>
                <c:ptCount val="3"/>
              </c:numCache>
            </c:numRef>
          </c:val>
          <c:extLst>
            <c:ext xmlns:c16="http://schemas.microsoft.com/office/drawing/2014/chart" uri="{C3380CC4-5D6E-409C-BE32-E72D297353CC}">
              <c16:uniqueId val="{00000000-4FFE-4C3A-90D1-398347927748}"/>
            </c:ext>
          </c:extLst>
        </c:ser>
        <c:dLbls>
          <c:dLblPos val="ctr"/>
          <c:showLegendKey val="0"/>
          <c:showVal val="1"/>
          <c:showCatName val="0"/>
          <c:showSerName val="0"/>
          <c:showPercent val="0"/>
          <c:showBubbleSize val="0"/>
        </c:dLbls>
        <c:gapWidth val="1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5. Vous n’avez pas résisté à la tentation à l’occasion de moments festifs, de convivialité</c:v>
                </c:pt>
                <c:pt idx="1">
                  <c:v>12. Vous étiez entouré de fumeurs (amis, collègues, famille)</c:v>
                </c:pt>
                <c:pt idx="2">
                  <c:v>4. Ce n’était finalement pas le bon moment (période chargée, de stress, etc.)</c:v>
                </c:pt>
                <c:pt idx="3">
                  <c:v>1. Les symptômes liés au sevrage ont été trop difficiles à supporter (irritabilité, difficultés difficulté à vous concentrer, augmentation de l’appétit, …)</c:v>
                </c:pt>
                <c:pt idx="4">
                  <c:v>9. Vous avez été trop radical(e) dans le changement de vos habitudes, l’arrêt complet et rapide de la cigarette était trop compliqué</c:v>
                </c:pt>
                <c:pt idx="5">
                  <c:v>8. Vous ne vous êtes pas fait accompagner d’un professionnel</c:v>
                </c:pt>
                <c:pt idx="6">
                  <c:v>11. Vous vous êtes aperçu que le fait de fumer faisait partie intégrante de votre personnalité et que vous ne vous imaginiez pas comme non-fumeur</c:v>
                </c:pt>
              </c:strCache>
            </c:strRef>
          </c:cat>
          <c:val>
            <c:numRef>
              <c:f>Feuil1!$B$2:$B$8</c:f>
              <c:numCache>
                <c:formatCode>General</c:formatCode>
                <c:ptCount val="7"/>
                <c:pt idx="0">
                  <c:v>32</c:v>
                </c:pt>
                <c:pt idx="1">
                  <c:v>20</c:v>
                </c:pt>
                <c:pt idx="2">
                  <c:v>25</c:v>
                </c:pt>
                <c:pt idx="3">
                  <c:v>16</c:v>
                </c:pt>
                <c:pt idx="4">
                  <c:v>17</c:v>
                </c:pt>
                <c:pt idx="5">
                  <c:v>23</c:v>
                </c:pt>
                <c:pt idx="6">
                  <c:v>9</c:v>
                </c:pt>
              </c:numCache>
            </c:numRef>
          </c:val>
          <c:extLst>
            <c:ext xmlns:c16="http://schemas.microsoft.com/office/drawing/2014/chart" uri="{C3380CC4-5D6E-409C-BE32-E72D297353CC}">
              <c16:uniqueId val="{00000000-1028-4638-B1F0-A9D24C75B453}"/>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5. Vous n’avez pas résisté à la tentation à l’occasion de moments festifs, de convivialité</c:v>
                </c:pt>
                <c:pt idx="1">
                  <c:v>12. Vous étiez entouré de fumeurs (amis, collègues, famille)</c:v>
                </c:pt>
                <c:pt idx="2">
                  <c:v>4. Ce n’était finalement pas le bon moment (période chargée, de stress, etc.)</c:v>
                </c:pt>
                <c:pt idx="3">
                  <c:v>1. Les symptômes liés au sevrage ont été trop difficiles à supporter (irritabilité, difficultés difficulté à vous concentrer, augmentation de l’appétit, …)</c:v>
                </c:pt>
                <c:pt idx="4">
                  <c:v>9. Vous avez été trop radical(e) dans le changement de vos habitudes, l’arrêt complet et rapide de la cigarette était trop compliqué</c:v>
                </c:pt>
                <c:pt idx="5">
                  <c:v>8. Vous ne vous êtes pas fait accompagner d’un professionnel</c:v>
                </c:pt>
                <c:pt idx="6">
                  <c:v>11. Vous vous êtes aperçu que le fait de fumer faisait partie intégrante de votre personnalité et que vous ne vous imaginiez pas comme non-fumeur</c:v>
                </c:pt>
              </c:strCache>
            </c:strRef>
          </c:cat>
          <c:val>
            <c:numRef>
              <c:f>Feuil1!$C$2:$C$8</c:f>
              <c:numCache>
                <c:formatCode>General</c:formatCode>
                <c:ptCount val="7"/>
                <c:pt idx="0">
                  <c:v>45</c:v>
                </c:pt>
                <c:pt idx="1">
                  <c:v>41</c:v>
                </c:pt>
                <c:pt idx="2">
                  <c:v>34</c:v>
                </c:pt>
                <c:pt idx="3">
                  <c:v>34</c:v>
                </c:pt>
                <c:pt idx="4">
                  <c:v>29</c:v>
                </c:pt>
                <c:pt idx="5">
                  <c:v>21</c:v>
                </c:pt>
                <c:pt idx="6">
                  <c:v>34</c:v>
                </c:pt>
              </c:numCache>
            </c:numRef>
          </c:val>
          <c:extLst>
            <c:ext xmlns:c16="http://schemas.microsoft.com/office/drawing/2014/chart" uri="{C3380CC4-5D6E-409C-BE32-E72D297353CC}">
              <c16:uniqueId val="{00000001-1028-4638-B1F0-A9D24C75B453}"/>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5. Vous n’avez pas résisté à la tentation à l’occasion de moments festifs, de convivialité</c:v>
                </c:pt>
                <c:pt idx="1">
                  <c:v>12. Vous étiez entouré de fumeurs (amis, collègues, famille)</c:v>
                </c:pt>
                <c:pt idx="2">
                  <c:v>4. Ce n’était finalement pas le bon moment (période chargée, de stress, etc.)</c:v>
                </c:pt>
                <c:pt idx="3">
                  <c:v>1. Les symptômes liés au sevrage ont été trop difficiles à supporter (irritabilité, difficultés difficulté à vous concentrer, augmentation de l’appétit, …)</c:v>
                </c:pt>
                <c:pt idx="4">
                  <c:v>9. Vous avez été trop radical(e) dans le changement de vos habitudes, l’arrêt complet et rapide de la cigarette était trop compliqué</c:v>
                </c:pt>
                <c:pt idx="5">
                  <c:v>8. Vous ne vous êtes pas fait accompagner d’un professionnel</c:v>
                </c:pt>
                <c:pt idx="6">
                  <c:v>11. Vous vous êtes aperçu que le fait de fumer faisait partie intégrante de votre personnalité et que vous ne vous imaginiez pas comme non-fumeur</c:v>
                </c:pt>
              </c:strCache>
            </c:strRef>
          </c:cat>
          <c:val>
            <c:numRef>
              <c:f>Feuil1!$D$2:$D$8</c:f>
              <c:numCache>
                <c:formatCode>General</c:formatCode>
                <c:ptCount val="7"/>
                <c:pt idx="0">
                  <c:v>9</c:v>
                </c:pt>
                <c:pt idx="1">
                  <c:v>23</c:v>
                </c:pt>
                <c:pt idx="2">
                  <c:v>20</c:v>
                </c:pt>
                <c:pt idx="3">
                  <c:v>28</c:v>
                </c:pt>
                <c:pt idx="4">
                  <c:v>32</c:v>
                </c:pt>
                <c:pt idx="5">
                  <c:v>23</c:v>
                </c:pt>
                <c:pt idx="6">
                  <c:v>28</c:v>
                </c:pt>
              </c:numCache>
            </c:numRef>
          </c:val>
          <c:extLst>
            <c:ext xmlns:c16="http://schemas.microsoft.com/office/drawing/2014/chart" uri="{C3380CC4-5D6E-409C-BE32-E72D297353CC}">
              <c16:uniqueId val="{00000002-1028-4638-B1F0-A9D24C75B453}"/>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5. Vous n’avez pas résisté à la tentation à l’occasion de moments festifs, de convivialité</c:v>
                </c:pt>
                <c:pt idx="1">
                  <c:v>12. Vous étiez entouré de fumeurs (amis, collègues, famille)</c:v>
                </c:pt>
                <c:pt idx="2">
                  <c:v>4. Ce n’était finalement pas le bon moment (période chargée, de stress, etc.)</c:v>
                </c:pt>
                <c:pt idx="3">
                  <c:v>1. Les symptômes liés au sevrage ont été trop difficiles à supporter (irritabilité, difficultés difficulté à vous concentrer, augmentation de l’appétit, …)</c:v>
                </c:pt>
                <c:pt idx="4">
                  <c:v>9. Vous avez été trop radical(e) dans le changement de vos habitudes, l’arrêt complet et rapide de la cigarette était trop compliqué</c:v>
                </c:pt>
                <c:pt idx="5">
                  <c:v>8. Vous ne vous êtes pas fait accompagner d’un professionnel</c:v>
                </c:pt>
                <c:pt idx="6">
                  <c:v>11. Vous vous êtes aperçu que le fait de fumer faisait partie intégrante de votre personnalité et que vous ne vous imaginiez pas comme non-fumeur</c:v>
                </c:pt>
              </c:strCache>
            </c:strRef>
          </c:cat>
          <c:val>
            <c:numRef>
              <c:f>Feuil1!$E$2:$E$8</c:f>
              <c:numCache>
                <c:formatCode>General</c:formatCode>
                <c:ptCount val="7"/>
                <c:pt idx="0">
                  <c:v>12</c:v>
                </c:pt>
                <c:pt idx="1">
                  <c:v>12</c:v>
                </c:pt>
                <c:pt idx="2">
                  <c:v>14</c:v>
                </c:pt>
                <c:pt idx="3">
                  <c:v>21</c:v>
                </c:pt>
                <c:pt idx="4">
                  <c:v>19</c:v>
                </c:pt>
                <c:pt idx="5">
                  <c:v>28</c:v>
                </c:pt>
                <c:pt idx="6">
                  <c:v>24</c:v>
                </c:pt>
              </c:numCache>
            </c:numRef>
          </c:val>
          <c:extLst>
            <c:ext xmlns:c16="http://schemas.microsoft.com/office/drawing/2014/chart" uri="{C3380CC4-5D6E-409C-BE32-E72D297353CC}">
              <c16:uniqueId val="{00000003-1028-4638-B1F0-A9D24C75B453}"/>
            </c:ext>
          </c:extLst>
        </c:ser>
        <c:ser>
          <c:idx val="4"/>
          <c:order val="4"/>
          <c:tx>
            <c:strRef>
              <c:f>Feuil1!$F$1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dLbl>
              <c:idx val="0"/>
              <c:layout>
                <c:manualLayout>
                  <c:x val="2.9046371782885733E-2"/>
                  <c:y val="2.8292953159858971E-7"/>
                </c:manualLayout>
              </c:layout>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lumMod val="6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14-4499-99BD-39DA574AF74F}"/>
                </c:ext>
              </c:extLst>
            </c:dLbl>
            <c:dLbl>
              <c:idx val="3"/>
              <c:layout>
                <c:manualLayout>
                  <c:x val="2.2591622497799922E-2"/>
                  <c:y val="6.5874664948870285E-17"/>
                </c:manualLayout>
              </c:layout>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lumMod val="6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14-4499-99BD-39DA574AF74F}"/>
                </c:ext>
              </c:extLst>
            </c:dLbl>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5. Vous n’avez pas résisté à la tentation à l’occasion de moments festifs, de convivialité</c:v>
                </c:pt>
                <c:pt idx="1">
                  <c:v>12. Vous étiez entouré de fumeurs (amis, collègues, famille)</c:v>
                </c:pt>
                <c:pt idx="2">
                  <c:v>4. Ce n’était finalement pas le bon moment (période chargée, de stress, etc.)</c:v>
                </c:pt>
                <c:pt idx="3">
                  <c:v>1. Les symptômes liés au sevrage ont été trop difficiles à supporter (irritabilité, difficultés difficulté à vous concentrer, augmentation de l’appétit, …)</c:v>
                </c:pt>
                <c:pt idx="4">
                  <c:v>9. Vous avez été trop radical(e) dans le changement de vos habitudes, l’arrêt complet et rapide de la cigarette était trop compliqué</c:v>
                </c:pt>
                <c:pt idx="5">
                  <c:v>8. Vous ne vous êtes pas fait accompagner d’un professionnel</c:v>
                </c:pt>
                <c:pt idx="6">
                  <c:v>11. Vous vous êtes aperçu que le fait de fumer faisait partie intégrante de votre personnalité et que vous ne vous imaginiez pas comme non-fumeur</c:v>
                </c:pt>
              </c:strCache>
            </c:strRef>
          </c:cat>
          <c:val>
            <c:numRef>
              <c:f>Feuil1!$F$2:$F$8</c:f>
              <c:numCache>
                <c:formatCode>General</c:formatCode>
                <c:ptCount val="7"/>
                <c:pt idx="0">
                  <c:v>2</c:v>
                </c:pt>
                <c:pt idx="1">
                  <c:v>4</c:v>
                </c:pt>
                <c:pt idx="2">
                  <c:v>7</c:v>
                </c:pt>
                <c:pt idx="3">
                  <c:v>1</c:v>
                </c:pt>
                <c:pt idx="4">
                  <c:v>3</c:v>
                </c:pt>
                <c:pt idx="5">
                  <c:v>5</c:v>
                </c:pt>
                <c:pt idx="6">
                  <c:v>5</c:v>
                </c:pt>
              </c:numCache>
            </c:numRef>
          </c:val>
          <c:extLst>
            <c:ext xmlns:c16="http://schemas.microsoft.com/office/drawing/2014/chart" uri="{C3380CC4-5D6E-409C-BE32-E72D297353CC}">
              <c16:uniqueId val="{00000000-B55C-47D6-A611-EC3790D2640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Feuil1!$A$9:$A$14</c:f>
              <c:strCache>
                <c:ptCount val="6"/>
                <c:pt idx="0">
                  <c:v>2. Vous étiez en train de prendre du poids</c:v>
                </c:pt>
                <c:pt idx="1">
                  <c:v>10. Vous vous êtes mis une forte pression et avez eu des doutes sur votre capacité à relever le défi</c:v>
                </c:pt>
                <c:pt idx="2">
                  <c:v>6. Vous n’avez pas constaté assez vite les bienfaits de l’arrêt de la cigarette</c:v>
                </c:pt>
                <c:pt idx="3">
                  <c:v>7. Vous avez manqué de soutien de la part de vos proches dans votre démarche</c:v>
                </c:pt>
                <c:pt idx="4">
                  <c:v>13. Vous ne vouliez pas arrêter le cannabis</c:v>
                </c:pt>
                <c:pt idx="5">
                  <c:v>3. Vous étiez en train de vous isoler de votre famille, de vos amis</c:v>
                </c:pt>
              </c:strCache>
            </c:strRef>
          </c:cat>
          <c:val>
            <c:numRef>
              <c:f>Feuil1!$B$9:$B$14</c:f>
              <c:numCache>
                <c:formatCode>General</c:formatCode>
                <c:ptCount val="6"/>
                <c:pt idx="0">
                  <c:v>15</c:v>
                </c:pt>
                <c:pt idx="1">
                  <c:v>14</c:v>
                </c:pt>
                <c:pt idx="2">
                  <c:v>8</c:v>
                </c:pt>
                <c:pt idx="3">
                  <c:v>4</c:v>
                </c:pt>
                <c:pt idx="4">
                  <c:v>11</c:v>
                </c:pt>
                <c:pt idx="5">
                  <c:v>8</c:v>
                </c:pt>
              </c:numCache>
            </c:numRef>
          </c:val>
          <c:extLst>
            <c:ext xmlns:c16="http://schemas.microsoft.com/office/drawing/2014/chart" uri="{C3380CC4-5D6E-409C-BE32-E72D297353CC}">
              <c16:uniqueId val="{00000000-09AE-4088-8A84-58B709738FF0}"/>
            </c:ext>
          </c:extLst>
        </c:ser>
        <c:ser>
          <c:idx val="1"/>
          <c:order val="1"/>
          <c:tx>
            <c:strRef>
              <c:f>Feuil1!$C$1</c:f>
              <c:strCache>
                <c:ptCount val="1"/>
                <c:pt idx="0">
                  <c:v>Oui un peu</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Feuil1!$A$9:$A$14</c:f>
              <c:strCache>
                <c:ptCount val="6"/>
                <c:pt idx="0">
                  <c:v>2. Vous étiez en train de prendre du poids</c:v>
                </c:pt>
                <c:pt idx="1">
                  <c:v>10. Vous vous êtes mis une forte pression et avez eu des doutes sur votre capacité à relever le défi</c:v>
                </c:pt>
                <c:pt idx="2">
                  <c:v>6. Vous n’avez pas constaté assez vite les bienfaits de l’arrêt de la cigarette</c:v>
                </c:pt>
                <c:pt idx="3">
                  <c:v>7. Vous avez manqué de soutien de la part de vos proches dans votre démarche</c:v>
                </c:pt>
                <c:pt idx="4">
                  <c:v>13. Vous ne vouliez pas arrêter le cannabis</c:v>
                </c:pt>
                <c:pt idx="5">
                  <c:v>3. Vous étiez en train de vous isoler de votre famille, de vos amis</c:v>
                </c:pt>
              </c:strCache>
            </c:strRef>
          </c:cat>
          <c:val>
            <c:numRef>
              <c:f>Feuil1!$C$9:$C$14</c:f>
              <c:numCache>
                <c:formatCode>General</c:formatCode>
                <c:ptCount val="6"/>
                <c:pt idx="0">
                  <c:v>27</c:v>
                </c:pt>
                <c:pt idx="1">
                  <c:v>28</c:v>
                </c:pt>
                <c:pt idx="2">
                  <c:v>33</c:v>
                </c:pt>
                <c:pt idx="3">
                  <c:v>24</c:v>
                </c:pt>
                <c:pt idx="4">
                  <c:v>8</c:v>
                </c:pt>
                <c:pt idx="5">
                  <c:v>8</c:v>
                </c:pt>
              </c:numCache>
            </c:numRef>
          </c:val>
          <c:extLst>
            <c:ext xmlns:c16="http://schemas.microsoft.com/office/drawing/2014/chart" uri="{C3380CC4-5D6E-409C-BE32-E72D297353CC}">
              <c16:uniqueId val="{00000001-09AE-4088-8A84-58B709738FF0}"/>
            </c:ext>
          </c:extLst>
        </c:ser>
        <c:ser>
          <c:idx val="2"/>
          <c:order val="2"/>
          <c:tx>
            <c:strRef>
              <c:f>Feuil1!$D$1</c:f>
              <c:strCache>
                <c:ptCount val="1"/>
                <c:pt idx="0">
                  <c:v>Non pas vraiment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Feuil1!$A$9:$A$14</c:f>
              <c:strCache>
                <c:ptCount val="6"/>
                <c:pt idx="0">
                  <c:v>2. Vous étiez en train de prendre du poids</c:v>
                </c:pt>
                <c:pt idx="1">
                  <c:v>10. Vous vous êtes mis une forte pression et avez eu des doutes sur votre capacité à relever le défi</c:v>
                </c:pt>
                <c:pt idx="2">
                  <c:v>6. Vous n’avez pas constaté assez vite les bienfaits de l’arrêt de la cigarette</c:v>
                </c:pt>
                <c:pt idx="3">
                  <c:v>7. Vous avez manqué de soutien de la part de vos proches dans votre démarche</c:v>
                </c:pt>
                <c:pt idx="4">
                  <c:v>13. Vous ne vouliez pas arrêter le cannabis</c:v>
                </c:pt>
                <c:pt idx="5">
                  <c:v>3. Vous étiez en train de vous isoler de votre famille, de vos amis</c:v>
                </c:pt>
              </c:strCache>
            </c:strRef>
          </c:cat>
          <c:val>
            <c:numRef>
              <c:f>Feuil1!$D$9:$D$14</c:f>
              <c:numCache>
                <c:formatCode>General</c:formatCode>
                <c:ptCount val="6"/>
                <c:pt idx="0">
                  <c:v>20</c:v>
                </c:pt>
                <c:pt idx="1">
                  <c:v>32</c:v>
                </c:pt>
                <c:pt idx="2">
                  <c:v>31</c:v>
                </c:pt>
                <c:pt idx="3">
                  <c:v>28</c:v>
                </c:pt>
                <c:pt idx="4">
                  <c:v>11</c:v>
                </c:pt>
                <c:pt idx="5">
                  <c:v>25</c:v>
                </c:pt>
              </c:numCache>
            </c:numRef>
          </c:val>
          <c:extLst>
            <c:ext xmlns:c16="http://schemas.microsoft.com/office/drawing/2014/chart" uri="{C3380CC4-5D6E-409C-BE32-E72D297353CC}">
              <c16:uniqueId val="{00000002-09AE-4088-8A84-58B709738FF0}"/>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Feuil1!$A$9:$A$14</c:f>
              <c:strCache>
                <c:ptCount val="6"/>
                <c:pt idx="0">
                  <c:v>2. Vous étiez en train de prendre du poids</c:v>
                </c:pt>
                <c:pt idx="1">
                  <c:v>10. Vous vous êtes mis une forte pression et avez eu des doutes sur votre capacité à relever le défi</c:v>
                </c:pt>
                <c:pt idx="2">
                  <c:v>6. Vous n’avez pas constaté assez vite les bienfaits de l’arrêt de la cigarette</c:v>
                </c:pt>
                <c:pt idx="3">
                  <c:v>7. Vous avez manqué de soutien de la part de vos proches dans votre démarche</c:v>
                </c:pt>
                <c:pt idx="4">
                  <c:v>13. Vous ne vouliez pas arrêter le cannabis</c:v>
                </c:pt>
                <c:pt idx="5">
                  <c:v>3. Vous étiez en train de vous isoler de votre famille, de vos amis</c:v>
                </c:pt>
              </c:strCache>
            </c:strRef>
          </c:cat>
          <c:val>
            <c:numRef>
              <c:f>Feuil1!$E$9:$E$14</c:f>
              <c:numCache>
                <c:formatCode>General</c:formatCode>
                <c:ptCount val="6"/>
                <c:pt idx="0">
                  <c:v>36</c:v>
                </c:pt>
                <c:pt idx="1">
                  <c:v>25</c:v>
                </c:pt>
                <c:pt idx="2">
                  <c:v>25</c:v>
                </c:pt>
                <c:pt idx="3">
                  <c:v>34</c:v>
                </c:pt>
                <c:pt idx="4">
                  <c:v>21</c:v>
                </c:pt>
                <c:pt idx="5">
                  <c:v>53</c:v>
                </c:pt>
              </c:numCache>
            </c:numRef>
          </c:val>
          <c:extLst>
            <c:ext xmlns:c16="http://schemas.microsoft.com/office/drawing/2014/chart" uri="{C3380CC4-5D6E-409C-BE32-E72D297353CC}">
              <c16:uniqueId val="{00000003-09AE-4088-8A84-58B709738FF0}"/>
            </c:ext>
          </c:extLst>
        </c:ser>
        <c:ser>
          <c:idx val="4"/>
          <c:order val="4"/>
          <c:tx>
            <c:strRef>
              <c:f>Feuil1!$F$1</c:f>
              <c:strCache>
                <c:ptCount val="1"/>
                <c:pt idx="0">
                  <c:v>Vous ne savez pas</c:v>
                </c:pt>
              </c:strCache>
            </c:strRef>
          </c:tx>
          <c:spPr>
            <a:solidFill>
              <a:sysClr val="window" lastClr="FFFFFF">
                <a:lumMod val="65000"/>
              </a:sysClr>
            </a:solidFill>
            <a:ln w="19050">
              <a:solidFill>
                <a:sysClr val="window" lastClr="FFFFFF"/>
              </a:solidFill>
            </a:ln>
            <a:effectLst/>
          </c:spPr>
          <c:invertIfNegative val="0"/>
          <c:dLbls>
            <c:dLbl>
              <c:idx val="0"/>
              <c:layout>
                <c:manualLayout>
                  <c:x val="3.5501121067971306E-2"/>
                  <c:y val="0"/>
                </c:manualLayout>
              </c:layout>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lumMod val="6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04-4014-9D55-C681C609DE2D}"/>
                </c:ext>
              </c:extLst>
            </c:dLbl>
            <c:dLbl>
              <c:idx val="1"/>
              <c:layout>
                <c:manualLayout>
                  <c:x val="3.2273746425428462E-2"/>
                  <c:y val="3.6991314816707771E-3"/>
                </c:manualLayout>
              </c:layout>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lumMod val="6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04-4014-9D55-C681C609DE2D}"/>
                </c:ext>
              </c:extLst>
            </c:dLbl>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Feuil1!$A$9:$A$14</c:f>
              <c:strCache>
                <c:ptCount val="6"/>
                <c:pt idx="0">
                  <c:v>2. Vous étiez en train de prendre du poids</c:v>
                </c:pt>
                <c:pt idx="1">
                  <c:v>10. Vous vous êtes mis une forte pression et avez eu des doutes sur votre capacité à relever le défi</c:v>
                </c:pt>
                <c:pt idx="2">
                  <c:v>6. Vous n’avez pas constaté assez vite les bienfaits de l’arrêt de la cigarette</c:v>
                </c:pt>
                <c:pt idx="3">
                  <c:v>7. Vous avez manqué de soutien de la part de vos proches dans votre démarche</c:v>
                </c:pt>
                <c:pt idx="4">
                  <c:v>13. Vous ne vouliez pas arrêter le cannabis</c:v>
                </c:pt>
                <c:pt idx="5">
                  <c:v>3. Vous étiez en train de vous isoler de votre famille, de vos amis</c:v>
                </c:pt>
              </c:strCache>
            </c:strRef>
          </c:cat>
          <c:val>
            <c:numRef>
              <c:f>Feuil1!$F$9:$F$14</c:f>
              <c:numCache>
                <c:formatCode>General</c:formatCode>
                <c:ptCount val="6"/>
                <c:pt idx="0">
                  <c:v>2</c:v>
                </c:pt>
                <c:pt idx="1">
                  <c:v>1</c:v>
                </c:pt>
                <c:pt idx="2">
                  <c:v>3</c:v>
                </c:pt>
                <c:pt idx="3">
                  <c:v>10</c:v>
                </c:pt>
                <c:pt idx="4">
                  <c:v>49</c:v>
                </c:pt>
                <c:pt idx="5">
                  <c:v>6</c:v>
                </c:pt>
              </c:numCache>
            </c:numRef>
          </c:val>
          <c:extLst>
            <c:ext xmlns:c16="http://schemas.microsoft.com/office/drawing/2014/chart" uri="{C3380CC4-5D6E-409C-BE32-E72D297353CC}">
              <c16:uniqueId val="{00000004-09AE-4088-8A84-58B709738FF0}"/>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5812077414651486E-2"/>
          <c:w val="0.95956528835338906"/>
          <c:h val="0.90837583876771077"/>
        </c:manualLayout>
      </c:layout>
      <c:barChart>
        <c:barDir val="bar"/>
        <c:grouping val="stacked"/>
        <c:varyColors val="0"/>
        <c:ser>
          <c:idx val="0"/>
          <c:order val="0"/>
          <c:tx>
            <c:strRef>
              <c:f>Feuil1!$B$1</c:f>
              <c:strCache>
                <c:ptCount val="1"/>
                <c:pt idx="0">
                  <c:v>Série 1</c:v>
                </c:pt>
              </c:strCache>
            </c:strRef>
          </c:tx>
          <c:spPr>
            <a:solidFill>
              <a:srgbClr val="002060"/>
            </a:solidFill>
            <a:ln w="19050">
              <a:noFill/>
            </a:ln>
            <a:effectLst/>
          </c:spPr>
          <c:invertIfNegative val="0"/>
          <c:dPt>
            <c:idx val="3"/>
            <c:invertIfNegative val="0"/>
            <c:bubble3D val="0"/>
            <c:spPr>
              <a:solidFill>
                <a:srgbClr val="002060"/>
              </a:solidFill>
              <a:ln w="19050">
                <a:noFill/>
              </a:ln>
              <a:effectLst/>
            </c:spPr>
            <c:extLst>
              <c:ext xmlns:c16="http://schemas.microsoft.com/office/drawing/2014/chart" uri="{C3380CC4-5D6E-409C-BE32-E72D297353CC}">
                <c16:uniqueId val="{00000003-3DED-4C5B-B55C-B066051702E3}"/>
              </c:ext>
            </c:extLst>
          </c:dPt>
          <c:dPt>
            <c:idx val="4"/>
            <c:invertIfNegative val="0"/>
            <c:bubble3D val="0"/>
            <c:spPr>
              <a:solidFill>
                <a:srgbClr val="002060"/>
              </a:solidFill>
              <a:ln w="19050">
                <a:noFill/>
              </a:ln>
              <a:effectLst/>
            </c:spPr>
            <c:extLst>
              <c:ext xmlns:c16="http://schemas.microsoft.com/office/drawing/2014/chart" uri="{C3380CC4-5D6E-409C-BE32-E72D297353CC}">
                <c16:uniqueId val="{00000003-054F-4F5D-AA6A-46515D16239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Votre médecin vous a prescrit des substituts (patch, gommes ou pastilles, inhalateurs, etc.)</c:v>
                </c:pt>
                <c:pt idx="1">
                  <c:v>Vous avez acheté une cigarette électronique</c:v>
                </c:pt>
                <c:pt idx="2">
                  <c:v>Vous vous êtes impliqué dans d'autres activités (sportives, artistiques, etc.)</c:v>
                </c:pt>
                <c:pt idx="3">
                  <c:v>Vous avez eu recours à des médecines alternatives (hypnose, méditation, acupuncture, laser, etc.)</c:v>
                </c:pt>
                <c:pt idx="4">
                  <c:v>Vous avez consulté un spécialiste (tabacologue, addictologue)</c:v>
                </c:pt>
                <c:pt idx="5">
                  <c:v>Vous en avez parlé aux professionnels de santé qui vous suivent (généraliste, spécialiste)</c:v>
                </c:pt>
                <c:pt idx="6">
                  <c:v>Votre médecin vous a prescrit des médicaments adaptés (CHAMPIX* ZYBAN*)</c:v>
                </c:pt>
                <c:pt idx="7">
                  <c:v>Vous avez cherché des conseils sur internet (Tabac Info Service par exemple)</c:v>
                </c:pt>
              </c:strCache>
            </c:strRef>
          </c:cat>
          <c:val>
            <c:numRef>
              <c:f>Feuil1!$B$2:$B$9</c:f>
              <c:numCache>
                <c:formatCode>General</c:formatCode>
                <c:ptCount val="8"/>
                <c:pt idx="0">
                  <c:v>17</c:v>
                </c:pt>
                <c:pt idx="1">
                  <c:v>18</c:v>
                </c:pt>
                <c:pt idx="2">
                  <c:v>14</c:v>
                </c:pt>
                <c:pt idx="3">
                  <c:v>15</c:v>
                </c:pt>
                <c:pt idx="4">
                  <c:v>7</c:v>
                </c:pt>
                <c:pt idx="5">
                  <c:v>9</c:v>
                </c:pt>
                <c:pt idx="6">
                  <c:v>3</c:v>
                </c:pt>
                <c:pt idx="7">
                  <c:v>1</c:v>
                </c:pt>
              </c:numCache>
            </c:numRef>
          </c:val>
          <c:extLst>
            <c:ext xmlns:c16="http://schemas.microsoft.com/office/drawing/2014/chart" uri="{C3380CC4-5D6E-409C-BE32-E72D297353CC}">
              <c16:uniqueId val="{0000000C-3DED-4C5B-B55C-B066051702E3}"/>
            </c:ext>
          </c:extLst>
        </c:ser>
        <c:ser>
          <c:idx val="1"/>
          <c:order val="1"/>
          <c:tx>
            <c:strRef>
              <c:f>Feuil1!$C$1</c:f>
              <c:strCache>
                <c:ptCount val="1"/>
                <c:pt idx="0">
                  <c:v>Série 2</c:v>
                </c:pt>
              </c:strCache>
            </c:strRef>
          </c:tx>
          <c:spPr>
            <a:solidFill>
              <a:schemeClr val="bg2">
                <a:lumMod val="25000"/>
                <a:lumOff val="75000"/>
              </a:schemeClr>
            </a:solidFill>
            <a:ln w="19050">
              <a:noFill/>
            </a:ln>
            <a:effectLst/>
          </c:spPr>
          <c:invertIfNegative val="0"/>
          <c:dLbls>
            <c:delete val="1"/>
          </c:dLbls>
          <c:cat>
            <c:strRef>
              <c:f>Feuil1!$A$2:$A$9</c:f>
              <c:strCache>
                <c:ptCount val="8"/>
                <c:pt idx="0">
                  <c:v>Votre médecin vous a prescrit des substituts (patch, gommes ou pastilles, inhalateurs, etc.)</c:v>
                </c:pt>
                <c:pt idx="1">
                  <c:v>Vous avez acheté une cigarette électronique</c:v>
                </c:pt>
                <c:pt idx="2">
                  <c:v>Vous vous êtes impliqué dans d'autres activités (sportives, artistiques, etc.)</c:v>
                </c:pt>
                <c:pt idx="3">
                  <c:v>Vous avez eu recours à des médecines alternatives (hypnose, méditation, acupuncture, laser, etc.)</c:v>
                </c:pt>
                <c:pt idx="4">
                  <c:v>Vous avez consulté un spécialiste (tabacologue, addictologue)</c:v>
                </c:pt>
                <c:pt idx="5">
                  <c:v>Vous en avez parlé aux professionnels de santé qui vous suivent (généraliste, spécialiste)</c:v>
                </c:pt>
                <c:pt idx="6">
                  <c:v>Votre médecin vous a prescrit des médicaments adaptés (CHAMPIX* ZYBAN*)</c:v>
                </c:pt>
                <c:pt idx="7">
                  <c:v>Vous avez cherché des conseils sur internet (Tabac Info Service par exemple)</c:v>
                </c:pt>
              </c:strCache>
            </c:strRef>
          </c:cat>
          <c:val>
            <c:numRef>
              <c:f>Feuil1!$C$2:$C$9</c:f>
              <c:numCache>
                <c:formatCode>General</c:formatCode>
                <c:ptCount val="8"/>
                <c:pt idx="0">
                  <c:v>9</c:v>
                </c:pt>
                <c:pt idx="1">
                  <c:v>6</c:v>
                </c:pt>
                <c:pt idx="2">
                  <c:v>7</c:v>
                </c:pt>
                <c:pt idx="3">
                  <c:v>2</c:v>
                </c:pt>
                <c:pt idx="4">
                  <c:v>9</c:v>
                </c:pt>
                <c:pt idx="5">
                  <c:v>6</c:v>
                </c:pt>
                <c:pt idx="6">
                  <c:v>3</c:v>
                </c:pt>
                <c:pt idx="7">
                  <c:v>4</c:v>
                </c:pt>
              </c:numCache>
            </c:numRef>
          </c:val>
          <c:extLst>
            <c:ext xmlns:c16="http://schemas.microsoft.com/office/drawing/2014/chart" uri="{C3380CC4-5D6E-409C-BE32-E72D297353CC}">
              <c16:uniqueId val="{0000000D-3DED-4C5B-B55C-B066051702E3}"/>
            </c:ext>
          </c:extLst>
        </c:ser>
        <c:ser>
          <c:idx val="2"/>
          <c:order val="2"/>
          <c:tx>
            <c:strRef>
              <c:f>Feuil1!$D$1</c:f>
              <c:strCache>
                <c:ptCount val="1"/>
                <c:pt idx="0">
                  <c:v>Série 3</c:v>
                </c:pt>
              </c:strCache>
            </c:strRef>
          </c:tx>
          <c:spPr>
            <a:noFill/>
            <a:ln>
              <a:noFill/>
            </a:ln>
            <a:effectLst/>
          </c:spPr>
          <c:invertIfNegative val="0"/>
          <c:dLbls>
            <c:dLbl>
              <c:idx val="0"/>
              <c:layout>
                <c:manualLayout>
                  <c:x val="-9.3794993721481645E-2"/>
                  <c:y val="4.981573160877912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A2-445E-A9DB-72045B30659D}"/>
                </c:ext>
              </c:extLst>
            </c:dLbl>
            <c:dLbl>
              <c:idx val="1"/>
              <c:layout>
                <c:manualLayout>
                  <c:x val="-9.3794993721481645E-2"/>
                  <c:y val="4.98157316116787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8B-41D6-9177-8C6396333DCD}"/>
                </c:ext>
              </c:extLst>
            </c:dLbl>
            <c:dLbl>
              <c:idx val="2"/>
              <c:layout>
                <c:manualLayout>
                  <c:x val="-8.0068897079313597E-2"/>
                  <c:y val="7.472359741316869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A2-445E-A9DB-72045B30659D}"/>
                </c:ext>
              </c:extLst>
            </c:dLbl>
            <c:dLbl>
              <c:idx val="3"/>
              <c:layout>
                <c:manualLayout>
                  <c:x val="-6.1767434889756209E-2"/>
                  <c:y val="7.472359741316869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A2-445E-A9DB-72045B30659D}"/>
                </c:ext>
              </c:extLst>
            </c:dLbl>
            <c:dLbl>
              <c:idx val="4"/>
              <c:layout>
                <c:manualLayout>
                  <c:x val="-5.7192069342366897E-2"/>
                  <c:y val="4.981573162037775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A2-445E-A9DB-72045B30659D}"/>
                </c:ext>
              </c:extLst>
            </c:dLbl>
            <c:dLbl>
              <c:idx val="5"/>
              <c:layout>
                <c:manualLayout>
                  <c:x val="-5.2616703794977508E-2"/>
                  <c:y val="6.32759422894724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EA2-445E-A9DB-72045B30659D}"/>
                </c:ext>
              </c:extLst>
            </c:dLbl>
            <c:dLbl>
              <c:idx val="6"/>
              <c:layout>
                <c:manualLayout>
                  <c:x val="-1.2663134748658418E-2"/>
                  <c:y val="-3.162800799841386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A2-445E-A9DB-72045B30659D}"/>
                </c:ext>
              </c:extLst>
            </c:dLbl>
            <c:dLbl>
              <c:idx val="7"/>
              <c:layout>
                <c:manualLayout>
                  <c:x val="-9.6851842278142964E-3"/>
                  <c:y val="4.981573160877912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A2-445E-A9DB-72045B30659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A9D8EE"/>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Votre médecin vous a prescrit des substituts (patch, gommes ou pastilles, inhalateurs, etc.)</c:v>
                </c:pt>
                <c:pt idx="1">
                  <c:v>Vous avez acheté une cigarette électronique</c:v>
                </c:pt>
                <c:pt idx="2">
                  <c:v>Vous vous êtes impliqué dans d'autres activités (sportives, artistiques, etc.)</c:v>
                </c:pt>
                <c:pt idx="3">
                  <c:v>Vous avez eu recours à des médecines alternatives (hypnose, méditation, acupuncture, laser, etc.)</c:v>
                </c:pt>
                <c:pt idx="4">
                  <c:v>Vous avez consulté un spécialiste (tabacologue, addictologue)</c:v>
                </c:pt>
                <c:pt idx="5">
                  <c:v>Vous en avez parlé aux professionnels de santé qui vous suivent (généraliste, spécialiste)</c:v>
                </c:pt>
                <c:pt idx="6">
                  <c:v>Votre médecin vous a prescrit des médicaments adaptés (CHAMPIX* ZYBAN*)</c:v>
                </c:pt>
                <c:pt idx="7">
                  <c:v>Vous avez cherché des conseils sur internet (Tabac Info Service par exemple)</c:v>
                </c:pt>
              </c:strCache>
            </c:strRef>
          </c:cat>
          <c:val>
            <c:numRef>
              <c:f>Feuil1!$D$2:$D$9</c:f>
              <c:numCache>
                <c:formatCode>General</c:formatCode>
                <c:ptCount val="8"/>
                <c:pt idx="0">
                  <c:v>26</c:v>
                </c:pt>
                <c:pt idx="1">
                  <c:v>24</c:v>
                </c:pt>
                <c:pt idx="2">
                  <c:v>21</c:v>
                </c:pt>
                <c:pt idx="3">
                  <c:v>17</c:v>
                </c:pt>
                <c:pt idx="4">
                  <c:v>16</c:v>
                </c:pt>
                <c:pt idx="5">
                  <c:v>15</c:v>
                </c:pt>
                <c:pt idx="6">
                  <c:v>6</c:v>
                </c:pt>
                <c:pt idx="7">
                  <c:v>5</c:v>
                </c:pt>
              </c:numCache>
            </c:numRef>
          </c:val>
          <c:extLst>
            <c:ext xmlns:c16="http://schemas.microsoft.com/office/drawing/2014/chart" uri="{C3380CC4-5D6E-409C-BE32-E72D297353CC}">
              <c16:uniqueId val="{0000000C-8224-4E51-BE03-6ACA21AF1BD4}"/>
            </c:ext>
          </c:extLst>
        </c:ser>
        <c:dLbls>
          <c:dLblPos val="ctr"/>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0390523546008519"/>
          <c:h val="0.93836246660933953"/>
        </c:manualLayout>
      </c:layout>
      <c:barChart>
        <c:barDir val="bar"/>
        <c:grouping val="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2-4076-4F3C-911B-E9C37C281904}"/>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EB-4A96-A79F-10D60A83594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Hétérosexuel / Hétérosexuelle</c:v>
                </c:pt>
                <c:pt idx="1">
                  <c:v>Bisexuel / Bisexuelle</c:v>
                </c:pt>
                <c:pt idx="2">
                  <c:v>Homosexuel / Homosexuelle</c:v>
                </c:pt>
                <c:pt idx="3">
                  <c:v>Pansexuel / Pansexuelle</c:v>
                </c:pt>
                <c:pt idx="4">
                  <c:v>Asexuel / Asexuelle</c:v>
                </c:pt>
              </c:strCache>
            </c:strRef>
          </c:cat>
          <c:val>
            <c:numRef>
              <c:f>Feuil1!$B$2:$B$6</c:f>
              <c:numCache>
                <c:formatCode>General</c:formatCode>
                <c:ptCount val="5"/>
                <c:pt idx="0">
                  <c:v>18</c:v>
                </c:pt>
                <c:pt idx="1">
                  <c:v>4</c:v>
                </c:pt>
                <c:pt idx="2">
                  <c:v>75</c:v>
                </c:pt>
                <c:pt idx="3">
                  <c:v>0</c:v>
                </c:pt>
                <c:pt idx="4">
                  <c:v>1</c:v>
                </c:pt>
              </c:numCache>
            </c:numRef>
          </c:val>
          <c:extLst>
            <c:ext xmlns:c16="http://schemas.microsoft.com/office/drawing/2014/chart" uri="{C3380CC4-5D6E-409C-BE32-E72D297353CC}">
              <c16:uniqueId val="{00000000-4076-4F3C-911B-E9C37C281904}"/>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5812077414651486E-2"/>
          <c:w val="0.95956528835338906"/>
          <c:h val="0.90837583876771077"/>
        </c:manualLayout>
      </c:layout>
      <c:barChart>
        <c:barDir val="bar"/>
        <c:grouping val="stacked"/>
        <c:varyColors val="0"/>
        <c:ser>
          <c:idx val="0"/>
          <c:order val="0"/>
          <c:tx>
            <c:strRef>
              <c:f>Feuil1!$B$1</c:f>
              <c:strCache>
                <c:ptCount val="1"/>
                <c:pt idx="0">
                  <c:v>Série 1</c:v>
                </c:pt>
              </c:strCache>
            </c:strRef>
          </c:tx>
          <c:spPr>
            <a:solidFill>
              <a:srgbClr val="002060"/>
            </a:solidFill>
            <a:ln w="19050">
              <a:noFill/>
            </a:ln>
            <a:effectLst/>
          </c:spPr>
          <c:invertIfNegative val="0"/>
          <c:dPt>
            <c:idx val="1"/>
            <c:invertIfNegative val="0"/>
            <c:bubble3D val="0"/>
            <c:spPr>
              <a:solidFill>
                <a:srgbClr val="002060"/>
              </a:solidFill>
              <a:ln w="19050">
                <a:noFill/>
              </a:ln>
              <a:effectLst/>
            </c:spPr>
            <c:extLst>
              <c:ext xmlns:c16="http://schemas.microsoft.com/office/drawing/2014/chart" uri="{C3380CC4-5D6E-409C-BE32-E72D297353CC}">
                <c16:uniqueId val="{00000006-6620-4BE4-9177-CFAD59A3A573}"/>
              </c:ext>
            </c:extLst>
          </c:dPt>
          <c:dPt>
            <c:idx val="2"/>
            <c:invertIfNegative val="0"/>
            <c:bubble3D val="0"/>
            <c:spPr>
              <a:solidFill>
                <a:srgbClr val="002060"/>
              </a:solidFill>
              <a:ln w="19050">
                <a:noFill/>
              </a:ln>
              <a:effectLst/>
            </c:spPr>
            <c:extLst>
              <c:ext xmlns:c16="http://schemas.microsoft.com/office/drawing/2014/chart" uri="{C3380CC4-5D6E-409C-BE32-E72D297353CC}">
                <c16:uniqueId val="{00000004-ED04-4140-A3FC-CC0DC1D663AA}"/>
              </c:ext>
            </c:extLst>
          </c:dPt>
          <c:dLbls>
            <c:dLbl>
              <c:idx val="1"/>
              <c:layout>
                <c:manualLayout>
                  <c:x val="3.4179781964017095E-2"/>
                  <c:y val="4.9815731611678786E-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060"/>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20-4BE4-9177-CFAD59A3A573}"/>
                </c:ext>
              </c:extLst>
            </c:dLbl>
            <c:dLbl>
              <c:idx val="3"/>
              <c:delete val="1"/>
              <c:extLst>
                <c:ext xmlns:c15="http://schemas.microsoft.com/office/drawing/2012/chart" uri="{CE6537A1-D6FC-4f65-9D91-7224C49458BB}"/>
                <c:ext xmlns:c16="http://schemas.microsoft.com/office/drawing/2014/chart" uri="{C3380CC4-5D6E-409C-BE32-E72D297353CC}">
                  <c16:uniqueId val="{00000003-3DED-4C5B-B55C-B066051702E3}"/>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060"/>
                      </a:solidFill>
                      <a:latin typeface="+mn-lt"/>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4F-4F5D-AA6A-46515D16239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7"/>
                <c:pt idx="0">
                  <c:v>Vous avez téléchargé une application qui diffuse des conseils et des encouragements pour arrêter de fumer</c:v>
                </c:pt>
                <c:pt idx="1">
                  <c:v>Vous avez demandé des conseils à un pharmacien</c:v>
                </c:pt>
                <c:pt idx="2">
                  <c:v>Vous avez téléchargé une application vous permettant d'évaluer les économies que vous faisiez</c:v>
                </c:pt>
                <c:pt idx="3">
                  <c:v>Vous avez pris des conseils auprès de vos proches</c:v>
                </c:pt>
                <c:pt idx="4">
                  <c:v>Vous avez rejoint un groupe de soutien</c:v>
                </c:pt>
                <c:pt idx="5">
                  <c:v>Vous vous êtes rapproché d'une association</c:v>
                </c:pt>
                <c:pt idx="6">
                  <c:v>Autre</c:v>
                </c:pt>
              </c:strCache>
            </c:strRef>
          </c:cat>
          <c:val>
            <c:numRef>
              <c:f>Feuil1!$B$2:$B$9</c:f>
              <c:numCache>
                <c:formatCode>General</c:formatCode>
                <c:ptCount val="8"/>
                <c:pt idx="0">
                  <c:v>1</c:v>
                </c:pt>
                <c:pt idx="1">
                  <c:v>3</c:v>
                </c:pt>
                <c:pt idx="2">
                  <c:v>1</c:v>
                </c:pt>
                <c:pt idx="3">
                  <c:v>0</c:v>
                </c:pt>
                <c:pt idx="4">
                  <c:v>1</c:v>
                </c:pt>
                <c:pt idx="5">
                  <c:v>0</c:v>
                </c:pt>
              </c:numCache>
            </c:numRef>
          </c:val>
          <c:extLst>
            <c:ext xmlns:c16="http://schemas.microsoft.com/office/drawing/2014/chart" uri="{C3380CC4-5D6E-409C-BE32-E72D297353CC}">
              <c16:uniqueId val="{0000000C-3DED-4C5B-B55C-B066051702E3}"/>
            </c:ext>
          </c:extLst>
        </c:ser>
        <c:ser>
          <c:idx val="1"/>
          <c:order val="1"/>
          <c:tx>
            <c:strRef>
              <c:f>Feuil1!$C$1</c:f>
              <c:strCache>
                <c:ptCount val="1"/>
                <c:pt idx="0">
                  <c:v>Série 2</c:v>
                </c:pt>
              </c:strCache>
            </c:strRef>
          </c:tx>
          <c:spPr>
            <a:solidFill>
              <a:schemeClr val="bg2">
                <a:lumMod val="25000"/>
                <a:lumOff val="75000"/>
              </a:schemeClr>
            </a:solidFill>
            <a:ln w="19050">
              <a:noFill/>
            </a:ln>
            <a:effectLst/>
          </c:spPr>
          <c:invertIfNegative val="0"/>
          <c:dPt>
            <c:idx val="6"/>
            <c:invertIfNegative val="0"/>
            <c:bubble3D val="0"/>
            <c:spPr>
              <a:solidFill>
                <a:schemeClr val="bg1">
                  <a:lumMod val="65000"/>
                </a:schemeClr>
              </a:solidFill>
              <a:ln w="19050">
                <a:noFill/>
              </a:ln>
              <a:effectLst/>
            </c:spPr>
            <c:extLst>
              <c:ext xmlns:c16="http://schemas.microsoft.com/office/drawing/2014/chart" uri="{C3380CC4-5D6E-409C-BE32-E72D297353CC}">
                <c16:uniqueId val="{00000004-6620-4BE4-9177-CFAD59A3A573}"/>
              </c:ext>
            </c:extLst>
          </c:dPt>
          <c:dLbls>
            <c:delete val="1"/>
          </c:dLbls>
          <c:cat>
            <c:strRef>
              <c:f>Feuil1!$A$2:$A$9</c:f>
              <c:strCache>
                <c:ptCount val="7"/>
                <c:pt idx="0">
                  <c:v>Vous avez téléchargé une application qui diffuse des conseils et des encouragements pour arrêter de fumer</c:v>
                </c:pt>
                <c:pt idx="1">
                  <c:v>Vous avez demandé des conseils à un pharmacien</c:v>
                </c:pt>
                <c:pt idx="2">
                  <c:v>Vous avez téléchargé une application vous permettant d'évaluer les économies que vous faisiez</c:v>
                </c:pt>
                <c:pt idx="3">
                  <c:v>Vous avez pris des conseils auprès de vos proches</c:v>
                </c:pt>
                <c:pt idx="4">
                  <c:v>Vous avez rejoint un groupe de soutien</c:v>
                </c:pt>
                <c:pt idx="5">
                  <c:v>Vous vous êtes rapproché d'une association</c:v>
                </c:pt>
                <c:pt idx="6">
                  <c:v>Autre</c:v>
                </c:pt>
              </c:strCache>
            </c:strRef>
          </c:cat>
          <c:val>
            <c:numRef>
              <c:f>Feuil1!$C$2:$C$9</c:f>
              <c:numCache>
                <c:formatCode>General</c:formatCode>
                <c:ptCount val="8"/>
                <c:pt idx="0">
                  <c:v>4</c:v>
                </c:pt>
                <c:pt idx="1">
                  <c:v>0</c:v>
                </c:pt>
                <c:pt idx="2">
                  <c:v>2</c:v>
                </c:pt>
                <c:pt idx="3">
                  <c:v>3</c:v>
                </c:pt>
                <c:pt idx="4">
                  <c:v>0</c:v>
                </c:pt>
                <c:pt idx="5">
                  <c:v>0</c:v>
                </c:pt>
                <c:pt idx="6">
                  <c:v>28</c:v>
                </c:pt>
                <c:pt idx="7">
                  <c:v>0</c:v>
                </c:pt>
              </c:numCache>
            </c:numRef>
          </c:val>
          <c:extLst>
            <c:ext xmlns:c16="http://schemas.microsoft.com/office/drawing/2014/chart" uri="{C3380CC4-5D6E-409C-BE32-E72D297353CC}">
              <c16:uniqueId val="{0000000D-3DED-4C5B-B55C-B066051702E3}"/>
            </c:ext>
          </c:extLst>
        </c:ser>
        <c:ser>
          <c:idx val="2"/>
          <c:order val="2"/>
          <c:tx>
            <c:strRef>
              <c:f>Feuil1!$D$1</c:f>
              <c:strCache>
                <c:ptCount val="1"/>
                <c:pt idx="0">
                  <c:v>Série 3</c:v>
                </c:pt>
              </c:strCache>
            </c:strRef>
          </c:tx>
          <c:spPr>
            <a:no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638B-41D6-9177-8C6396333DCD}"/>
                </c:ext>
              </c:extLst>
            </c:dLbl>
            <c:dLbl>
              <c:idx val="4"/>
              <c:delete val="1"/>
              <c:extLst>
                <c:ext xmlns:c15="http://schemas.microsoft.com/office/drawing/2012/chart" uri="{CE6537A1-D6FC-4f65-9D91-7224C49458BB}"/>
                <c:ext xmlns:c16="http://schemas.microsoft.com/office/drawing/2014/chart" uri="{C3380CC4-5D6E-409C-BE32-E72D297353CC}">
                  <c16:uniqueId val="{00000007-6620-4BE4-9177-CFAD59A3A573}"/>
                </c:ext>
              </c:extLst>
            </c:dLbl>
            <c:dLbl>
              <c:idx val="6"/>
              <c:layout>
                <c:manualLayout>
                  <c:x val="-0.10752109036364969"/>
                  <c:y val="-6.326597914314949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6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20-4BE4-9177-CFAD59A3A57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A9D8EE"/>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7"/>
                <c:pt idx="0">
                  <c:v>Vous avez téléchargé une application qui diffuse des conseils et des encouragements pour arrêter de fumer</c:v>
                </c:pt>
                <c:pt idx="1">
                  <c:v>Vous avez demandé des conseils à un pharmacien</c:v>
                </c:pt>
                <c:pt idx="2">
                  <c:v>Vous avez téléchargé une application vous permettant d'évaluer les économies que vous faisiez</c:v>
                </c:pt>
                <c:pt idx="3">
                  <c:v>Vous avez pris des conseils auprès de vos proches</c:v>
                </c:pt>
                <c:pt idx="4">
                  <c:v>Vous avez rejoint un groupe de soutien</c:v>
                </c:pt>
                <c:pt idx="5">
                  <c:v>Vous vous êtes rapproché d'une association</c:v>
                </c:pt>
                <c:pt idx="6">
                  <c:v>Autre</c:v>
                </c:pt>
              </c:strCache>
            </c:strRef>
          </c:cat>
          <c:val>
            <c:numRef>
              <c:f>Feuil1!$D$2:$D$9</c:f>
              <c:numCache>
                <c:formatCode>General</c:formatCode>
                <c:ptCount val="8"/>
                <c:pt idx="0">
                  <c:v>5</c:v>
                </c:pt>
                <c:pt idx="1">
                  <c:v>3</c:v>
                </c:pt>
                <c:pt idx="2">
                  <c:v>3</c:v>
                </c:pt>
                <c:pt idx="3">
                  <c:v>3</c:v>
                </c:pt>
                <c:pt idx="4">
                  <c:v>1</c:v>
                </c:pt>
                <c:pt idx="5">
                  <c:v>0</c:v>
                </c:pt>
                <c:pt idx="6">
                  <c:v>28</c:v>
                </c:pt>
              </c:numCache>
            </c:numRef>
          </c:val>
          <c:extLst>
            <c:ext xmlns:c16="http://schemas.microsoft.com/office/drawing/2014/chart" uri="{C3380CC4-5D6E-409C-BE32-E72D297353CC}">
              <c16:uniqueId val="{0000000C-8224-4E51-BE03-6ACA21AF1BD4}"/>
            </c:ext>
          </c:extLst>
        </c:ser>
        <c:dLbls>
          <c:dLblPos val="ctr"/>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930F-4745-BE09-632AB4458131}"/>
              </c:ext>
            </c:extLst>
          </c:dPt>
          <c:dPt>
            <c:idx val="2"/>
            <c:invertIfNegative val="0"/>
            <c:bubble3D val="0"/>
            <c:spPr>
              <a:solidFill>
                <a:srgbClr val="002060"/>
              </a:solidFill>
              <a:ln>
                <a:noFill/>
              </a:ln>
              <a:effectLst/>
            </c:spPr>
            <c:extLst>
              <c:ext xmlns:c16="http://schemas.microsoft.com/office/drawing/2014/chart" uri="{C3380CC4-5D6E-409C-BE32-E72D297353CC}">
                <c16:uniqueId val="{00000001-A725-4DFE-8276-9137CF8E1EE3}"/>
              </c:ext>
            </c:extLst>
          </c:dPt>
          <c:dPt>
            <c:idx val="3"/>
            <c:invertIfNegative val="0"/>
            <c:bubble3D val="0"/>
            <c:spPr>
              <a:solidFill>
                <a:srgbClr val="002060"/>
              </a:solidFill>
              <a:ln>
                <a:noFill/>
              </a:ln>
              <a:effectLst/>
            </c:spPr>
            <c:extLst>
              <c:ext xmlns:c16="http://schemas.microsoft.com/office/drawing/2014/chart" uri="{C3380CC4-5D6E-409C-BE32-E72D297353CC}">
                <c16:uniqueId val="{00000003-A725-4DFE-8276-9137CF8E1EE3}"/>
              </c:ext>
            </c:extLst>
          </c:dPt>
          <c:dPt>
            <c:idx val="7"/>
            <c:invertIfNegative val="0"/>
            <c:bubble3D val="0"/>
            <c:spPr>
              <a:solidFill>
                <a:srgbClr val="002060"/>
              </a:solidFill>
              <a:ln>
                <a:noFill/>
              </a:ln>
              <a:effectLst/>
            </c:spPr>
            <c:extLst>
              <c:ext xmlns:c16="http://schemas.microsoft.com/office/drawing/2014/chart" uri="{C3380CC4-5D6E-409C-BE32-E72D297353CC}">
                <c16:uniqueId val="{00000007-930F-4745-BE09-632AB4458131}"/>
              </c:ext>
            </c:extLst>
          </c:dPt>
          <c:dPt>
            <c:idx val="9"/>
            <c:invertIfNegative val="0"/>
            <c:bubble3D val="0"/>
            <c:spPr>
              <a:solidFill>
                <a:srgbClr val="002060"/>
              </a:solidFill>
              <a:ln>
                <a:noFill/>
              </a:ln>
              <a:effectLst/>
            </c:spPr>
            <c:extLst>
              <c:ext xmlns:c16="http://schemas.microsoft.com/office/drawing/2014/chart" uri="{C3380CC4-5D6E-409C-BE32-E72D297353CC}">
                <c16:uniqueId val="{00000009-A725-4DFE-8276-9137CF8E1EE3}"/>
              </c:ext>
            </c:extLst>
          </c:dPt>
          <c:dLbls>
            <c:dLbl>
              <c:idx val="8"/>
              <c:delete val="1"/>
              <c:extLst>
                <c:ext xmlns:c15="http://schemas.microsoft.com/office/drawing/2012/chart" uri="{CE6537A1-D6FC-4f65-9D91-7224C49458BB}"/>
                <c:ext xmlns:c16="http://schemas.microsoft.com/office/drawing/2014/chart" uri="{C3380CC4-5D6E-409C-BE32-E72D297353CC}">
                  <c16:uniqueId val="{0000000A-930F-4745-BE09-632AB445813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Faire du sport, une activité physique pour vous dépenser</c:v>
                </c:pt>
                <c:pt idx="1">
                  <c:v>9. Avoir recours à l’hypnose, au laser ou à l’acupuncture</c:v>
                </c:pt>
                <c:pt idx="2">
                  <c:v>3. Utiliser des substituts nicotiniques</c:v>
                </c:pt>
                <c:pt idx="3">
                  <c:v>4. Consulter un tabacologue, un spécialiste</c:v>
                </c:pt>
                <c:pt idx="4">
                  <c:v>8. Pratiquer la méditation, la relaxation pour vous aider à maîtriser votre anxiété et votre stress liés au sevrage</c:v>
                </c:pt>
                <c:pt idx="5">
                  <c:v>1. Avoir le soutien, les encouragements de vos proches pour rester motivé</c:v>
                </c:pt>
                <c:pt idx="6">
                  <c:v>2. Assister à des témoignages de personnes séropositives qui fumaient </c:v>
                </c:pt>
                <c:pt idx="7">
                  <c:v>6. Télécharger une application qui motive à l’arrêt du tabac (sous forme de jeux “ serious game”)</c:v>
                </c:pt>
                <c:pt idx="8">
                  <c:v>5. Télécharger une application sur votre téléphone pour prendre conscience des économies réalisées</c:v>
                </c:pt>
                <c:pt idx="9">
                  <c:v>10. Participer à des groupes de soutien avec des personnes qui ont le même lien au tabac</c:v>
                </c:pt>
              </c:strCache>
            </c:strRef>
          </c:cat>
          <c:val>
            <c:numRef>
              <c:f>Feuil1!$B$2:$B$11</c:f>
              <c:numCache>
                <c:formatCode>General</c:formatCode>
                <c:ptCount val="10"/>
                <c:pt idx="0">
                  <c:v>24</c:v>
                </c:pt>
                <c:pt idx="1">
                  <c:v>25</c:v>
                </c:pt>
                <c:pt idx="2">
                  <c:v>19</c:v>
                </c:pt>
                <c:pt idx="3">
                  <c:v>10</c:v>
                </c:pt>
                <c:pt idx="4">
                  <c:v>8</c:v>
                </c:pt>
                <c:pt idx="5">
                  <c:v>4</c:v>
                </c:pt>
                <c:pt idx="6">
                  <c:v>4</c:v>
                </c:pt>
                <c:pt idx="7">
                  <c:v>4</c:v>
                </c:pt>
                <c:pt idx="8">
                  <c:v>0</c:v>
                </c:pt>
                <c:pt idx="9">
                  <c:v>2</c:v>
                </c:pt>
              </c:numCache>
            </c:numRef>
          </c:val>
          <c:extLst>
            <c:ext xmlns:c16="http://schemas.microsoft.com/office/drawing/2014/chart" uri="{C3380CC4-5D6E-409C-BE32-E72D297353CC}">
              <c16:uniqueId val="{0000000C-A725-4DFE-8276-9137CF8E1EE3}"/>
            </c:ext>
          </c:extLst>
        </c:ser>
        <c:ser>
          <c:idx val="1"/>
          <c:order val="1"/>
          <c:tx>
            <c:strRef>
              <c:f>Feuil1!$C$1</c:f>
              <c:strCache>
                <c:ptCount val="1"/>
                <c:pt idx="0">
                  <c:v>Série 2</c:v>
                </c:pt>
              </c:strCache>
            </c:strRef>
          </c:tx>
          <c:spPr>
            <a:solidFill>
              <a:srgbClr val="8DBDD3"/>
            </a:solidFill>
            <a:ln>
              <a:noFill/>
            </a:ln>
            <a:effectLst/>
          </c:spPr>
          <c:invertIfNegative val="0"/>
          <c:dLbls>
            <c:delete val="1"/>
          </c:dLbls>
          <c:cat>
            <c:strRef>
              <c:f>Feuil1!$A$2:$A$11</c:f>
              <c:strCache>
                <c:ptCount val="10"/>
                <c:pt idx="0">
                  <c:v>7. Faire du sport, une activité physique pour vous dépenser</c:v>
                </c:pt>
                <c:pt idx="1">
                  <c:v>9. Avoir recours à l’hypnose, au laser ou à l’acupuncture</c:v>
                </c:pt>
                <c:pt idx="2">
                  <c:v>3. Utiliser des substituts nicotiniques</c:v>
                </c:pt>
                <c:pt idx="3">
                  <c:v>4. Consulter un tabacologue, un spécialiste</c:v>
                </c:pt>
                <c:pt idx="4">
                  <c:v>8. Pratiquer la méditation, la relaxation pour vous aider à maîtriser votre anxiété et votre stress liés au sevrage</c:v>
                </c:pt>
                <c:pt idx="5">
                  <c:v>1. Avoir le soutien, les encouragements de vos proches pour rester motivé</c:v>
                </c:pt>
                <c:pt idx="6">
                  <c:v>2. Assister à des témoignages de personnes séropositives qui fumaient </c:v>
                </c:pt>
                <c:pt idx="7">
                  <c:v>6. Télécharger une application qui motive à l’arrêt du tabac (sous forme de jeux “ serious game”)</c:v>
                </c:pt>
                <c:pt idx="8">
                  <c:v>5. Télécharger une application sur votre téléphone pour prendre conscience des économies réalisées</c:v>
                </c:pt>
                <c:pt idx="9">
                  <c:v>10. Participer à des groupes de soutien avec des personnes qui ont le même lien au tabac</c:v>
                </c:pt>
              </c:strCache>
            </c:strRef>
          </c:cat>
          <c:val>
            <c:numRef>
              <c:f>Feuil1!$C$2:$C$11</c:f>
              <c:numCache>
                <c:formatCode>General</c:formatCode>
                <c:ptCount val="10"/>
                <c:pt idx="0">
                  <c:v>32</c:v>
                </c:pt>
                <c:pt idx="1">
                  <c:v>22</c:v>
                </c:pt>
                <c:pt idx="2">
                  <c:v>26</c:v>
                </c:pt>
                <c:pt idx="3">
                  <c:v>26</c:v>
                </c:pt>
                <c:pt idx="4">
                  <c:v>21</c:v>
                </c:pt>
                <c:pt idx="5">
                  <c:v>10</c:v>
                </c:pt>
                <c:pt idx="6">
                  <c:v>10</c:v>
                </c:pt>
                <c:pt idx="7">
                  <c:v>8</c:v>
                </c:pt>
                <c:pt idx="8">
                  <c:v>8</c:v>
                </c:pt>
                <c:pt idx="9">
                  <c:v>4</c:v>
                </c:pt>
              </c:numCache>
            </c:numRef>
          </c:val>
          <c:extLst>
            <c:ext xmlns:c16="http://schemas.microsoft.com/office/drawing/2014/chart" uri="{C3380CC4-5D6E-409C-BE32-E72D297353CC}">
              <c16:uniqueId val="{0000000D-A725-4DFE-8276-9137CF8E1EE3}"/>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8DBDD3"/>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Faire du sport, une activité physique pour vous dépenser</c:v>
                </c:pt>
                <c:pt idx="1">
                  <c:v>9. Avoir recours à l’hypnose, au laser ou à l’acupuncture</c:v>
                </c:pt>
                <c:pt idx="2">
                  <c:v>3. Utiliser des substituts nicotiniques</c:v>
                </c:pt>
                <c:pt idx="3">
                  <c:v>4. Consulter un tabacologue, un spécialiste</c:v>
                </c:pt>
                <c:pt idx="4">
                  <c:v>8. Pratiquer la méditation, la relaxation pour vous aider à maîtriser votre anxiété et votre stress liés au sevrage</c:v>
                </c:pt>
                <c:pt idx="5">
                  <c:v>1. Avoir le soutien, les encouragements de vos proches pour rester motivé</c:v>
                </c:pt>
                <c:pt idx="6">
                  <c:v>2. Assister à des témoignages de personnes séropositives qui fumaient </c:v>
                </c:pt>
                <c:pt idx="7">
                  <c:v>6. Télécharger une application qui motive à l’arrêt du tabac (sous forme de jeux “ serious game”)</c:v>
                </c:pt>
                <c:pt idx="8">
                  <c:v>5. Télécharger une application sur votre téléphone pour prendre conscience des économies réalisées</c:v>
                </c:pt>
                <c:pt idx="9">
                  <c:v>10. Participer à des groupes de soutien avec des personnes qui ont le même lien au tabac</c:v>
                </c:pt>
              </c:strCache>
            </c:strRef>
          </c:cat>
          <c:val>
            <c:numRef>
              <c:f>Feuil1!$D$2:$D$11</c:f>
              <c:numCache>
                <c:formatCode>General</c:formatCode>
                <c:ptCount val="10"/>
                <c:pt idx="0">
                  <c:v>56</c:v>
                </c:pt>
                <c:pt idx="1">
                  <c:v>47</c:v>
                </c:pt>
                <c:pt idx="2">
                  <c:v>45</c:v>
                </c:pt>
                <c:pt idx="3">
                  <c:v>36</c:v>
                </c:pt>
                <c:pt idx="4">
                  <c:v>29</c:v>
                </c:pt>
                <c:pt idx="5">
                  <c:v>14</c:v>
                </c:pt>
                <c:pt idx="6">
                  <c:v>14</c:v>
                </c:pt>
                <c:pt idx="7">
                  <c:v>12</c:v>
                </c:pt>
                <c:pt idx="8">
                  <c:v>8</c:v>
                </c:pt>
                <c:pt idx="9">
                  <c:v>6</c:v>
                </c:pt>
              </c:numCache>
            </c:numRef>
          </c:val>
          <c:extLst>
            <c:ext xmlns:c16="http://schemas.microsoft.com/office/drawing/2014/chart" uri="{C3380CC4-5D6E-409C-BE32-E72D297353CC}">
              <c16:uniqueId val="{0000000F-A725-4DFE-8276-9137CF8E1EE3}"/>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6358375884513E-2"/>
          <c:y val="4.8512486322222229E-2"/>
          <c:w val="0.91252474501697745"/>
          <c:h val="0.69764888527770641"/>
        </c:manualLayout>
      </c:layout>
      <c:barChart>
        <c:barDir val="col"/>
        <c:grouping val="clustered"/>
        <c:varyColors val="0"/>
        <c:ser>
          <c:idx val="0"/>
          <c:order val="0"/>
          <c:tx>
            <c:strRef>
              <c:f>Feuil1!$B$1</c:f>
              <c:strCache>
                <c:ptCount val="1"/>
                <c:pt idx="0">
                  <c:v>Série 1</c:v>
                </c:pt>
              </c:strCache>
            </c:strRef>
          </c:tx>
          <c:spPr>
            <a:solidFill>
              <a:srgbClr val="002060"/>
            </a:solidFill>
            <a:ln>
              <a:noFill/>
            </a:ln>
            <a:effectLst/>
          </c:spPr>
          <c:invertIfNegative val="0"/>
          <c:dPt>
            <c:idx val="1"/>
            <c:invertIfNegative val="0"/>
            <c:bubble3D val="0"/>
            <c:spPr>
              <a:solidFill>
                <a:srgbClr val="217DA6"/>
              </a:solidFill>
              <a:ln>
                <a:noFill/>
              </a:ln>
              <a:effectLst/>
            </c:spPr>
            <c:extLst>
              <c:ext xmlns:c16="http://schemas.microsoft.com/office/drawing/2014/chart" uri="{C3380CC4-5D6E-409C-BE32-E72D297353CC}">
                <c16:uniqueId val="{00000001-1351-4AA2-83D3-CA35EC03BD82}"/>
              </c:ext>
            </c:extLst>
          </c:dPt>
          <c:dPt>
            <c:idx val="2"/>
            <c:invertIfNegative val="0"/>
            <c:bubble3D val="0"/>
            <c:spPr>
              <a:solidFill>
                <a:schemeClr val="bg2">
                  <a:lumMod val="50000"/>
                  <a:lumOff val="50000"/>
                </a:schemeClr>
              </a:solidFill>
              <a:ln>
                <a:noFill/>
              </a:ln>
              <a:effectLst/>
            </c:spPr>
            <c:extLst>
              <c:ext xmlns:c16="http://schemas.microsoft.com/office/drawing/2014/chart" uri="{C3380CC4-5D6E-409C-BE32-E72D297353CC}">
                <c16:uniqueId val="{00000003-1351-4AA2-83D3-CA35EC03BD82}"/>
              </c:ext>
            </c:extLst>
          </c:dPt>
          <c:dPt>
            <c:idx val="3"/>
            <c:invertIfNegative val="0"/>
            <c:bubble3D val="0"/>
            <c:spPr>
              <a:solidFill>
                <a:srgbClr val="B9E0F1"/>
              </a:solidFill>
              <a:ln>
                <a:noFill/>
              </a:ln>
              <a:effectLst/>
            </c:spPr>
            <c:extLst>
              <c:ext xmlns:c16="http://schemas.microsoft.com/office/drawing/2014/chart" uri="{C3380CC4-5D6E-409C-BE32-E72D297353CC}">
                <c16:uniqueId val="{00000005-1351-4AA2-83D3-CA35EC03BD82}"/>
              </c:ext>
            </c:extLst>
          </c:dPt>
          <c:dPt>
            <c:idx val="7"/>
            <c:invertIfNegative val="0"/>
            <c:bubble3D val="0"/>
            <c:spPr>
              <a:solidFill>
                <a:srgbClr val="BFBFBF"/>
              </a:solidFill>
              <a:ln>
                <a:noFill/>
              </a:ln>
              <a:effectLst/>
            </c:spPr>
            <c:extLst>
              <c:ext xmlns:c16="http://schemas.microsoft.com/office/drawing/2014/chart" uri="{C3380CC4-5D6E-409C-BE32-E72D297353CC}">
                <c16:uniqueId val="{0000000D-1351-4AA2-83D3-CA35EC03BD82}"/>
              </c:ext>
            </c:extLst>
          </c:dPt>
          <c:dPt>
            <c:idx val="9"/>
            <c:invertIfNegative val="0"/>
            <c:bubble3D val="0"/>
            <c:spPr>
              <a:solidFill>
                <a:srgbClr val="002060"/>
              </a:solidFill>
              <a:ln>
                <a:noFill/>
              </a:ln>
              <a:effectLst/>
            </c:spPr>
            <c:extLst>
              <c:ext xmlns:c16="http://schemas.microsoft.com/office/drawing/2014/chart" uri="{C3380CC4-5D6E-409C-BE32-E72D297353CC}">
                <c16:uniqueId val="{0000000F-1351-4AA2-83D3-CA35EC03BD82}"/>
              </c:ext>
            </c:extLst>
          </c:dPt>
          <c:dPt>
            <c:idx val="10"/>
            <c:invertIfNegative val="0"/>
            <c:bubble3D val="0"/>
            <c:spPr>
              <a:solidFill>
                <a:srgbClr val="002060"/>
              </a:solidFill>
              <a:ln>
                <a:noFill/>
              </a:ln>
              <a:effectLst/>
            </c:spPr>
            <c:extLst>
              <c:ext xmlns:c16="http://schemas.microsoft.com/office/drawing/2014/chart" uri="{C3380CC4-5D6E-409C-BE32-E72D297353CC}">
                <c16:uniqueId val="{00000011-1351-4AA2-83D3-CA35EC03BD8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Dans le mois à venir </c:v>
                </c:pt>
                <c:pt idx="1">
                  <c:v>Dans les 6 prochains mois</c:v>
                </c:pt>
                <c:pt idx="2">
                  <c:v>Dans les 12 prochains mois</c:v>
                </c:pt>
                <c:pt idx="3">
                  <c:v>Dans un avenir non déterminé</c:v>
                </c:pt>
              </c:strCache>
            </c:strRef>
          </c:cat>
          <c:val>
            <c:numRef>
              <c:f>Feuil1!$B$2:$B$5</c:f>
              <c:numCache>
                <c:formatCode>General</c:formatCode>
                <c:ptCount val="4"/>
                <c:pt idx="0">
                  <c:v>20</c:v>
                </c:pt>
                <c:pt idx="1">
                  <c:v>49</c:v>
                </c:pt>
                <c:pt idx="2">
                  <c:v>7</c:v>
                </c:pt>
                <c:pt idx="3">
                  <c:v>24</c:v>
                </c:pt>
              </c:numCache>
            </c:numRef>
          </c:val>
          <c:extLst>
            <c:ext xmlns:c16="http://schemas.microsoft.com/office/drawing/2014/chart" uri="{C3380CC4-5D6E-409C-BE32-E72D297353CC}">
              <c16:uniqueId val="{00000012-1351-4AA2-83D3-CA35EC03BD82}"/>
            </c:ext>
          </c:extLst>
        </c:ser>
        <c:dLbls>
          <c:dLblPos val="ctr"/>
          <c:showLegendKey val="0"/>
          <c:showVal val="1"/>
          <c:showCatName val="0"/>
          <c:showSerName val="0"/>
          <c:showPercent val="0"/>
          <c:showBubbleSize val="0"/>
        </c:dLbls>
        <c:gapWidth val="200"/>
        <c:axId val="277584128"/>
        <c:axId val="277584608"/>
      </c:barChart>
      <c:catAx>
        <c:axId val="2775841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002554"/>
                </a:solidFill>
                <a:latin typeface="+mn-lt"/>
                <a:ea typeface="+mn-ea"/>
                <a:cs typeface="+mn-cs"/>
              </a:defRPr>
            </a:pPr>
            <a:endParaRPr lang="fr-FR"/>
          </a:p>
        </c:txPr>
        <c:crossAx val="277584608"/>
        <c:crosses val="autoZero"/>
        <c:auto val="1"/>
        <c:lblAlgn val="ctr"/>
        <c:lblOffset val="100"/>
        <c:noMultiLvlLbl val="0"/>
      </c:catAx>
      <c:valAx>
        <c:axId val="277584608"/>
        <c:scaling>
          <c:orientation val="minMax"/>
        </c:scaling>
        <c:delete val="1"/>
        <c:axPos val="l"/>
        <c:numFmt formatCode="General" sourceLinked="1"/>
        <c:majorTickMark val="none"/>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rgbClr val="217DA6"/>
              </a:solidFill>
              <a:ln w="19050">
                <a:solidFill>
                  <a:schemeClr val="lt1"/>
                </a:solidFill>
              </a:ln>
              <a:effectLst/>
            </c:spPr>
            <c:extLst>
              <c:ext xmlns:c16="http://schemas.microsoft.com/office/drawing/2014/chart" uri="{C3380CC4-5D6E-409C-BE32-E72D297353CC}">
                <c16:uniqueId val="{00000001-2B8D-4FD8-A0C0-45376A49D02C}"/>
              </c:ext>
            </c:extLst>
          </c:dPt>
          <c:dPt>
            <c:idx val="1"/>
            <c:bubble3D val="0"/>
            <c:spPr>
              <a:noFill/>
              <a:ln w="19050">
                <a:solidFill>
                  <a:schemeClr val="lt1"/>
                </a:solidFill>
              </a:ln>
              <a:effectLst/>
            </c:spPr>
            <c:extLst>
              <c:ext xmlns:c16="http://schemas.microsoft.com/office/drawing/2014/chart" uri="{C3380CC4-5D6E-409C-BE32-E72D297353CC}">
                <c16:uniqueId val="{00000003-2B8D-4FD8-A0C0-45376A49D02C}"/>
              </c:ext>
            </c:extLst>
          </c:dPt>
          <c:cat>
            <c:strRef>
              <c:f>Feuil1!$A$2:$A$3</c:f>
              <c:strCache>
                <c:ptCount val="2"/>
                <c:pt idx="0">
                  <c:v>NON</c:v>
                </c:pt>
                <c:pt idx="1">
                  <c:v>OUI</c:v>
                </c:pt>
              </c:strCache>
            </c:strRef>
          </c:cat>
          <c:val>
            <c:numRef>
              <c:f>Feuil1!$B$2:$B$3</c:f>
              <c:numCache>
                <c:formatCode>General</c:formatCode>
                <c:ptCount val="2"/>
                <c:pt idx="0">
                  <c:v>79</c:v>
                </c:pt>
                <c:pt idx="1">
                  <c:v>21</c:v>
                </c:pt>
              </c:numCache>
            </c:numRef>
          </c:val>
          <c:extLst>
            <c:ext xmlns:c16="http://schemas.microsoft.com/office/drawing/2014/chart" uri="{C3380CC4-5D6E-409C-BE32-E72D297353CC}">
              <c16:uniqueId val="{00000004-2B8D-4FD8-A0C0-45376A49D02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103C50">
                <a:lumMod val="75000"/>
                <a:lumOff val="25000"/>
              </a:srgb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5. Vous savez que pour votre bien il faut que vous arrêtiez de fumer</c:v>
                </c:pt>
                <c:pt idx="1">
                  <c:v>9. Vous avez envie de vous libérer de cette dépendance nicotine et/ou cannabis</c:v>
                </c:pt>
                <c:pt idx="2">
                  <c:v>8. Fumer est trop cher Vous souhaitez faire des économies financières pour réaliser d’autres projets et fumer est une habitude coûteuse</c:v>
                </c:pt>
                <c:pt idx="3">
                  <c:v>10. Vous êtes dans une réflexion plus globale et souhaitez adopter un mode de vie plus sain</c:v>
                </c:pt>
                <c:pt idx="4">
                  <c:v>12. Vous avez eu une prise de conscience au regard de votre âge et de votre santé </c:v>
                </c:pt>
                <c:pt idx="5">
                  <c:v>4. Vous observez des conséquences négatives sur votre santé qui sont liées au tabac (essoufflement, altération du goût, de l’odorat, etc.)</c:v>
                </c:pt>
                <c:pt idx="6">
                  <c:v>14. Pour donner l’exemple à vos enfants [seulement si RS4=1]</c:v>
                </c:pt>
                <c:pt idx="7">
                  <c:v>2. Votre médecin vous a sensibilisé aux risques liés au tabac pour vous</c:v>
                </c:pt>
              </c:strCache>
            </c:strRef>
          </c:cat>
          <c:val>
            <c:numRef>
              <c:f>Feuil1!$B$2:$B$9</c:f>
              <c:numCache>
                <c:formatCode>General</c:formatCode>
                <c:ptCount val="8"/>
                <c:pt idx="0">
                  <c:v>97</c:v>
                </c:pt>
                <c:pt idx="1">
                  <c:v>95</c:v>
                </c:pt>
                <c:pt idx="2">
                  <c:v>90</c:v>
                </c:pt>
                <c:pt idx="3">
                  <c:v>86</c:v>
                </c:pt>
                <c:pt idx="4">
                  <c:v>86</c:v>
                </c:pt>
                <c:pt idx="5">
                  <c:v>81</c:v>
                </c:pt>
                <c:pt idx="6">
                  <c:v>73</c:v>
                </c:pt>
                <c:pt idx="7">
                  <c:v>64</c:v>
                </c:pt>
              </c:numCache>
            </c:numRef>
          </c:val>
          <c:extLst>
            <c:ext xmlns:c16="http://schemas.microsoft.com/office/drawing/2014/chart" uri="{C3380CC4-5D6E-409C-BE32-E72D297353CC}">
              <c16:uniqueId val="{00000000-1028-4638-B1F0-A9D24C75B453}"/>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A9D8EE"/>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5. Vous savez que pour votre bien il faut que vous arrêtiez de fumer</c:v>
                </c:pt>
                <c:pt idx="1">
                  <c:v>9. Vous avez envie de vous libérer de cette dépendance nicotine et/ou cannabis</c:v>
                </c:pt>
                <c:pt idx="2">
                  <c:v>8. Fumer est trop cher Vous souhaitez faire des économies financières pour réaliser d’autres projets et fumer est une habitude coûteuse</c:v>
                </c:pt>
                <c:pt idx="3">
                  <c:v>10. Vous êtes dans une réflexion plus globale et souhaitez adopter un mode de vie plus sain</c:v>
                </c:pt>
                <c:pt idx="4">
                  <c:v>12. Vous avez eu une prise de conscience au regard de votre âge et de votre santé </c:v>
                </c:pt>
                <c:pt idx="5">
                  <c:v>4. Vous observez des conséquences négatives sur votre santé qui sont liées au tabac (essoufflement, altération du goût, de l’odorat, etc.)</c:v>
                </c:pt>
                <c:pt idx="6">
                  <c:v>14. Pour donner l’exemple à vos enfants [seulement si RS4=1]</c:v>
                </c:pt>
                <c:pt idx="7">
                  <c:v>2. Votre médecin vous a sensibilisé aux risques liés au tabac pour vous</c:v>
                </c:pt>
              </c:strCache>
            </c:strRef>
          </c:cat>
          <c:val>
            <c:numRef>
              <c:f>Feuil1!$B$2:$B$9</c:f>
              <c:numCache>
                <c:formatCode>General</c:formatCode>
                <c:ptCount val="8"/>
                <c:pt idx="0">
                  <c:v>92</c:v>
                </c:pt>
                <c:pt idx="1">
                  <c:v>85</c:v>
                </c:pt>
                <c:pt idx="2">
                  <c:v>60</c:v>
                </c:pt>
                <c:pt idx="3">
                  <c:v>74</c:v>
                </c:pt>
                <c:pt idx="4">
                  <c:v>73</c:v>
                </c:pt>
                <c:pt idx="5">
                  <c:v>65</c:v>
                </c:pt>
                <c:pt idx="6">
                  <c:v>32</c:v>
                </c:pt>
                <c:pt idx="7">
                  <c:v>43</c:v>
                </c:pt>
              </c:numCache>
            </c:numRef>
          </c:val>
          <c:extLst>
            <c:ext xmlns:c16="http://schemas.microsoft.com/office/drawing/2014/chart" uri="{C3380CC4-5D6E-409C-BE32-E72D297353CC}">
              <c16:uniqueId val="{00000000-513A-468D-B078-F07380EBDFDF}"/>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217DA6"/>
            </a:solidFill>
            <a:ln>
              <a:noFill/>
            </a:ln>
            <a:effectLst/>
          </c:spPr>
          <c:invertIfNegative val="0"/>
          <c:dPt>
            <c:idx val="7"/>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1-1305-4831-B1D5-3B75F4A1E764}"/>
              </c:ext>
            </c:extLst>
          </c:dPt>
          <c:dLbls>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75673"/>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8F-458C-A18D-4A71D3BE1E3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Feuil1!$A$10:$A$17</c:f>
              <c:strCache>
                <c:ptCount val="8"/>
                <c:pt idx="0">
                  <c:v>11. Vous avez eu un déclic, un élément déclencheur</c:v>
                </c:pt>
                <c:pt idx="1">
                  <c:v>3. Vous avez un proche concerné par un cancer du poumon ou une autre pathologie en lien avec le tabac</c:v>
                </c:pt>
                <c:pt idx="2">
                  <c:v>6. Vous avez des proches qui essaient actuellement d’arrêter de fumer et vous vous dites que c’est l’occasion de le faire ensemble</c:v>
                </c:pt>
                <c:pt idx="3">
                  <c:v>13. Vous voulez faire plaisir à un proche/à votre médecin</c:v>
                </c:pt>
                <c:pt idx="4">
                  <c:v>1. Vous subissez une pression de la part de vos proches </c:v>
                </c:pt>
                <c:pt idx="5">
                  <c:v>7. Vous avez des personnes vulnérables dans votre entourage (tabagisme passif) et vous souhaitez les préserver</c:v>
                </c:pt>
                <c:pt idx="6">
                  <c:v>15. Parce que vous souhaitez avoir des enfants [seulement si RS4=2]</c:v>
                </c:pt>
                <c:pt idx="7">
                  <c:v>16. Autre raison </c:v>
                </c:pt>
              </c:strCache>
            </c:strRef>
          </c:cat>
          <c:val>
            <c:numRef>
              <c:f>Feuil1!$B$10:$B$17</c:f>
              <c:numCache>
                <c:formatCode>General</c:formatCode>
                <c:ptCount val="8"/>
                <c:pt idx="0">
                  <c:v>35</c:v>
                </c:pt>
                <c:pt idx="1">
                  <c:v>25</c:v>
                </c:pt>
                <c:pt idx="2">
                  <c:v>25</c:v>
                </c:pt>
                <c:pt idx="3">
                  <c:v>21</c:v>
                </c:pt>
                <c:pt idx="4">
                  <c:v>18</c:v>
                </c:pt>
                <c:pt idx="5">
                  <c:v>11</c:v>
                </c:pt>
                <c:pt idx="6">
                  <c:v>2</c:v>
                </c:pt>
                <c:pt idx="7">
                  <c:v>25</c:v>
                </c:pt>
              </c:numCache>
            </c:numRef>
          </c:val>
          <c:extLst>
            <c:ext xmlns:c16="http://schemas.microsoft.com/office/drawing/2014/chart" uri="{C3380CC4-5D6E-409C-BE32-E72D297353CC}">
              <c16:uniqueId val="{00000000-1305-4831-B1D5-3B75F4A1E764}"/>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stacked"/>
        <c:varyColors val="0"/>
        <c:ser>
          <c:idx val="0"/>
          <c:order val="0"/>
          <c:tx>
            <c:strRef>
              <c:f>Feuil1!$B$1</c:f>
              <c:strCache>
                <c:ptCount val="1"/>
                <c:pt idx="0">
                  <c:v>Oui tout à fait</c:v>
                </c:pt>
              </c:strCache>
            </c:strRef>
          </c:tx>
          <c:spPr>
            <a:solidFill>
              <a:srgbClr val="A9D8EE"/>
            </a:solidFill>
            <a:ln>
              <a:noFill/>
            </a:ln>
            <a:effectLst/>
          </c:spPr>
          <c:invertIfNegative val="0"/>
          <c:dPt>
            <c:idx val="7"/>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1-D7D7-4599-BD1C-A42571DEA4D1}"/>
              </c:ext>
            </c:extLst>
          </c:dPt>
          <c:dLbls>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A9D8EE"/>
                      </a:solidFill>
                      <a:latin typeface="+mn-lt"/>
                      <a:ea typeface="Verdana" panose="020B0604030504040204" pitchFamily="34" charset="0"/>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E7-410B-96F8-E7F8315346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Feuil1!$A$10:$A$17</c:f>
              <c:strCache>
                <c:ptCount val="8"/>
                <c:pt idx="0">
                  <c:v>11. Vous avez eu un déclic, un élément déclencheur</c:v>
                </c:pt>
                <c:pt idx="1">
                  <c:v>3. Vous avez un proche concerné par un cancer du poumon ou une autre pathologie en lien avec le tabac</c:v>
                </c:pt>
                <c:pt idx="2">
                  <c:v>6. Vous avez des proches qui essaient actuellement d’arrêter de fumer et vous vous dites que c’est l’occasion de le faire ensemble</c:v>
                </c:pt>
                <c:pt idx="3">
                  <c:v>13. Vous voulez faire plaisir à un proche/à votre médecin</c:v>
                </c:pt>
                <c:pt idx="4">
                  <c:v>1. Vous subissez une pression de la part de vos proches </c:v>
                </c:pt>
                <c:pt idx="5">
                  <c:v>7. Vous avez des personnes vulnérables dans votre entourage (tabagisme passif) et vous souhaitez les préserver</c:v>
                </c:pt>
                <c:pt idx="6">
                  <c:v>15. Parce que vous souhaitez avoir des enfants [seulement si RS4=2]</c:v>
                </c:pt>
                <c:pt idx="7">
                  <c:v>16. Autre raison </c:v>
                </c:pt>
              </c:strCache>
            </c:strRef>
          </c:cat>
          <c:val>
            <c:numRef>
              <c:f>Feuil1!$B$10:$B$17</c:f>
              <c:numCache>
                <c:formatCode>General</c:formatCode>
                <c:ptCount val="8"/>
                <c:pt idx="0">
                  <c:v>73</c:v>
                </c:pt>
                <c:pt idx="1">
                  <c:v>17</c:v>
                </c:pt>
                <c:pt idx="2">
                  <c:v>14</c:v>
                </c:pt>
                <c:pt idx="3">
                  <c:v>24</c:v>
                </c:pt>
                <c:pt idx="4">
                  <c:v>9</c:v>
                </c:pt>
                <c:pt idx="5">
                  <c:v>9</c:v>
                </c:pt>
                <c:pt idx="6">
                  <c:v>2</c:v>
                </c:pt>
                <c:pt idx="7">
                  <c:v>30</c:v>
                </c:pt>
              </c:numCache>
            </c:numRef>
          </c:val>
          <c:extLst>
            <c:ext xmlns:c16="http://schemas.microsoft.com/office/drawing/2014/chart" uri="{C3380CC4-5D6E-409C-BE32-E72D297353CC}">
              <c16:uniqueId val="{00000002-D7D7-4599-BD1C-A42571DEA4D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General"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rgbClr val="C0000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72EE-4EED-BCFD-ACF596693668}"/>
                </c:ext>
              </c:extLst>
            </c:dLbl>
            <c:dLbl>
              <c:idx val="4"/>
              <c:delete val="1"/>
              <c:extLst>
                <c:ext xmlns:c15="http://schemas.microsoft.com/office/drawing/2012/chart" uri="{CE6537A1-D6FC-4f65-9D91-7224C49458BB}"/>
                <c:ext xmlns:c16="http://schemas.microsoft.com/office/drawing/2014/chart" uri="{C3380CC4-5D6E-409C-BE32-E72D297353CC}">
                  <c16:uniqueId val="{00000006-72EE-4EED-BCFD-ACF596693668}"/>
                </c:ext>
              </c:extLst>
            </c:dLbl>
            <c:dLbl>
              <c:idx val="5"/>
              <c:delete val="1"/>
              <c:extLst>
                <c:ext xmlns:c15="http://schemas.microsoft.com/office/drawing/2012/chart" uri="{CE6537A1-D6FC-4f65-9D91-7224C49458BB}"/>
                <c:ext xmlns:c16="http://schemas.microsoft.com/office/drawing/2014/chart" uri="{C3380CC4-5D6E-409C-BE32-E72D297353CC}">
                  <c16:uniqueId val="{00000007-72EE-4EED-BCFD-ACF59669366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Feuil1!$A$10:$A$16</c:f>
              <c:strCache>
                <c:ptCount val="7"/>
                <c:pt idx="0">
                  <c:v>10. C’est un élément indispensable de votre vie sociale</c:v>
                </c:pt>
                <c:pt idx="1">
                  <c:v>11. Vous vous dites que ça ne sert à rien d’essayer, que vous n’y arriverez pas</c:v>
                </c:pt>
                <c:pt idx="2">
                  <c:v>7. Vous êtes entouré(e) de fumeurs</c:v>
                </c:pt>
                <c:pt idx="3">
                  <c:v>12. Vous n’êtes pas convaincu de l’efficacité des substituts nicotiniques qui existent</c:v>
                </c:pt>
                <c:pt idx="4">
                  <c:v>3. On ne vous a jamais encouragé à le faire</c:v>
                </c:pt>
                <c:pt idx="5">
                  <c:v>4. Vous avez essayé plusieurs fois et n’avez jamais réussi</c:v>
                </c:pt>
                <c:pt idx="6">
                  <c:v>15. Vous ne saurez pas comment faire pour arrêter, où trouver de l’aide</c:v>
                </c:pt>
              </c:strCache>
            </c:strRef>
          </c:cat>
          <c:val>
            <c:numRef>
              <c:f>Feuil1!$B$10:$B$16</c:f>
              <c:numCache>
                <c:formatCode>General</c:formatCode>
                <c:ptCount val="7"/>
                <c:pt idx="0">
                  <c:v>4</c:v>
                </c:pt>
                <c:pt idx="1">
                  <c:v>4</c:v>
                </c:pt>
                <c:pt idx="2">
                  <c:v>4</c:v>
                </c:pt>
                <c:pt idx="3">
                  <c:v>0</c:v>
                </c:pt>
                <c:pt idx="4">
                  <c:v>0</c:v>
                </c:pt>
                <c:pt idx="5">
                  <c:v>0</c:v>
                </c:pt>
                <c:pt idx="6">
                  <c:v>0</c:v>
                </c:pt>
              </c:numCache>
            </c:numRef>
          </c:val>
          <c:extLst>
            <c:ext xmlns:c16="http://schemas.microsoft.com/office/drawing/2014/chart" uri="{C3380CC4-5D6E-409C-BE32-E72D297353CC}">
              <c16:uniqueId val="{00000002-72EE-4EED-BCFD-ACF596693668}"/>
            </c:ext>
          </c:extLst>
        </c:ser>
        <c:ser>
          <c:idx val="1"/>
          <c:order val="1"/>
          <c:tx>
            <c:strRef>
              <c:f>Feuil1!$C$1</c:f>
              <c:strCache>
                <c:ptCount val="1"/>
                <c:pt idx="0">
                  <c:v>Série 2</c:v>
                </c:pt>
              </c:strCache>
            </c:strRef>
          </c:tx>
          <c:spPr>
            <a:solidFill>
              <a:srgbClr val="DF7F7F"/>
            </a:solidFill>
            <a:ln>
              <a:noFill/>
            </a:ln>
            <a:effectLst/>
          </c:spPr>
          <c:invertIfNegative val="0"/>
          <c:dLbls>
            <c:delete val="1"/>
          </c:dLbls>
          <c:cat>
            <c:strRef>
              <c:f>Feuil1!$A$10:$A$16</c:f>
              <c:strCache>
                <c:ptCount val="7"/>
                <c:pt idx="0">
                  <c:v>10. C’est un élément indispensable de votre vie sociale</c:v>
                </c:pt>
                <c:pt idx="1">
                  <c:v>11. Vous vous dites que ça ne sert à rien d’essayer, que vous n’y arriverez pas</c:v>
                </c:pt>
                <c:pt idx="2">
                  <c:v>7. Vous êtes entouré(e) de fumeurs</c:v>
                </c:pt>
                <c:pt idx="3">
                  <c:v>12. Vous n’êtes pas convaincu de l’efficacité des substituts nicotiniques qui existent</c:v>
                </c:pt>
                <c:pt idx="4">
                  <c:v>3. On ne vous a jamais encouragé à le faire</c:v>
                </c:pt>
                <c:pt idx="5">
                  <c:v>4. Vous avez essayé plusieurs fois et n’avez jamais réussi</c:v>
                </c:pt>
                <c:pt idx="6">
                  <c:v>15. Vous ne saurez pas comment faire pour arrêter, où trouver de l’aide</c:v>
                </c:pt>
              </c:strCache>
            </c:strRef>
          </c:cat>
          <c:val>
            <c:numRef>
              <c:f>Feuil1!$C$10:$C$16</c:f>
              <c:numCache>
                <c:formatCode>General</c:formatCode>
                <c:ptCount val="7"/>
                <c:pt idx="0">
                  <c:v>11</c:v>
                </c:pt>
                <c:pt idx="1">
                  <c:v>11</c:v>
                </c:pt>
                <c:pt idx="2">
                  <c:v>11</c:v>
                </c:pt>
                <c:pt idx="3">
                  <c:v>12</c:v>
                </c:pt>
                <c:pt idx="4">
                  <c:v>4</c:v>
                </c:pt>
                <c:pt idx="5">
                  <c:v>4</c:v>
                </c:pt>
                <c:pt idx="6">
                  <c:v>0</c:v>
                </c:pt>
              </c:numCache>
            </c:numRef>
          </c:val>
          <c:extLst>
            <c:ext xmlns:c16="http://schemas.microsoft.com/office/drawing/2014/chart" uri="{C3380CC4-5D6E-409C-BE32-E72D297353CC}">
              <c16:uniqueId val="{00000003-72EE-4EED-BCFD-ACF596693668}"/>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DF7F7F"/>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Feuil1!$A$10:$A$16</c:f>
              <c:strCache>
                <c:ptCount val="7"/>
                <c:pt idx="0">
                  <c:v>10. C’est un élément indispensable de votre vie sociale</c:v>
                </c:pt>
                <c:pt idx="1">
                  <c:v>11. Vous vous dites que ça ne sert à rien d’essayer, que vous n’y arriverez pas</c:v>
                </c:pt>
                <c:pt idx="2">
                  <c:v>7. Vous êtes entouré(e) de fumeurs</c:v>
                </c:pt>
                <c:pt idx="3">
                  <c:v>12. Vous n’êtes pas convaincu de l’efficacité des substituts nicotiniques qui existent</c:v>
                </c:pt>
                <c:pt idx="4">
                  <c:v>3. On ne vous a jamais encouragé à le faire</c:v>
                </c:pt>
                <c:pt idx="5">
                  <c:v>4. Vous avez essayé plusieurs fois et n’avez jamais réussi</c:v>
                </c:pt>
                <c:pt idx="6">
                  <c:v>15. Vous ne saurez pas comment faire pour arrêter, où trouver de l’aide</c:v>
                </c:pt>
              </c:strCache>
            </c:strRef>
          </c:cat>
          <c:val>
            <c:numRef>
              <c:f>Feuil1!$D$10:$D$16</c:f>
              <c:numCache>
                <c:formatCode>General</c:formatCode>
                <c:ptCount val="7"/>
                <c:pt idx="0">
                  <c:v>15</c:v>
                </c:pt>
                <c:pt idx="1">
                  <c:v>15</c:v>
                </c:pt>
                <c:pt idx="2">
                  <c:v>15</c:v>
                </c:pt>
                <c:pt idx="3">
                  <c:v>12</c:v>
                </c:pt>
                <c:pt idx="4">
                  <c:v>4</c:v>
                </c:pt>
                <c:pt idx="5">
                  <c:v>4</c:v>
                </c:pt>
                <c:pt idx="6">
                  <c:v>0</c:v>
                </c:pt>
              </c:numCache>
            </c:numRef>
          </c:val>
          <c:extLst>
            <c:ext xmlns:c16="http://schemas.microsoft.com/office/drawing/2014/chart" uri="{C3380CC4-5D6E-409C-BE32-E72D297353CC}">
              <c16:uniqueId val="{00000004-72EE-4EED-BCFD-ACF596693668}"/>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rgbClr val="C00000"/>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A725-4DFE-8276-9137CF8E1EE3}"/>
              </c:ext>
            </c:extLst>
          </c:dPt>
          <c:dLbls>
            <c:dLbl>
              <c:idx val="4"/>
              <c:delete val="1"/>
              <c:extLst>
                <c:ext xmlns:c15="http://schemas.microsoft.com/office/drawing/2012/chart" uri="{CE6537A1-D6FC-4f65-9D91-7224C49458BB}"/>
                <c:ext xmlns:c16="http://schemas.microsoft.com/office/drawing/2014/chart" uri="{C3380CC4-5D6E-409C-BE32-E72D297353CC}">
                  <c16:uniqueId val="{00000008-B15A-43C6-BD4F-7CC8636CCB1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14. Vous aimez fumer</c:v>
                </c:pt>
                <c:pt idx="1">
                  <c:v>2. Le tabac fait partie de votre routine</c:v>
                </c:pt>
                <c:pt idx="2">
                  <c:v>6. Vous avez peur de prendre du poids si vous arrêtez de fumer</c:v>
                </c:pt>
                <c:pt idx="3">
                  <c:v>13. Vous ne souhaitez pas arrêter de fumer des joints</c:v>
                </c:pt>
                <c:pt idx="4">
                  <c:v>8. Vous ne considérez pas que c’est un problème pour votre santé</c:v>
                </c:pt>
                <c:pt idx="5">
                  <c:v>5. Fumer vous permet de canaliser votre stress</c:v>
                </c:pt>
                <c:pt idx="6">
                  <c:v>1. Vous êtes dépendant à la nicotine, vous ne pourrez pas vous en passer</c:v>
                </c:pt>
                <c:pt idx="7">
                  <c:v>9. Vous avez d’autres problèmes de santé à gérer avant de vous occuper de votre consommation de tabac</c:v>
                </c:pt>
              </c:strCache>
            </c:strRef>
          </c:cat>
          <c:val>
            <c:numRef>
              <c:f>Feuil1!$B$2:$B$9</c:f>
              <c:numCache>
                <c:formatCode>General</c:formatCode>
                <c:ptCount val="8"/>
                <c:pt idx="0">
                  <c:v>31</c:v>
                </c:pt>
                <c:pt idx="1">
                  <c:v>8</c:v>
                </c:pt>
                <c:pt idx="2">
                  <c:v>11</c:v>
                </c:pt>
                <c:pt idx="3">
                  <c:v>11</c:v>
                </c:pt>
                <c:pt idx="4">
                  <c:v>0</c:v>
                </c:pt>
                <c:pt idx="5">
                  <c:v>11</c:v>
                </c:pt>
                <c:pt idx="6">
                  <c:v>8</c:v>
                </c:pt>
                <c:pt idx="7">
                  <c:v>8</c:v>
                </c:pt>
              </c:numCache>
            </c:numRef>
          </c:val>
          <c:extLst>
            <c:ext xmlns:c16="http://schemas.microsoft.com/office/drawing/2014/chart" uri="{C3380CC4-5D6E-409C-BE32-E72D297353CC}">
              <c16:uniqueId val="{0000000C-A725-4DFE-8276-9137CF8E1EE3}"/>
            </c:ext>
          </c:extLst>
        </c:ser>
        <c:ser>
          <c:idx val="1"/>
          <c:order val="1"/>
          <c:tx>
            <c:strRef>
              <c:f>Feuil1!$C$1</c:f>
              <c:strCache>
                <c:ptCount val="1"/>
                <c:pt idx="0">
                  <c:v>Série 2</c:v>
                </c:pt>
              </c:strCache>
            </c:strRef>
          </c:tx>
          <c:spPr>
            <a:solidFill>
              <a:srgbClr val="DF7F7F"/>
            </a:solidFill>
            <a:ln>
              <a:noFill/>
            </a:ln>
            <a:effectLst/>
          </c:spPr>
          <c:invertIfNegative val="0"/>
          <c:dLbls>
            <c:delete val="1"/>
          </c:dLbls>
          <c:cat>
            <c:strRef>
              <c:f>Feuil1!$A$2:$A$9</c:f>
              <c:strCache>
                <c:ptCount val="8"/>
                <c:pt idx="0">
                  <c:v>14. Vous aimez fumer</c:v>
                </c:pt>
                <c:pt idx="1">
                  <c:v>2. Le tabac fait partie de votre routine</c:v>
                </c:pt>
                <c:pt idx="2">
                  <c:v>6. Vous avez peur de prendre du poids si vous arrêtez de fumer</c:v>
                </c:pt>
                <c:pt idx="3">
                  <c:v>13. Vous ne souhaitez pas arrêter de fumer des joints</c:v>
                </c:pt>
                <c:pt idx="4">
                  <c:v>8. Vous ne considérez pas que c’est un problème pour votre santé</c:v>
                </c:pt>
                <c:pt idx="5">
                  <c:v>5. Fumer vous permet de canaliser votre stress</c:v>
                </c:pt>
                <c:pt idx="6">
                  <c:v>1. Vous êtes dépendant à la nicotine, vous ne pourrez pas vous en passer</c:v>
                </c:pt>
                <c:pt idx="7">
                  <c:v>9. Vous avez d’autres problèmes de santé à gérer avant de vous occuper de votre consommation de tabac</c:v>
                </c:pt>
              </c:strCache>
            </c:strRef>
          </c:cat>
          <c:val>
            <c:numRef>
              <c:f>Feuil1!$C$2:$C$9</c:f>
              <c:numCache>
                <c:formatCode>General</c:formatCode>
                <c:ptCount val="8"/>
                <c:pt idx="0">
                  <c:v>42</c:v>
                </c:pt>
                <c:pt idx="1">
                  <c:v>19</c:v>
                </c:pt>
                <c:pt idx="2">
                  <c:v>12</c:v>
                </c:pt>
                <c:pt idx="3">
                  <c:v>8</c:v>
                </c:pt>
                <c:pt idx="4">
                  <c:v>19</c:v>
                </c:pt>
                <c:pt idx="5">
                  <c:v>4</c:v>
                </c:pt>
                <c:pt idx="6">
                  <c:v>7</c:v>
                </c:pt>
                <c:pt idx="7">
                  <c:v>7</c:v>
                </c:pt>
              </c:numCache>
            </c:numRef>
          </c:val>
          <c:extLst>
            <c:ext xmlns:c16="http://schemas.microsoft.com/office/drawing/2014/chart" uri="{C3380CC4-5D6E-409C-BE32-E72D297353CC}">
              <c16:uniqueId val="{0000000D-A725-4DFE-8276-9137CF8E1EE3}"/>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DF7F7F"/>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14. Vous aimez fumer</c:v>
                </c:pt>
                <c:pt idx="1">
                  <c:v>2. Le tabac fait partie de votre routine</c:v>
                </c:pt>
                <c:pt idx="2">
                  <c:v>6. Vous avez peur de prendre du poids si vous arrêtez de fumer</c:v>
                </c:pt>
                <c:pt idx="3">
                  <c:v>13. Vous ne souhaitez pas arrêter de fumer des joints</c:v>
                </c:pt>
                <c:pt idx="4">
                  <c:v>8. Vous ne considérez pas que c’est un problème pour votre santé</c:v>
                </c:pt>
                <c:pt idx="5">
                  <c:v>5. Fumer vous permet de canaliser votre stress</c:v>
                </c:pt>
                <c:pt idx="6">
                  <c:v>1. Vous êtes dépendant à la nicotine, vous ne pourrez pas vous en passer</c:v>
                </c:pt>
                <c:pt idx="7">
                  <c:v>9. Vous avez d’autres problèmes de santé à gérer avant de vous occuper de votre consommation de tabac</c:v>
                </c:pt>
              </c:strCache>
            </c:strRef>
          </c:cat>
          <c:val>
            <c:numRef>
              <c:f>Feuil1!$D$2:$D$9</c:f>
              <c:numCache>
                <c:formatCode>General</c:formatCode>
                <c:ptCount val="8"/>
                <c:pt idx="0">
                  <c:v>73</c:v>
                </c:pt>
                <c:pt idx="1">
                  <c:v>27</c:v>
                </c:pt>
                <c:pt idx="2">
                  <c:v>23</c:v>
                </c:pt>
                <c:pt idx="3">
                  <c:v>19</c:v>
                </c:pt>
                <c:pt idx="4">
                  <c:v>19</c:v>
                </c:pt>
                <c:pt idx="5">
                  <c:v>15</c:v>
                </c:pt>
                <c:pt idx="6">
                  <c:v>15</c:v>
                </c:pt>
                <c:pt idx="7">
                  <c:v>15</c:v>
                </c:pt>
              </c:numCache>
            </c:numRef>
          </c:val>
          <c:extLst>
            <c:ext xmlns:c16="http://schemas.microsoft.com/office/drawing/2014/chart" uri="{C3380CC4-5D6E-409C-BE32-E72D297353CC}">
              <c16:uniqueId val="{0000000F-A725-4DFE-8276-9137CF8E1EE3}"/>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217DA6"/>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extLst>
            <c:ext xmlns:c16="http://schemas.microsoft.com/office/drawing/2014/chart" uri="{C3380CC4-5D6E-409C-BE32-E72D297353CC}">
              <c16:uniqueId val="{00000000-5A48-4E44-A647-1A920879C098}"/>
            </c:ext>
          </c:extLst>
        </c:ser>
        <c:ser>
          <c:idx val="2"/>
          <c:order val="2"/>
          <c:tx>
            <c:strRef>
              <c:f>Sheet1!$A$4</c:f>
              <c:strCache>
                <c:ptCount val="1"/>
                <c:pt idx="0">
                  <c:v>Value 3</c:v>
                </c:pt>
              </c:strCache>
            </c:strRef>
          </c:tx>
          <c:spPr>
            <a:solidFill>
              <a:srgbClr val="217DA6"/>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extLst>
            <c:ext xmlns:c16="http://schemas.microsoft.com/office/drawing/2014/chart" uri="{C3380CC4-5D6E-409C-BE32-E72D297353CC}">
              <c16:uniqueId val="{00000001-5A48-4E44-A647-1A920879C098}"/>
            </c:ext>
          </c:extLst>
        </c:ser>
        <c:ser>
          <c:idx val="3"/>
          <c:order val="3"/>
          <c:tx>
            <c:strRef>
              <c:f>Sheet1!$A$5</c:f>
              <c:strCache>
                <c:ptCount val="1"/>
                <c:pt idx="0">
                  <c:v>Value 4</c:v>
                </c:pt>
              </c:strCache>
            </c:strRef>
          </c:tx>
          <c:spPr>
            <a:solidFill>
              <a:srgbClr val="217DA6"/>
            </a:solidFill>
          </c:spPr>
          <c:invertIfNegative val="0"/>
          <c:dPt>
            <c:idx val="3"/>
            <c:invertIfNegative val="0"/>
            <c:bubble3D val="0"/>
            <c:extLst>
              <c:ext xmlns:c16="http://schemas.microsoft.com/office/drawing/2014/chart" uri="{C3380CC4-5D6E-409C-BE32-E72D297353CC}">
                <c16:uniqueId val="{00000002-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extLst>
            <c:ext xmlns:c16="http://schemas.microsoft.com/office/drawing/2014/chart" uri="{C3380CC4-5D6E-409C-BE32-E72D297353CC}">
              <c16:uniqueId val="{00000003-5A48-4E44-A647-1A920879C098}"/>
            </c:ext>
          </c:extLst>
        </c:ser>
        <c:ser>
          <c:idx val="4"/>
          <c:order val="4"/>
          <c:tx>
            <c:strRef>
              <c:f>Sheet1!$A$6</c:f>
              <c:strCache>
                <c:ptCount val="1"/>
                <c:pt idx="0">
                  <c:v>Value 5</c:v>
                </c:pt>
              </c:strCache>
            </c:strRef>
          </c:tx>
          <c:spPr>
            <a:solidFill>
              <a:srgbClr val="217DA6"/>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0.1</c:v>
                </c:pt>
              </c:numCache>
            </c:numRef>
          </c:val>
          <c:extLst>
            <c:ext xmlns:c16="http://schemas.microsoft.com/office/drawing/2014/chart" uri="{C3380CC4-5D6E-409C-BE32-E72D297353CC}">
              <c16:uniqueId val="{00000004-5A48-4E44-A647-1A920879C098}"/>
            </c:ext>
          </c:extLst>
        </c:ser>
        <c:ser>
          <c:idx val="5"/>
          <c:order val="5"/>
          <c:tx>
            <c:strRef>
              <c:f>Sheet1!$A$7</c:f>
              <c:strCache>
                <c:ptCount val="1"/>
                <c:pt idx="0">
                  <c:v>Value 6</c:v>
                </c:pt>
              </c:strCache>
            </c:strRef>
          </c:tx>
          <c:spPr>
            <a:solidFill>
              <a:srgbClr val="217DA6"/>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4.0000000000000036E-2</c:v>
                </c:pt>
              </c:numCache>
            </c:numRef>
          </c:val>
          <c:extLst>
            <c:ext xmlns:c16="http://schemas.microsoft.com/office/drawing/2014/chart" uri="{C3380CC4-5D6E-409C-BE32-E72D297353CC}">
              <c16:uniqueId val="{00000005-5A48-4E44-A647-1A920879C098}"/>
            </c:ext>
          </c:extLst>
        </c:ser>
        <c:ser>
          <c:idx val="6"/>
          <c:order val="6"/>
          <c:tx>
            <c:strRef>
              <c:f>Sheet1!$A$8</c:f>
              <c:strCache>
                <c:ptCount val="1"/>
                <c:pt idx="0">
                  <c:v>Value 7</c:v>
                </c:pt>
              </c:strCache>
            </c:strRef>
          </c:tx>
          <c:spPr>
            <a:solidFill>
              <a:srgbClr val="C00000"/>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extLst>
            <c:ext xmlns:c16="http://schemas.microsoft.com/office/drawing/2014/chart" uri="{C3380CC4-5D6E-409C-BE32-E72D297353CC}">
              <c16:uniqueId val="{00000006-5A48-4E44-A647-1A920879C098}"/>
            </c:ext>
          </c:extLst>
        </c:ser>
        <c:ser>
          <c:idx val="7"/>
          <c:order val="7"/>
          <c:tx>
            <c:strRef>
              <c:f>Sheet1!$A$9</c:f>
              <c:strCache>
                <c:ptCount val="1"/>
                <c:pt idx="0">
                  <c:v>Value 8</c:v>
                </c:pt>
              </c:strCache>
            </c:strRef>
          </c:tx>
          <c:spPr>
            <a:solidFill>
              <a:srgbClr val="565858"/>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extLst>
            <c:ext xmlns:c16="http://schemas.microsoft.com/office/drawing/2014/chart" uri="{C3380CC4-5D6E-409C-BE32-E72D297353CC}">
              <c16:uniqueId val="{00000007-5A48-4E44-A647-1A920879C098}"/>
            </c:ext>
          </c:extLst>
        </c:ser>
        <c:ser>
          <c:idx val="8"/>
          <c:order val="8"/>
          <c:tx>
            <c:strRef>
              <c:f>Sheet1!$A$10</c:f>
              <c:strCache>
                <c:ptCount val="1"/>
                <c:pt idx="0">
                  <c:v>Value 9</c:v>
                </c:pt>
              </c:strCache>
            </c:strRef>
          </c:tx>
          <c:spPr>
            <a:solidFill>
              <a:srgbClr val="C00000"/>
            </a:solidFill>
          </c:spPr>
          <c:invertIfNegative val="0"/>
          <c:dPt>
            <c:idx val="8"/>
            <c:invertIfNegative val="0"/>
            <c:bubble3D val="0"/>
            <c:spPr>
              <a:solidFill>
                <a:srgbClr val="565858"/>
              </a:solidFill>
            </c:spPr>
            <c:extLst>
              <c:ext xmlns:c16="http://schemas.microsoft.com/office/drawing/2014/chart" uri="{C3380CC4-5D6E-409C-BE32-E72D297353CC}">
                <c16:uniqueId val="{00000009-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extLst>
            <c:ext xmlns:c16="http://schemas.microsoft.com/office/drawing/2014/chart" uri="{C3380CC4-5D6E-409C-BE32-E72D297353CC}">
              <c16:uniqueId val="{0000000A-5A48-4E44-A647-1A920879C098}"/>
            </c:ext>
          </c:extLst>
        </c:ser>
        <c:ser>
          <c:idx val="9"/>
          <c:order val="9"/>
          <c:tx>
            <c:strRef>
              <c:f>Sheet1!$A$11</c:f>
              <c:strCache>
                <c:ptCount val="1"/>
                <c:pt idx="0">
                  <c:v>Value 10</c:v>
                </c:pt>
              </c:strCache>
            </c:strRef>
          </c:tx>
          <c:spPr>
            <a:solidFill>
              <a:srgbClr val="074C4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extLst>
            <c:ext xmlns:c16="http://schemas.microsoft.com/office/drawing/2014/chart" uri="{C3380CC4-5D6E-409C-BE32-E72D297353CC}">
              <c16:uniqueId val="{0000000B-5A48-4E44-A647-1A920879C098}"/>
            </c:ext>
          </c:extLst>
        </c:ser>
        <c:ser>
          <c:idx val="0"/>
          <c:order val="0"/>
          <c:tx>
            <c:strRef>
              <c:f>Sheet1!$A$2</c:f>
              <c:strCache>
                <c:ptCount val="1"/>
                <c:pt idx="0">
                  <c:v>Value 1</c:v>
                </c:pt>
              </c:strCache>
            </c:strRef>
          </c:tx>
          <c:spPr>
            <a:solidFill>
              <a:srgbClr val="217DA6"/>
            </a:solidFill>
          </c:spPr>
          <c:invertIfNegative val="0"/>
          <c:dPt>
            <c:idx val="0"/>
            <c:invertIfNegative val="0"/>
            <c:bubble3D val="0"/>
            <c:extLst>
              <c:ext xmlns:c16="http://schemas.microsoft.com/office/drawing/2014/chart" uri="{C3380CC4-5D6E-409C-BE32-E72D297353CC}">
                <c16:uniqueId val="{0000000C-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extLst>
            <c:ext xmlns:c16="http://schemas.microsoft.com/office/drawing/2014/chart" uri="{C3380CC4-5D6E-409C-BE32-E72D297353CC}">
              <c16:uniqueId val="{0000000D-5A48-4E44-A647-1A920879C098}"/>
            </c:ext>
          </c:extLst>
        </c:ser>
        <c:dLbls>
          <c:showLegendKey val="0"/>
          <c:showVal val="0"/>
          <c:showCatName val="0"/>
          <c:showSerName val="0"/>
          <c:showPercent val="0"/>
          <c:showBubbleSize val="0"/>
        </c:dLbls>
        <c:gapWidth val="0"/>
        <c:overlap val="100"/>
        <c:axId val="99730560"/>
        <c:axId val="99732096"/>
      </c:barChart>
      <c:catAx>
        <c:axId val="99730560"/>
        <c:scaling>
          <c:orientation val="minMax"/>
        </c:scaling>
        <c:delete val="1"/>
        <c:axPos val="l"/>
        <c:numFmt formatCode="General" sourceLinked="0"/>
        <c:majorTickMark val="out"/>
        <c:minorTickMark val="none"/>
        <c:tickLblPos val="nextTo"/>
        <c:crossAx val="99732096"/>
        <c:crosses val="autoZero"/>
        <c:auto val="1"/>
        <c:lblAlgn val="ctr"/>
        <c:lblOffset val="100"/>
        <c:noMultiLvlLbl val="0"/>
      </c:catAx>
      <c:valAx>
        <c:axId val="99732096"/>
        <c:scaling>
          <c:orientation val="minMax"/>
          <c:max val="0.1"/>
          <c:min val="0"/>
        </c:scaling>
        <c:delete val="1"/>
        <c:axPos val="b"/>
        <c:numFmt formatCode="0%" sourceLinked="1"/>
        <c:majorTickMark val="out"/>
        <c:minorTickMark val="none"/>
        <c:tickLblPos val="nextTo"/>
        <c:crossAx val="99730560"/>
        <c:crosses val="autoZero"/>
        <c:crossBetween val="between"/>
      </c:valAx>
      <c:spPr>
        <a:solidFill>
          <a:srgbClr val="888B8D">
            <a:lumMod val="60000"/>
            <a:lumOff val="40000"/>
          </a:srgbClr>
        </a:solidFill>
      </c:spPr>
    </c:plotArea>
    <c:plotVisOnly val="1"/>
    <c:dispBlanksAs val="gap"/>
    <c:showDLblsOverMax val="0"/>
  </c:chart>
  <c:spPr>
    <a:solidFill>
      <a:srgbClr val="1B365D"/>
    </a:solidFill>
  </c:spPr>
  <c:txPr>
    <a:bodyPr/>
    <a:lstStyle/>
    <a:p>
      <a:pPr>
        <a:defRPr sz="1800"/>
      </a:pPr>
      <a:endParaRPr lang="fr-FR"/>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6501-40DD-81B5-975355437C69}"/>
              </c:ext>
            </c:extLst>
          </c:dPt>
          <c:dPt>
            <c:idx val="1"/>
            <c:bubble3D val="0"/>
            <c:spPr>
              <a:noFill/>
              <a:ln w="19050">
                <a:solidFill>
                  <a:schemeClr val="lt1"/>
                </a:solidFill>
              </a:ln>
              <a:effectLst/>
            </c:spPr>
            <c:extLst>
              <c:ext xmlns:c16="http://schemas.microsoft.com/office/drawing/2014/chart" uri="{C3380CC4-5D6E-409C-BE32-E72D297353CC}">
                <c16:uniqueId val="{00000001-6501-40DD-81B5-975355437C69}"/>
              </c:ext>
            </c:extLst>
          </c:dPt>
          <c:cat>
            <c:strRef>
              <c:f>Feuil1!$A$2:$A$3</c:f>
              <c:strCache>
                <c:ptCount val="2"/>
                <c:pt idx="0">
                  <c:v>NON</c:v>
                </c:pt>
                <c:pt idx="1">
                  <c:v>OUI</c:v>
                </c:pt>
              </c:strCache>
            </c:strRef>
          </c:cat>
          <c:val>
            <c:numRef>
              <c:f>Feuil1!$B$2:$B$3</c:f>
              <c:numCache>
                <c:formatCode>General</c:formatCode>
                <c:ptCount val="2"/>
                <c:pt idx="0">
                  <c:v>21</c:v>
                </c:pt>
                <c:pt idx="1">
                  <c:v>79</c:v>
                </c:pt>
              </c:numCache>
            </c:numRef>
          </c:val>
          <c:extLst>
            <c:ext xmlns:c16="http://schemas.microsoft.com/office/drawing/2014/chart" uri="{C3380CC4-5D6E-409C-BE32-E72D297353CC}">
              <c16:uniqueId val="{00000000-6501-40DD-81B5-975355437C6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chemeClr val="accent3">
                <a:lumMod val="75000"/>
              </a:schemeClr>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1-08F4-46C2-9F92-0B45E2F08B6C}"/>
              </c:ext>
            </c:extLst>
          </c:dPt>
          <c:dPt>
            <c:idx val="3"/>
            <c:invertIfNegative val="0"/>
            <c:bubble3D val="0"/>
            <c:spPr>
              <a:solidFill>
                <a:schemeClr val="accent3">
                  <a:lumMod val="75000"/>
                </a:schemeClr>
              </a:solidFill>
              <a:ln>
                <a:noFill/>
              </a:ln>
              <a:effectLst/>
            </c:spPr>
            <c:extLst>
              <c:ext xmlns:c16="http://schemas.microsoft.com/office/drawing/2014/chart" uri="{C3380CC4-5D6E-409C-BE32-E72D297353CC}">
                <c16:uniqueId val="{00000003-A725-4DFE-8276-9137CF8E1EE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8. Ils ont d’autres problèmes à gérer avant de s’occuper de leur consommation de tabac</c:v>
                </c:pt>
                <c:pt idx="1">
                  <c:v>4. Fumer leur permet de canaliser leur stress</c:v>
                </c:pt>
                <c:pt idx="2">
                  <c:v>2. Le tabac fait partie de leur routine</c:v>
                </c:pt>
                <c:pt idx="3">
                  <c:v>3. Ils ont essayé plusieurs fois et n’ont jamais réussi</c:v>
                </c:pt>
                <c:pt idx="4">
                  <c:v>13. Ils aiment fumer</c:v>
                </c:pt>
                <c:pt idx="5">
                  <c:v>1. Ils sont dépendants à la nicotine, ils ne pourraient pas s’en passer</c:v>
                </c:pt>
                <c:pt idx="6">
                  <c:v>5. Ils ont peur de prendre du poids s’ils arrêtent de fumer</c:v>
                </c:pt>
              </c:strCache>
            </c:strRef>
          </c:cat>
          <c:val>
            <c:numRef>
              <c:f>Feuil1!$B$2:$B$8</c:f>
              <c:numCache>
                <c:formatCode>General</c:formatCode>
                <c:ptCount val="7"/>
                <c:pt idx="0">
                  <c:v>14</c:v>
                </c:pt>
                <c:pt idx="1">
                  <c:v>10</c:v>
                </c:pt>
                <c:pt idx="2">
                  <c:v>13</c:v>
                </c:pt>
                <c:pt idx="3">
                  <c:v>10</c:v>
                </c:pt>
                <c:pt idx="4">
                  <c:v>10</c:v>
                </c:pt>
                <c:pt idx="5">
                  <c:v>12</c:v>
                </c:pt>
                <c:pt idx="6">
                  <c:v>5</c:v>
                </c:pt>
              </c:numCache>
            </c:numRef>
          </c:val>
          <c:extLst>
            <c:ext xmlns:c16="http://schemas.microsoft.com/office/drawing/2014/chart" uri="{C3380CC4-5D6E-409C-BE32-E72D297353CC}">
              <c16:uniqueId val="{0000000C-A725-4DFE-8276-9137CF8E1EE3}"/>
            </c:ext>
          </c:extLst>
        </c:ser>
        <c:ser>
          <c:idx val="1"/>
          <c:order val="1"/>
          <c:tx>
            <c:strRef>
              <c:f>Feuil1!$C$1</c:f>
              <c:strCache>
                <c:ptCount val="1"/>
                <c:pt idx="0">
                  <c:v>Série 2</c:v>
                </c:pt>
              </c:strCache>
            </c:strRef>
          </c:tx>
          <c:spPr>
            <a:solidFill>
              <a:schemeClr val="accent3">
                <a:lumMod val="40000"/>
                <a:lumOff val="60000"/>
              </a:schemeClr>
            </a:solidFill>
            <a:ln>
              <a:noFill/>
            </a:ln>
            <a:effectLst/>
          </c:spPr>
          <c:invertIfNegative val="0"/>
          <c:dLbls>
            <c:delete val="1"/>
          </c:dLbls>
          <c:cat>
            <c:strRef>
              <c:f>Feuil1!$A$2:$A$8</c:f>
              <c:strCache>
                <c:ptCount val="7"/>
                <c:pt idx="0">
                  <c:v>8. Ils ont d’autres problèmes à gérer avant de s’occuper de leur consommation de tabac</c:v>
                </c:pt>
                <c:pt idx="1">
                  <c:v>4. Fumer leur permet de canaliser leur stress</c:v>
                </c:pt>
                <c:pt idx="2">
                  <c:v>2. Le tabac fait partie de leur routine</c:v>
                </c:pt>
                <c:pt idx="3">
                  <c:v>3. Ils ont essayé plusieurs fois et n’ont jamais réussi</c:v>
                </c:pt>
                <c:pt idx="4">
                  <c:v>13. Ils aiment fumer</c:v>
                </c:pt>
                <c:pt idx="5">
                  <c:v>1. Ils sont dépendants à la nicotine, ils ne pourraient pas s’en passer</c:v>
                </c:pt>
                <c:pt idx="6">
                  <c:v>5. Ils ont peur de prendre du poids s’ils arrêtent de fumer</c:v>
                </c:pt>
              </c:strCache>
            </c:strRef>
          </c:cat>
          <c:val>
            <c:numRef>
              <c:f>Feuil1!$C$2:$C$8</c:f>
              <c:numCache>
                <c:formatCode>General</c:formatCode>
                <c:ptCount val="7"/>
                <c:pt idx="0">
                  <c:v>25</c:v>
                </c:pt>
                <c:pt idx="1">
                  <c:v>27</c:v>
                </c:pt>
                <c:pt idx="2">
                  <c:v>18</c:v>
                </c:pt>
                <c:pt idx="3">
                  <c:v>19</c:v>
                </c:pt>
                <c:pt idx="4">
                  <c:v>17</c:v>
                </c:pt>
                <c:pt idx="5">
                  <c:v>14</c:v>
                </c:pt>
                <c:pt idx="6">
                  <c:v>18</c:v>
                </c:pt>
              </c:numCache>
            </c:numRef>
          </c:val>
          <c:extLst>
            <c:ext xmlns:c16="http://schemas.microsoft.com/office/drawing/2014/chart" uri="{C3380CC4-5D6E-409C-BE32-E72D297353CC}">
              <c16:uniqueId val="{0000000D-A725-4DFE-8276-9137CF8E1EE3}"/>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40000"/>
                        <a:lumOff val="6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8. Ils ont d’autres problèmes à gérer avant de s’occuper de leur consommation de tabac</c:v>
                </c:pt>
                <c:pt idx="1">
                  <c:v>4. Fumer leur permet de canaliser leur stress</c:v>
                </c:pt>
                <c:pt idx="2">
                  <c:v>2. Le tabac fait partie de leur routine</c:v>
                </c:pt>
                <c:pt idx="3">
                  <c:v>3. Ils ont essayé plusieurs fois et n’ont jamais réussi</c:v>
                </c:pt>
                <c:pt idx="4">
                  <c:v>13. Ils aiment fumer</c:v>
                </c:pt>
                <c:pt idx="5">
                  <c:v>1. Ils sont dépendants à la nicotine, ils ne pourraient pas s’en passer</c:v>
                </c:pt>
                <c:pt idx="6">
                  <c:v>5. Ils ont peur de prendre du poids s’ils arrêtent de fumer</c:v>
                </c:pt>
              </c:strCache>
            </c:strRef>
          </c:cat>
          <c:val>
            <c:numRef>
              <c:f>Feuil1!$D$2:$D$8</c:f>
              <c:numCache>
                <c:formatCode>General</c:formatCode>
                <c:ptCount val="7"/>
                <c:pt idx="0">
                  <c:v>39</c:v>
                </c:pt>
                <c:pt idx="1">
                  <c:v>37</c:v>
                </c:pt>
                <c:pt idx="2">
                  <c:v>31</c:v>
                </c:pt>
                <c:pt idx="3">
                  <c:v>29</c:v>
                </c:pt>
                <c:pt idx="4">
                  <c:v>27</c:v>
                </c:pt>
                <c:pt idx="5">
                  <c:v>26</c:v>
                </c:pt>
                <c:pt idx="6">
                  <c:v>23</c:v>
                </c:pt>
              </c:numCache>
            </c:numRef>
          </c:val>
          <c:extLst>
            <c:ext xmlns:c16="http://schemas.microsoft.com/office/drawing/2014/chart" uri="{C3380CC4-5D6E-409C-BE32-E72D297353CC}">
              <c16:uniqueId val="{0000000F-A725-4DFE-8276-9137CF8E1EE3}"/>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rgbClr val="CB5500"/>
            </a:solidFill>
            <a:ln>
              <a:noFill/>
            </a:ln>
            <a:effectLst/>
          </c:spPr>
          <c:invertIfNegative val="0"/>
          <c:dLbls>
            <c:dLbl>
              <c:idx val="5"/>
              <c:layout>
                <c:manualLayout>
                  <c:x val="1.46799086377969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9-4994-B3EA-8EDC89EF4E04}"/>
                </c:ext>
              </c:extLst>
            </c:dLbl>
            <c:dLbl>
              <c:idx val="6"/>
              <c:layout>
                <c:manualLayout>
                  <c:x val="1.4679908637796951E-2"/>
                  <c:y val="2.08250987422056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9-4994-B3EA-8EDC89EF4E0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6. Ils sont entourés de fumeurs</c:v>
                </c:pt>
                <c:pt idx="1">
                  <c:v>10. Ils se disent que ça ne sert à rien d’essayer, qu’ils n’y arriveront pas</c:v>
                </c:pt>
                <c:pt idx="2">
                  <c:v>12. Ils ne souhaitent pas arrêter de fumer des joints</c:v>
                </c:pt>
                <c:pt idx="3">
                  <c:v>7. Ils ne considèrent pas que c’est un problème pour leur santé</c:v>
                </c:pt>
                <c:pt idx="4">
                  <c:v>9. C’est un élément indispensable de leur vie sociale</c:v>
                </c:pt>
                <c:pt idx="5">
                  <c:v>11. Ils ne sont pas convaincus de l’efficacité des substituts nicotiniques qui existent</c:v>
                </c:pt>
                <c:pt idx="6">
                  <c:v>14. Ils ne sauraient pas comment faire pour arrêter, où trouver de l’aide</c:v>
                </c:pt>
              </c:strCache>
            </c:strRef>
          </c:cat>
          <c:val>
            <c:numRef>
              <c:f>Feuil1!$B$9:$B$15</c:f>
              <c:numCache>
                <c:formatCode>General</c:formatCode>
                <c:ptCount val="7"/>
                <c:pt idx="0">
                  <c:v>6</c:v>
                </c:pt>
                <c:pt idx="1">
                  <c:v>4</c:v>
                </c:pt>
                <c:pt idx="2">
                  <c:v>5</c:v>
                </c:pt>
                <c:pt idx="3">
                  <c:v>4</c:v>
                </c:pt>
                <c:pt idx="4">
                  <c:v>3</c:v>
                </c:pt>
                <c:pt idx="5">
                  <c:v>2</c:v>
                </c:pt>
                <c:pt idx="6">
                  <c:v>2</c:v>
                </c:pt>
              </c:numCache>
            </c:numRef>
          </c:val>
          <c:extLst>
            <c:ext xmlns:c16="http://schemas.microsoft.com/office/drawing/2014/chart" uri="{C3380CC4-5D6E-409C-BE32-E72D297353CC}">
              <c16:uniqueId val="{00000004-3F10-4351-BC8A-D482FC0FBD83}"/>
            </c:ext>
          </c:extLst>
        </c:ser>
        <c:ser>
          <c:idx val="1"/>
          <c:order val="1"/>
          <c:tx>
            <c:strRef>
              <c:f>Feuil1!$C$1</c:f>
              <c:strCache>
                <c:ptCount val="1"/>
                <c:pt idx="0">
                  <c:v>Série 2</c:v>
                </c:pt>
              </c:strCache>
            </c:strRef>
          </c:tx>
          <c:spPr>
            <a:solidFill>
              <a:srgbClr val="FFC79F"/>
            </a:solidFill>
            <a:ln>
              <a:noFill/>
            </a:ln>
            <a:effectLst/>
          </c:spPr>
          <c:invertIfNegative val="0"/>
          <c:dLbls>
            <c:delete val="1"/>
          </c:dLbls>
          <c:cat>
            <c:strRef>
              <c:f>Feuil1!$A$9:$A$15</c:f>
              <c:strCache>
                <c:ptCount val="7"/>
                <c:pt idx="0">
                  <c:v>6. Ils sont entourés de fumeurs</c:v>
                </c:pt>
                <c:pt idx="1">
                  <c:v>10. Ils se disent que ça ne sert à rien d’essayer, qu’ils n’y arriveront pas</c:v>
                </c:pt>
                <c:pt idx="2">
                  <c:v>12. Ils ne souhaitent pas arrêter de fumer des joints</c:v>
                </c:pt>
                <c:pt idx="3">
                  <c:v>7. Ils ne considèrent pas que c’est un problème pour leur santé</c:v>
                </c:pt>
                <c:pt idx="4">
                  <c:v>9. C’est un élément indispensable de leur vie sociale</c:v>
                </c:pt>
                <c:pt idx="5">
                  <c:v>11. Ils ne sont pas convaincus de l’efficacité des substituts nicotiniques qui existent</c:v>
                </c:pt>
                <c:pt idx="6">
                  <c:v>14. Ils ne sauraient pas comment faire pour arrêter, où trouver de l’aide</c:v>
                </c:pt>
              </c:strCache>
            </c:strRef>
          </c:cat>
          <c:val>
            <c:numRef>
              <c:f>Feuil1!$C$9:$C$15</c:f>
              <c:numCache>
                <c:formatCode>General</c:formatCode>
                <c:ptCount val="7"/>
                <c:pt idx="0">
                  <c:v>14</c:v>
                </c:pt>
                <c:pt idx="1">
                  <c:v>11</c:v>
                </c:pt>
                <c:pt idx="2">
                  <c:v>9</c:v>
                </c:pt>
                <c:pt idx="3">
                  <c:v>8</c:v>
                </c:pt>
                <c:pt idx="4">
                  <c:v>8</c:v>
                </c:pt>
                <c:pt idx="5">
                  <c:v>9</c:v>
                </c:pt>
                <c:pt idx="6">
                  <c:v>6</c:v>
                </c:pt>
              </c:numCache>
            </c:numRef>
          </c:val>
          <c:extLst>
            <c:ext xmlns:c16="http://schemas.microsoft.com/office/drawing/2014/chart" uri="{C3380CC4-5D6E-409C-BE32-E72D297353CC}">
              <c16:uniqueId val="{00000005-3F10-4351-BC8A-D482FC0FBD83}"/>
            </c:ext>
          </c:extLst>
        </c:ser>
        <c:ser>
          <c:idx val="2"/>
          <c:order val="2"/>
          <c:tx>
            <c:strRef>
              <c:f>Feuil1!$D$1</c:f>
              <c:strCache>
                <c:ptCount val="1"/>
                <c:pt idx="0">
                  <c:v>Série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40000"/>
                        <a:lumOff val="6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Feuil1!$A$9:$A$15</c:f>
              <c:strCache>
                <c:ptCount val="7"/>
                <c:pt idx="0">
                  <c:v>6. Ils sont entourés de fumeurs</c:v>
                </c:pt>
                <c:pt idx="1">
                  <c:v>10. Ils se disent que ça ne sert à rien d’essayer, qu’ils n’y arriveront pas</c:v>
                </c:pt>
                <c:pt idx="2">
                  <c:v>12. Ils ne souhaitent pas arrêter de fumer des joints</c:v>
                </c:pt>
                <c:pt idx="3">
                  <c:v>7. Ils ne considèrent pas que c’est un problème pour leur santé</c:v>
                </c:pt>
                <c:pt idx="4">
                  <c:v>9. C’est un élément indispensable de leur vie sociale</c:v>
                </c:pt>
                <c:pt idx="5">
                  <c:v>11. Ils ne sont pas convaincus de l’efficacité des substituts nicotiniques qui existent</c:v>
                </c:pt>
                <c:pt idx="6">
                  <c:v>14. Ils ne sauraient pas comment faire pour arrêter, où trouver de l’aide</c:v>
                </c:pt>
              </c:strCache>
            </c:strRef>
          </c:cat>
          <c:val>
            <c:numRef>
              <c:f>Feuil1!$D$9:$D$15</c:f>
              <c:numCache>
                <c:formatCode>General</c:formatCode>
                <c:ptCount val="7"/>
                <c:pt idx="0">
                  <c:v>20</c:v>
                </c:pt>
                <c:pt idx="1">
                  <c:v>15</c:v>
                </c:pt>
                <c:pt idx="2">
                  <c:v>14</c:v>
                </c:pt>
                <c:pt idx="3">
                  <c:v>12</c:v>
                </c:pt>
                <c:pt idx="4">
                  <c:v>11</c:v>
                </c:pt>
                <c:pt idx="5">
                  <c:v>11</c:v>
                </c:pt>
                <c:pt idx="6">
                  <c:v>8</c:v>
                </c:pt>
              </c:numCache>
            </c:numRef>
          </c:val>
          <c:extLst>
            <c:ext xmlns:c16="http://schemas.microsoft.com/office/drawing/2014/chart" uri="{C3380CC4-5D6E-409C-BE32-E72D297353CC}">
              <c16:uniqueId val="{00000006-3F10-4351-BC8A-D482FC0FBD83}"/>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1.       Oui, plusieurs fois</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Un(e) pharmacien(ne)</c:v>
                </c:pt>
                <c:pt idx="1">
                  <c:v>1. Votre infectiologue     </c:v>
                </c:pt>
                <c:pt idx="2">
                  <c:v>2. Votre médecin généraliste</c:v>
                </c:pt>
                <c:pt idx="3">
                  <c:v>5. Un dentiste</c:v>
                </c:pt>
                <c:pt idx="4">
                  <c:v>6. Un(e) infirmier(e)</c:v>
                </c:pt>
                <c:pt idx="5">
                  <c:v>3. Un proctologue / Gastro-entérologue</c:v>
                </c:pt>
                <c:pt idx="6">
                  <c:v>9. Un psychiatre, psychologue, psychothérapeute</c:v>
                </c:pt>
                <c:pt idx="7">
                  <c:v>8. Un kinésithérapeute</c:v>
                </c:pt>
                <c:pt idx="8">
                  <c:v>10. Un addictologue / tabacologue</c:v>
                </c:pt>
                <c:pt idx="9">
                  <c:v>4. Un gynécologue</c:v>
                </c:pt>
              </c:strCache>
            </c:strRef>
          </c:cat>
          <c:val>
            <c:numRef>
              <c:f>Feuil1!$B$2:$B$11</c:f>
              <c:numCache>
                <c:formatCode>General</c:formatCode>
                <c:ptCount val="10"/>
                <c:pt idx="0">
                  <c:v>88</c:v>
                </c:pt>
                <c:pt idx="1">
                  <c:v>67</c:v>
                </c:pt>
                <c:pt idx="2">
                  <c:v>67</c:v>
                </c:pt>
                <c:pt idx="3">
                  <c:v>40</c:v>
                </c:pt>
                <c:pt idx="4">
                  <c:v>33</c:v>
                </c:pt>
                <c:pt idx="5">
                  <c:v>15</c:v>
                </c:pt>
                <c:pt idx="6">
                  <c:v>30</c:v>
                </c:pt>
                <c:pt idx="7">
                  <c:v>26</c:v>
                </c:pt>
                <c:pt idx="8">
                  <c:v>9</c:v>
                </c:pt>
                <c:pt idx="9">
                  <c:v>3</c:v>
                </c:pt>
              </c:numCache>
            </c:numRef>
          </c:val>
          <c:extLst>
            <c:ext xmlns:c16="http://schemas.microsoft.com/office/drawing/2014/chart" uri="{C3380CC4-5D6E-409C-BE32-E72D297353CC}">
              <c16:uniqueId val="{00000000-299D-490B-81E1-2203EBEF476B}"/>
            </c:ext>
          </c:extLst>
        </c:ser>
        <c:ser>
          <c:idx val="1"/>
          <c:order val="1"/>
          <c:tx>
            <c:strRef>
              <c:f>Feuil1!$C$1</c:f>
              <c:strCache>
                <c:ptCount val="1"/>
                <c:pt idx="0">
                  <c:v>2.       Oui, une fois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Un(e) pharmacien(ne)</c:v>
                </c:pt>
                <c:pt idx="1">
                  <c:v>1. Votre infectiologue     </c:v>
                </c:pt>
                <c:pt idx="2">
                  <c:v>2. Votre médecin généraliste</c:v>
                </c:pt>
                <c:pt idx="3">
                  <c:v>5. Un dentiste</c:v>
                </c:pt>
                <c:pt idx="4">
                  <c:v>6. Un(e) infirmier(e)</c:v>
                </c:pt>
                <c:pt idx="5">
                  <c:v>3. Un proctologue / Gastro-entérologue</c:v>
                </c:pt>
                <c:pt idx="6">
                  <c:v>9. Un psychiatre, psychologue, psychothérapeute</c:v>
                </c:pt>
                <c:pt idx="7">
                  <c:v>8. Un kinésithérapeute</c:v>
                </c:pt>
                <c:pt idx="8">
                  <c:v>10. Un addictologue / tabacologue</c:v>
                </c:pt>
                <c:pt idx="9">
                  <c:v>4. Un gynécologue</c:v>
                </c:pt>
              </c:strCache>
            </c:strRef>
          </c:cat>
          <c:val>
            <c:numRef>
              <c:f>Feuil1!$C$2:$C$11</c:f>
              <c:numCache>
                <c:formatCode>General</c:formatCode>
                <c:ptCount val="10"/>
                <c:pt idx="0">
                  <c:v>5</c:v>
                </c:pt>
                <c:pt idx="1">
                  <c:v>25</c:v>
                </c:pt>
                <c:pt idx="2">
                  <c:v>19</c:v>
                </c:pt>
                <c:pt idx="3">
                  <c:v>34</c:v>
                </c:pt>
                <c:pt idx="4">
                  <c:v>20</c:v>
                </c:pt>
                <c:pt idx="5">
                  <c:v>31</c:v>
                </c:pt>
                <c:pt idx="6">
                  <c:v>9</c:v>
                </c:pt>
                <c:pt idx="7">
                  <c:v>10</c:v>
                </c:pt>
                <c:pt idx="8">
                  <c:v>5</c:v>
                </c:pt>
                <c:pt idx="9">
                  <c:v>10</c:v>
                </c:pt>
              </c:numCache>
            </c:numRef>
          </c:val>
          <c:extLst>
            <c:ext xmlns:c16="http://schemas.microsoft.com/office/drawing/2014/chart" uri="{C3380CC4-5D6E-409C-BE32-E72D297353CC}">
              <c16:uniqueId val="{00000001-299D-490B-81E1-2203EBEF476B}"/>
            </c:ext>
          </c:extLst>
        </c:ser>
        <c:ser>
          <c:idx val="2"/>
          <c:order val="2"/>
          <c:tx>
            <c:strRef>
              <c:f>Feuil1!$D$1</c:f>
              <c:strCache>
                <c:ptCount val="1"/>
                <c:pt idx="0">
                  <c:v>3.       Non, pas au cours des 12 derniers mois mais l’avez déjà consulté</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Un(e) pharmacien(ne)</c:v>
                </c:pt>
                <c:pt idx="1">
                  <c:v>1. Votre infectiologue     </c:v>
                </c:pt>
                <c:pt idx="2">
                  <c:v>2. Votre médecin généraliste</c:v>
                </c:pt>
                <c:pt idx="3">
                  <c:v>5. Un dentiste</c:v>
                </c:pt>
                <c:pt idx="4">
                  <c:v>6. Un(e) infirmier(e)</c:v>
                </c:pt>
                <c:pt idx="5">
                  <c:v>3. Un proctologue / Gastro-entérologue</c:v>
                </c:pt>
                <c:pt idx="6">
                  <c:v>9. Un psychiatre, psychologue, psychothérapeute</c:v>
                </c:pt>
                <c:pt idx="7">
                  <c:v>8. Un kinésithérapeute</c:v>
                </c:pt>
                <c:pt idx="8">
                  <c:v>10. Un addictologue / tabacologue</c:v>
                </c:pt>
                <c:pt idx="9">
                  <c:v>4. Un gynécologue</c:v>
                </c:pt>
              </c:strCache>
            </c:strRef>
          </c:cat>
          <c:val>
            <c:numRef>
              <c:f>Feuil1!$D$2:$D$11</c:f>
              <c:numCache>
                <c:formatCode>General</c:formatCode>
                <c:ptCount val="10"/>
                <c:pt idx="0">
                  <c:v>4</c:v>
                </c:pt>
                <c:pt idx="1">
                  <c:v>4</c:v>
                </c:pt>
                <c:pt idx="2">
                  <c:v>13</c:v>
                </c:pt>
                <c:pt idx="3">
                  <c:v>23</c:v>
                </c:pt>
                <c:pt idx="4">
                  <c:v>35</c:v>
                </c:pt>
                <c:pt idx="5">
                  <c:v>40</c:v>
                </c:pt>
                <c:pt idx="6">
                  <c:v>36</c:v>
                </c:pt>
                <c:pt idx="7">
                  <c:v>42</c:v>
                </c:pt>
                <c:pt idx="8">
                  <c:v>26</c:v>
                </c:pt>
                <c:pt idx="9">
                  <c:v>10</c:v>
                </c:pt>
              </c:numCache>
            </c:numRef>
          </c:val>
          <c:extLst>
            <c:ext xmlns:c16="http://schemas.microsoft.com/office/drawing/2014/chart" uri="{C3380CC4-5D6E-409C-BE32-E72D297353CC}">
              <c16:uniqueId val="{00000002-299D-490B-81E1-2203EBEF476B}"/>
            </c:ext>
          </c:extLst>
        </c:ser>
        <c:ser>
          <c:idx val="3"/>
          <c:order val="3"/>
          <c:tx>
            <c:strRef>
              <c:f>Feuil1!$E$1</c:f>
              <c:strCache>
                <c:ptCount val="1"/>
                <c:pt idx="0">
                  <c:v>4.       Vous n’avez jamais consulté ce professionnel de santé</c:v>
                </c:pt>
              </c:strCache>
            </c:strRef>
          </c:tx>
          <c:spPr>
            <a:solidFill>
              <a:srgbClr val="C00000"/>
            </a:solidFill>
            <a:ln w="19050">
              <a:solidFill>
                <a:sysClr val="window" lastClr="FFFFFF"/>
              </a:solidFill>
            </a:ln>
            <a:effectLst/>
          </c:spPr>
          <c:invertIfNegative val="0"/>
          <c:dLbls>
            <c:dLbl>
              <c:idx val="2"/>
              <c:layout>
                <c:manualLayout>
                  <c:x val="1.4632061265707756E-2"/>
                  <c:y val="2.3972433621923445E-7"/>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B5-4712-81C2-A2E9E1E2F078}"/>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Un(e) pharmacien(ne)</c:v>
                </c:pt>
                <c:pt idx="1">
                  <c:v>1. Votre infectiologue     </c:v>
                </c:pt>
                <c:pt idx="2">
                  <c:v>2. Votre médecin généraliste</c:v>
                </c:pt>
                <c:pt idx="3">
                  <c:v>5. Un dentiste</c:v>
                </c:pt>
                <c:pt idx="4">
                  <c:v>6. Un(e) infirmier(e)</c:v>
                </c:pt>
                <c:pt idx="5">
                  <c:v>3. Un proctologue / Gastro-entérologue</c:v>
                </c:pt>
                <c:pt idx="6">
                  <c:v>9. Un psychiatre, psychologue, psychothérapeute</c:v>
                </c:pt>
                <c:pt idx="7">
                  <c:v>8. Un kinésithérapeute</c:v>
                </c:pt>
                <c:pt idx="8">
                  <c:v>10. Un addictologue / tabacologue</c:v>
                </c:pt>
                <c:pt idx="9">
                  <c:v>4. Un gynécologue</c:v>
                </c:pt>
              </c:strCache>
            </c:strRef>
          </c:cat>
          <c:val>
            <c:numRef>
              <c:f>Feuil1!$E$2:$E$11</c:f>
              <c:numCache>
                <c:formatCode>General</c:formatCode>
                <c:ptCount val="10"/>
                <c:pt idx="0">
                  <c:v>2</c:v>
                </c:pt>
                <c:pt idx="1">
                  <c:v>4</c:v>
                </c:pt>
                <c:pt idx="2">
                  <c:v>1</c:v>
                </c:pt>
                <c:pt idx="3">
                  <c:v>2</c:v>
                </c:pt>
                <c:pt idx="4">
                  <c:v>11</c:v>
                </c:pt>
                <c:pt idx="5">
                  <c:v>13</c:v>
                </c:pt>
                <c:pt idx="6">
                  <c:v>24</c:v>
                </c:pt>
                <c:pt idx="7">
                  <c:v>21</c:v>
                </c:pt>
                <c:pt idx="8">
                  <c:v>59</c:v>
                </c:pt>
                <c:pt idx="9">
                  <c:v>70</c:v>
                </c:pt>
              </c:numCache>
            </c:numRef>
          </c:val>
          <c:extLst>
            <c:ext xmlns:c16="http://schemas.microsoft.com/office/drawing/2014/chart" uri="{C3380CC4-5D6E-409C-BE32-E72D297353CC}">
              <c16:uniqueId val="{00000003-299D-490B-81E1-2203EBEF476B}"/>
            </c:ext>
          </c:extLst>
        </c:ser>
        <c:ser>
          <c:idx val="4"/>
          <c:order val="4"/>
          <c:tx>
            <c:strRef>
              <c:f>Feuil1!$F$1</c:f>
              <c:strCache>
                <c:ptCount val="1"/>
                <c:pt idx="0">
                  <c:v>5.       Vous ne souhaitez pas répondre</c:v>
                </c:pt>
              </c:strCache>
            </c:strRef>
          </c:tx>
          <c:spPr>
            <a:solidFill>
              <a:sysClr val="window" lastClr="FFFFFF">
                <a:lumMod val="65000"/>
              </a:sysClr>
            </a:solidFill>
            <a:ln w="19050">
              <a:solidFill>
                <a:sysClr val="window" lastClr="FFFFFF"/>
              </a:solidFill>
            </a:ln>
            <a:effectLst/>
          </c:spPr>
          <c:invertIfNegative val="0"/>
          <c:dLbls>
            <c:dLbl>
              <c:idx val="0"/>
              <c:layout>
                <c:manualLayout>
                  <c:x val="1.4632061265707756E-2"/>
                  <c:y val="9.13373693322574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B5-4712-81C2-A2E9E1E2F078}"/>
                </c:ext>
              </c:extLst>
            </c:dLbl>
            <c:dLbl>
              <c:idx val="1"/>
              <c:delete val="1"/>
              <c:extLst>
                <c:ext xmlns:c15="http://schemas.microsoft.com/office/drawing/2012/chart" uri="{CE6537A1-D6FC-4f65-9D91-7224C49458BB}"/>
                <c:ext xmlns:c16="http://schemas.microsoft.com/office/drawing/2014/chart" uri="{C3380CC4-5D6E-409C-BE32-E72D297353CC}">
                  <c16:uniqueId val="{00000001-6847-43FF-8F36-FA8CA08E7F33}"/>
                </c:ext>
              </c:extLst>
            </c:dLbl>
            <c:dLbl>
              <c:idx val="2"/>
              <c:delete val="1"/>
              <c:extLst>
                <c:ext xmlns:c15="http://schemas.microsoft.com/office/drawing/2012/chart" uri="{CE6537A1-D6FC-4f65-9D91-7224C49458BB}"/>
                <c:ext xmlns:c16="http://schemas.microsoft.com/office/drawing/2014/chart" uri="{C3380CC4-5D6E-409C-BE32-E72D297353CC}">
                  <c16:uniqueId val="{00000002-6847-43FF-8F36-FA8CA08E7F33}"/>
                </c:ext>
              </c:extLst>
            </c:dLbl>
            <c:dLbl>
              <c:idx val="3"/>
              <c:layout>
                <c:manualLayout>
                  <c:x val="1.170564901256607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B5-4712-81C2-A2E9E1E2F078}"/>
                </c:ext>
              </c:extLst>
            </c:dLbl>
            <c:dLbl>
              <c:idx val="4"/>
              <c:layout>
                <c:manualLayout>
                  <c:x val="1.1705649012566077E-2"/>
                  <c:y val="-3.04449906962979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B5-4712-81C2-A2E9E1E2F078}"/>
                </c:ext>
              </c:extLst>
            </c:dLbl>
            <c:dLbl>
              <c:idx val="5"/>
              <c:layout>
                <c:manualLayout>
                  <c:x val="1.75584735188493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B5-4712-81C2-A2E9E1E2F078}"/>
                </c:ext>
              </c:extLst>
            </c:dLbl>
            <c:dLbl>
              <c:idx val="6"/>
              <c:layout>
                <c:manualLayout>
                  <c:x val="1.463206126570775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B5-4712-81C2-A2E9E1E2F078}"/>
                </c:ext>
              </c:extLst>
            </c:dLbl>
            <c:dLbl>
              <c:idx val="7"/>
              <c:layout>
                <c:manualLayout>
                  <c:x val="1.463206126570775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B5-4712-81C2-A2E9E1E2F078}"/>
                </c:ext>
              </c:extLst>
            </c:dLbl>
            <c:dLbl>
              <c:idx val="8"/>
              <c:layout>
                <c:manualLayout>
                  <c:x val="1.7558473518849437E-2"/>
                  <c:y val="-9.133257484553363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B5-4712-81C2-A2E9E1E2F078}"/>
                </c:ext>
              </c:extLst>
            </c:dLbl>
            <c:dLbl>
              <c:idx val="9"/>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F3D-4048-BB1C-07C3F912C84E}"/>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lumMod val="65000"/>
                      </a:schemeClr>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7. Un(e) pharmacien(ne)</c:v>
                </c:pt>
                <c:pt idx="1">
                  <c:v>1. Votre infectiologue     </c:v>
                </c:pt>
                <c:pt idx="2">
                  <c:v>2. Votre médecin généraliste</c:v>
                </c:pt>
                <c:pt idx="3">
                  <c:v>5. Un dentiste</c:v>
                </c:pt>
                <c:pt idx="4">
                  <c:v>6. Un(e) infirmier(e)</c:v>
                </c:pt>
                <c:pt idx="5">
                  <c:v>3. Un proctologue / Gastro-entérologue</c:v>
                </c:pt>
                <c:pt idx="6">
                  <c:v>9. Un psychiatre, psychologue, psychothérapeute</c:v>
                </c:pt>
                <c:pt idx="7">
                  <c:v>8. Un kinésithérapeute</c:v>
                </c:pt>
                <c:pt idx="8">
                  <c:v>10. Un addictologue / tabacologue</c:v>
                </c:pt>
                <c:pt idx="9">
                  <c:v>4. Un gynécologue</c:v>
                </c:pt>
              </c:strCache>
            </c:strRef>
          </c:cat>
          <c:val>
            <c:numRef>
              <c:f>Feuil1!$F$2:$F$11</c:f>
              <c:numCache>
                <c:formatCode>General</c:formatCode>
                <c:ptCount val="10"/>
                <c:pt idx="0">
                  <c:v>1</c:v>
                </c:pt>
                <c:pt idx="1">
                  <c:v>0</c:v>
                </c:pt>
                <c:pt idx="2">
                  <c:v>0</c:v>
                </c:pt>
                <c:pt idx="3">
                  <c:v>1</c:v>
                </c:pt>
                <c:pt idx="4">
                  <c:v>1</c:v>
                </c:pt>
                <c:pt idx="5">
                  <c:v>1</c:v>
                </c:pt>
                <c:pt idx="6">
                  <c:v>1</c:v>
                </c:pt>
                <c:pt idx="7">
                  <c:v>1</c:v>
                </c:pt>
                <c:pt idx="8">
                  <c:v>1</c:v>
                </c:pt>
                <c:pt idx="9">
                  <c:v>7</c:v>
                </c:pt>
              </c:numCache>
            </c:numRef>
          </c:val>
          <c:extLst>
            <c:ext xmlns:c16="http://schemas.microsoft.com/office/drawing/2014/chart" uri="{C3380CC4-5D6E-409C-BE32-E72D297353CC}">
              <c16:uniqueId val="{00000004-299D-490B-81E1-2203EBEF476B}"/>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Feuil1!$A$2:$A$3</c:f>
              <c:numCache>
                <c:formatCode>General</c:formatCode>
                <c:ptCount val="2"/>
                <c:pt idx="0">
                  <c:v>0</c:v>
                </c:pt>
                <c:pt idx="1">
                  <c:v>0</c:v>
                </c:pt>
              </c:numCache>
            </c:numRef>
          </c:val>
          <c:extLst>
            <c:ext xmlns:c16="http://schemas.microsoft.com/office/drawing/2014/chart" uri="{C3380CC4-5D6E-409C-BE32-E72D297353CC}">
              <c16:uniqueId val="{00000000-01FD-4739-8685-A9E56E5B0509}"/>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FFAC6F"/>
              </a:solidFill>
              <a:ln w="19050">
                <a:solidFill>
                  <a:schemeClr val="bg1"/>
                </a:solidFill>
              </a:ln>
            </c:spPr>
            <c:extLst>
              <c:ext xmlns:c16="http://schemas.microsoft.com/office/drawing/2014/chart" uri="{C3380CC4-5D6E-409C-BE32-E72D297353CC}">
                <c16:uniqueId val="{00000002-01FD-4739-8685-A9E56E5B0509}"/>
              </c:ext>
            </c:extLst>
          </c:dPt>
          <c:dPt>
            <c:idx val="1"/>
            <c:bubble3D val="0"/>
            <c:spPr>
              <a:solidFill>
                <a:srgbClr val="002060"/>
              </a:solidFill>
              <a:ln w="19050">
                <a:solidFill>
                  <a:schemeClr val="bg1"/>
                </a:solidFill>
              </a:ln>
            </c:spPr>
            <c:extLst>
              <c:ext xmlns:c16="http://schemas.microsoft.com/office/drawing/2014/chart" uri="{C3380CC4-5D6E-409C-BE32-E72D297353CC}">
                <c16:uniqueId val="{00000004-01FD-4739-8685-A9E56E5B0509}"/>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Feuil1!$B$2:$B$3</c:f>
              <c:numCache>
                <c:formatCode>General</c:formatCode>
                <c:ptCount val="2"/>
                <c:pt idx="0">
                  <c:v>76</c:v>
                </c:pt>
                <c:pt idx="1">
                  <c:v>24</c:v>
                </c:pt>
              </c:numCache>
            </c:numRef>
          </c:val>
          <c:extLst>
            <c:ext xmlns:c16="http://schemas.microsoft.com/office/drawing/2014/chart" uri="{C3380CC4-5D6E-409C-BE32-E72D297353CC}">
              <c16:uniqueId val="{00000009-01FD-4739-8685-A9E56E5B0509}"/>
            </c:ext>
          </c:extLst>
        </c:ser>
        <c:dLbls>
          <c:showLegendKey val="0"/>
          <c:showVal val="1"/>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fr-FR"/>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1.       Oui, ce professionnel de santé vous en a spontanément parlé</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Feuil1!$B$2:$B$11</c:f>
              <c:numCache>
                <c:formatCode>General</c:formatCode>
                <c:ptCount val="10"/>
                <c:pt idx="0">
                  <c:v>59</c:v>
                </c:pt>
                <c:pt idx="1">
                  <c:v>54</c:v>
                </c:pt>
                <c:pt idx="2">
                  <c:v>36</c:v>
                </c:pt>
                <c:pt idx="3">
                  <c:v>24</c:v>
                </c:pt>
                <c:pt idx="4">
                  <c:v>33</c:v>
                </c:pt>
                <c:pt idx="5">
                  <c:v>17</c:v>
                </c:pt>
                <c:pt idx="6">
                  <c:v>22</c:v>
                </c:pt>
                <c:pt idx="7">
                  <c:v>25</c:v>
                </c:pt>
                <c:pt idx="8">
                  <c:v>7</c:v>
                </c:pt>
                <c:pt idx="9">
                  <c:v>13</c:v>
                </c:pt>
              </c:numCache>
            </c:numRef>
          </c:val>
          <c:extLst>
            <c:ext xmlns:c16="http://schemas.microsoft.com/office/drawing/2014/chart" uri="{C3380CC4-5D6E-409C-BE32-E72D297353CC}">
              <c16:uniqueId val="{00000000-299D-490B-81E1-2203EBEF476B}"/>
            </c:ext>
          </c:extLst>
        </c:ser>
        <c:ser>
          <c:idx val="1"/>
          <c:order val="1"/>
          <c:tx>
            <c:strRef>
              <c:f>Feuil1!$C$1</c:f>
              <c:strCache>
                <c:ptCount val="1"/>
                <c:pt idx="0">
                  <c:v>1.       Oui, mais c’est vous qui avez été à l’origine de cette discussion</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Feuil1!$C$2:$C$11</c:f>
              <c:numCache>
                <c:formatCode>General</c:formatCode>
                <c:ptCount val="10"/>
                <c:pt idx="0">
                  <c:v>18</c:v>
                </c:pt>
                <c:pt idx="1">
                  <c:v>15</c:v>
                </c:pt>
                <c:pt idx="2">
                  <c:v>23</c:v>
                </c:pt>
                <c:pt idx="3">
                  <c:v>26</c:v>
                </c:pt>
                <c:pt idx="4">
                  <c:v>14</c:v>
                </c:pt>
                <c:pt idx="5">
                  <c:v>25</c:v>
                </c:pt>
                <c:pt idx="6">
                  <c:v>11</c:v>
                </c:pt>
                <c:pt idx="7">
                  <c:v>3</c:v>
                </c:pt>
                <c:pt idx="8">
                  <c:v>18</c:v>
                </c:pt>
                <c:pt idx="9">
                  <c:v>4</c:v>
                </c:pt>
              </c:numCache>
            </c:numRef>
          </c:val>
          <c:extLst>
            <c:ext xmlns:c16="http://schemas.microsoft.com/office/drawing/2014/chart" uri="{C3380CC4-5D6E-409C-BE32-E72D297353CC}">
              <c16:uniqueId val="{00000001-299D-490B-81E1-2203EBEF476B}"/>
            </c:ext>
          </c:extLst>
        </c:ser>
        <c:ser>
          <c:idx val="2"/>
          <c:order val="2"/>
          <c:tx>
            <c:strRef>
              <c:f>Feuil1!$D$1</c:f>
              <c:strCache>
                <c:ptCount val="1"/>
                <c:pt idx="0">
                  <c:v>1.       Non, vous n’avez pas abordé ce sujet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Feuil1!$D$2:$D$11</c:f>
              <c:numCache>
                <c:formatCode>General</c:formatCode>
                <c:ptCount val="10"/>
                <c:pt idx="0">
                  <c:v>23</c:v>
                </c:pt>
                <c:pt idx="1">
                  <c:v>31</c:v>
                </c:pt>
                <c:pt idx="2">
                  <c:v>41</c:v>
                </c:pt>
                <c:pt idx="3">
                  <c:v>50</c:v>
                </c:pt>
                <c:pt idx="4">
                  <c:v>53</c:v>
                </c:pt>
                <c:pt idx="5">
                  <c:v>58</c:v>
                </c:pt>
                <c:pt idx="6">
                  <c:v>67</c:v>
                </c:pt>
                <c:pt idx="7">
                  <c:v>72</c:v>
                </c:pt>
                <c:pt idx="8">
                  <c:v>75</c:v>
                </c:pt>
                <c:pt idx="9">
                  <c:v>83</c:v>
                </c:pt>
              </c:numCache>
            </c:numRef>
          </c:val>
          <c:extLst>
            <c:ext xmlns:c16="http://schemas.microsoft.com/office/drawing/2014/chart" uri="{C3380CC4-5D6E-409C-BE32-E72D297353CC}">
              <c16:uniqueId val="{00000002-299D-490B-81E1-2203EBEF476B}"/>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1.       Oui, ce professionnel de santé vous en a spontanément parlé</c:v>
                </c:pt>
              </c:strCache>
            </c:strRef>
          </c:tx>
          <c:spPr>
            <a:solidFill>
              <a:srgbClr val="002060"/>
            </a:solidFill>
            <a:ln w="19050">
              <a:solidFill>
                <a:sysClr val="window" lastClr="FFFFFF"/>
              </a:solidFill>
            </a:ln>
            <a:effectLst/>
          </c:spPr>
          <c:invertIfNegative val="0"/>
          <c:dLbls>
            <c:dLbl>
              <c:idx val="8"/>
              <c:layout>
                <c:manualLayout>
                  <c:x val="1.1666360462979974E-2"/>
                  <c:y val="1.058541957862434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4B-4133-B2D9-7D2EE6F7F8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Feuil1!$B$2:$B$11</c:f>
              <c:numCache>
                <c:formatCode>General</c:formatCode>
                <c:ptCount val="10"/>
                <c:pt idx="0">
                  <c:v>22</c:v>
                </c:pt>
                <c:pt idx="1">
                  <c:v>26</c:v>
                </c:pt>
                <c:pt idx="2">
                  <c:v>23</c:v>
                </c:pt>
                <c:pt idx="3">
                  <c:v>17</c:v>
                </c:pt>
                <c:pt idx="4">
                  <c:v>15</c:v>
                </c:pt>
                <c:pt idx="5">
                  <c:v>26</c:v>
                </c:pt>
                <c:pt idx="6">
                  <c:v>7</c:v>
                </c:pt>
                <c:pt idx="7">
                  <c:v>11</c:v>
                </c:pt>
                <c:pt idx="8">
                  <c:v>2</c:v>
                </c:pt>
                <c:pt idx="9">
                  <c:v>13</c:v>
                </c:pt>
              </c:numCache>
            </c:numRef>
          </c:val>
          <c:extLst>
            <c:ext xmlns:c16="http://schemas.microsoft.com/office/drawing/2014/chart" uri="{C3380CC4-5D6E-409C-BE32-E72D297353CC}">
              <c16:uniqueId val="{00000000-0062-49A6-8775-24846A6E6F61}"/>
            </c:ext>
          </c:extLst>
        </c:ser>
        <c:ser>
          <c:idx val="1"/>
          <c:order val="1"/>
          <c:tx>
            <c:strRef>
              <c:f>Feuil1!$C$1</c:f>
              <c:strCache>
                <c:ptCount val="1"/>
                <c:pt idx="0">
                  <c:v>1.       Oui, mais c’est vous qui avez été à l’origine de cette discussion</c:v>
                </c:pt>
              </c:strCache>
            </c:strRef>
          </c:tx>
          <c:spPr>
            <a:solidFill>
              <a:srgbClr val="8DBDD3"/>
            </a:solidFill>
            <a:ln w="19050">
              <a:solidFill>
                <a:sysClr val="window" lastClr="FFFFFF"/>
              </a:solidFill>
            </a:ln>
            <a:effectLst/>
          </c:spPr>
          <c:invertIfNegative val="0"/>
          <c:dLbls>
            <c:dLbl>
              <c:idx val="8"/>
              <c:layout>
                <c:manualLayout>
                  <c:x val="2.3332720925959949E-2"/>
                  <c:y val="1.058541957862434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4B-4133-B2D9-7D2EE6F7F867}"/>
                </c:ext>
              </c:extLst>
            </c:dLbl>
            <c:dLbl>
              <c:idx val="9"/>
              <c:layout>
                <c:manualLayout>
                  <c:x val="2.9165901157449908E-2"/>
                  <c:y val="2.1170839157248684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4B-4133-B2D9-7D2EE6F7F867}"/>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Feuil1!$C$2:$C$11</c:f>
              <c:numCache>
                <c:formatCode>General</c:formatCode>
                <c:ptCount val="10"/>
                <c:pt idx="0">
                  <c:v>45</c:v>
                </c:pt>
                <c:pt idx="1">
                  <c:v>14</c:v>
                </c:pt>
                <c:pt idx="2">
                  <c:v>15</c:v>
                </c:pt>
                <c:pt idx="3">
                  <c:v>17</c:v>
                </c:pt>
                <c:pt idx="4">
                  <c:v>10</c:v>
                </c:pt>
                <c:pt idx="5">
                  <c:v>11</c:v>
                </c:pt>
                <c:pt idx="6">
                  <c:v>7</c:v>
                </c:pt>
                <c:pt idx="7">
                  <c:v>8</c:v>
                </c:pt>
                <c:pt idx="8">
                  <c:v>10</c:v>
                </c:pt>
                <c:pt idx="9">
                  <c:v>2</c:v>
                </c:pt>
              </c:numCache>
            </c:numRef>
          </c:val>
          <c:extLst>
            <c:ext xmlns:c16="http://schemas.microsoft.com/office/drawing/2014/chart" uri="{C3380CC4-5D6E-409C-BE32-E72D297353CC}">
              <c16:uniqueId val="{00000001-0062-49A6-8775-24846A6E6F61}"/>
            </c:ext>
          </c:extLst>
        </c:ser>
        <c:ser>
          <c:idx val="2"/>
          <c:order val="2"/>
          <c:tx>
            <c:strRef>
              <c:f>Feuil1!$D$1</c:f>
              <c:strCache>
                <c:ptCount val="1"/>
                <c:pt idx="0">
                  <c:v>1.       Non, vous n’avez pas abordé ce sujet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10. Un addictologue / tabacologue</c:v>
                </c:pt>
                <c:pt idx="1">
                  <c:v>1. Votre infectiologue     </c:v>
                </c:pt>
                <c:pt idx="2">
                  <c:v>2. Votre médecin généraliste</c:v>
                </c:pt>
                <c:pt idx="3">
                  <c:v>9. Un psychiatre, psychologue, psychothérapeute</c:v>
                </c:pt>
                <c:pt idx="4">
                  <c:v>5. Un dentiste</c:v>
                </c:pt>
                <c:pt idx="5">
                  <c:v>4. Un gynécologue</c:v>
                </c:pt>
                <c:pt idx="6">
                  <c:v>6. Un(e) infirmier(e)</c:v>
                </c:pt>
                <c:pt idx="7">
                  <c:v>8. Un kinésithérapeute</c:v>
                </c:pt>
                <c:pt idx="8">
                  <c:v>7. Un(e) pharmacien(ne)</c:v>
                </c:pt>
                <c:pt idx="9">
                  <c:v>3. Un proctologue / Gastro-entérologue</c:v>
                </c:pt>
              </c:strCache>
            </c:strRef>
          </c:cat>
          <c:val>
            <c:numRef>
              <c:f>Feuil1!$D$2:$D$11</c:f>
              <c:numCache>
                <c:formatCode>General</c:formatCode>
                <c:ptCount val="10"/>
                <c:pt idx="0">
                  <c:v>33</c:v>
                </c:pt>
                <c:pt idx="1">
                  <c:v>60</c:v>
                </c:pt>
                <c:pt idx="2">
                  <c:v>62</c:v>
                </c:pt>
                <c:pt idx="3">
                  <c:v>66</c:v>
                </c:pt>
                <c:pt idx="4">
                  <c:v>75</c:v>
                </c:pt>
                <c:pt idx="5">
                  <c:v>63</c:v>
                </c:pt>
                <c:pt idx="6">
                  <c:v>86</c:v>
                </c:pt>
                <c:pt idx="7">
                  <c:v>81</c:v>
                </c:pt>
                <c:pt idx="8">
                  <c:v>88</c:v>
                </c:pt>
                <c:pt idx="9">
                  <c:v>85</c:v>
                </c:pt>
              </c:numCache>
            </c:numRef>
          </c:val>
          <c:extLst>
            <c:ext xmlns:c16="http://schemas.microsoft.com/office/drawing/2014/chart" uri="{C3380CC4-5D6E-409C-BE32-E72D297353CC}">
              <c16:uniqueId val="{00000002-0062-49A6-8775-24846A6E6F6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065031954055"/>
          <c:y val="6.5974938535228178E-2"/>
          <c:w val="0.68587608819912804"/>
          <c:h val="0.89960817397904591"/>
        </c:manualLayout>
      </c:layout>
      <c:doughnutChart>
        <c:varyColors val="1"/>
        <c:ser>
          <c:idx val="0"/>
          <c:order val="0"/>
          <c:tx>
            <c:strRef>
              <c:f>Feuil1!$A$1</c:f>
              <c:strCache>
                <c:ptCount val="1"/>
                <c:pt idx="0">
                  <c:v> </c:v>
                </c:pt>
              </c:strCache>
            </c:strRef>
          </c:tx>
          <c:dLbls>
            <c:delete val="1"/>
          </c:dLbls>
          <c:val>
            <c:numRef>
              <c:f>Feuil1!$A$2:$A$5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69D9-4BBB-8F3D-AFA1DCCB4595}"/>
            </c:ext>
          </c:extLst>
        </c:ser>
        <c:ser>
          <c:idx val="1"/>
          <c:order val="1"/>
          <c:tx>
            <c:strRef>
              <c:f>Feuil1!$B$1</c:f>
              <c:strCache>
                <c:ptCount val="1"/>
                <c:pt idx="0">
                  <c:v>Colonne1</c:v>
                </c:pt>
              </c:strCache>
            </c:strRef>
          </c:tx>
          <c:spPr>
            <a:solidFill>
              <a:schemeClr val="accent6"/>
            </a:solidFill>
            <a:ln w="19050">
              <a:solidFill>
                <a:schemeClr val="bg1"/>
              </a:solidFill>
            </a:ln>
          </c:spPr>
          <c:dPt>
            <c:idx val="0"/>
            <c:bubble3D val="0"/>
            <c:spPr>
              <a:solidFill>
                <a:srgbClr val="002060"/>
              </a:solidFill>
              <a:ln w="19050">
                <a:solidFill>
                  <a:schemeClr val="bg1"/>
                </a:solidFill>
              </a:ln>
            </c:spPr>
            <c:extLst>
              <c:ext xmlns:c16="http://schemas.microsoft.com/office/drawing/2014/chart" uri="{C3380CC4-5D6E-409C-BE32-E72D297353CC}">
                <c16:uniqueId val="{00000002-69D9-4BBB-8F3D-AFA1DCCB4595}"/>
              </c:ext>
            </c:extLst>
          </c:dPt>
          <c:dPt>
            <c:idx val="1"/>
            <c:bubble3D val="0"/>
            <c:spPr>
              <a:solidFill>
                <a:srgbClr val="8DBDD3"/>
              </a:solidFill>
              <a:ln w="19050">
                <a:solidFill>
                  <a:schemeClr val="bg1"/>
                </a:solidFill>
              </a:ln>
            </c:spPr>
            <c:extLst>
              <c:ext xmlns:c16="http://schemas.microsoft.com/office/drawing/2014/chart" uri="{C3380CC4-5D6E-409C-BE32-E72D297353CC}">
                <c16:uniqueId val="{00000004-69D9-4BBB-8F3D-AFA1DCCB4595}"/>
              </c:ext>
            </c:extLst>
          </c:dPt>
          <c:dPt>
            <c:idx val="2"/>
            <c:bubble3D val="0"/>
            <c:spPr>
              <a:solidFill>
                <a:srgbClr val="DF7F7F"/>
              </a:solidFill>
              <a:ln w="19050">
                <a:solidFill>
                  <a:schemeClr val="bg1"/>
                </a:solidFill>
              </a:ln>
            </c:spPr>
            <c:extLst>
              <c:ext xmlns:c16="http://schemas.microsoft.com/office/drawing/2014/chart" uri="{C3380CC4-5D6E-409C-BE32-E72D297353CC}">
                <c16:uniqueId val="{00000006-69D9-4BBB-8F3D-AFA1DCCB4595}"/>
              </c:ext>
            </c:extLst>
          </c:dPt>
          <c:dPt>
            <c:idx val="3"/>
            <c:bubble3D val="0"/>
            <c:spPr>
              <a:solidFill>
                <a:srgbClr val="C00000"/>
              </a:solidFill>
              <a:ln w="19050">
                <a:solidFill>
                  <a:schemeClr val="bg1"/>
                </a:solidFill>
              </a:ln>
            </c:spPr>
            <c:extLst>
              <c:ext xmlns:c16="http://schemas.microsoft.com/office/drawing/2014/chart" uri="{C3380CC4-5D6E-409C-BE32-E72D297353CC}">
                <c16:uniqueId val="{00000008-69D9-4BBB-8F3D-AFA1DCCB4595}"/>
              </c:ext>
            </c:extLst>
          </c:dPt>
          <c:dLbls>
            <c:spPr>
              <a:noFill/>
              <a:ln>
                <a:noFill/>
              </a:ln>
              <a:effectLst/>
            </c:spPr>
            <c:txPr>
              <a:bodyPr wrap="square" lIns="38100" tIns="19050" rIns="38100" bIns="19050" anchor="ctr">
                <a:spAutoFit/>
              </a:bodyPr>
              <a:lstStyle/>
              <a:p>
                <a:pPr>
                  <a:defRPr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val>
            <c:numRef>
              <c:f>Feuil1!$B$2:$B$5</c:f>
              <c:numCache>
                <c:formatCode>General</c:formatCode>
                <c:ptCount val="4"/>
                <c:pt idx="0">
                  <c:v>33</c:v>
                </c:pt>
                <c:pt idx="1">
                  <c:v>48</c:v>
                </c:pt>
                <c:pt idx="2">
                  <c:v>17</c:v>
                </c:pt>
                <c:pt idx="3">
                  <c:v>2</c:v>
                </c:pt>
              </c:numCache>
            </c:numRef>
          </c:val>
          <c:extLst>
            <c:ext xmlns:c16="http://schemas.microsoft.com/office/drawing/2014/chart" uri="{C3380CC4-5D6E-409C-BE32-E72D297353CC}">
              <c16:uniqueId val="{00000009-69D9-4BBB-8F3D-AFA1DCCB4595}"/>
            </c:ext>
          </c:extLst>
        </c:ser>
        <c:dLbls>
          <c:showLegendKey val="0"/>
          <c:showVal val="1"/>
          <c:showCatName val="0"/>
          <c:showSerName val="0"/>
          <c:showPercent val="0"/>
          <c:showBubbleSize val="0"/>
          <c:showLeaderLines val="1"/>
        </c:dLbls>
        <c:firstSliceAng val="0"/>
        <c:holeSize val="30"/>
      </c:doughnutChart>
    </c:plotArea>
    <c:plotVisOnly val="1"/>
    <c:dispBlanksAs val="gap"/>
    <c:showDLblsOverMax val="0"/>
  </c:chart>
  <c:txPr>
    <a:bodyPr/>
    <a:lstStyle/>
    <a:p>
      <a:pPr>
        <a:defRPr sz="1800"/>
      </a:pPr>
      <a:endParaRPr lang="fr-FR"/>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90147572521371E-2"/>
          <c:y val="4.5812077414651486E-2"/>
          <c:w val="0.94969020074663513"/>
          <c:h val="0.90837583876771077"/>
        </c:manualLayout>
      </c:layout>
      <c:barChart>
        <c:barDir val="bar"/>
        <c:grouping val="stacked"/>
        <c:varyColors val="0"/>
        <c:ser>
          <c:idx val="0"/>
          <c:order val="0"/>
          <c:tx>
            <c:strRef>
              <c:f>Feuil1!$B$1</c:f>
              <c:strCache>
                <c:ptCount val="1"/>
                <c:pt idx="0">
                  <c:v>Série 1</c:v>
                </c:pt>
              </c:strCache>
            </c:strRef>
          </c:tx>
          <c:spPr>
            <a:solidFill>
              <a:schemeClr val="accent3">
                <a:lumMod val="75000"/>
              </a:schemeClr>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1-2987-42BF-8EF3-5ABF61903815}"/>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1-A896-4B0D-94E6-8236396D3158}"/>
              </c:ext>
            </c:extLst>
          </c:dPt>
          <c:dPt>
            <c:idx val="6"/>
            <c:invertIfNegative val="0"/>
            <c:bubble3D val="0"/>
            <c:spPr>
              <a:solidFill>
                <a:schemeClr val="accent3">
                  <a:lumMod val="75000"/>
                </a:schemeClr>
              </a:solidFill>
              <a:ln>
                <a:noFill/>
              </a:ln>
              <a:effectLst/>
            </c:spPr>
            <c:extLst>
              <c:ext xmlns:c16="http://schemas.microsoft.com/office/drawing/2014/chart" uri="{C3380CC4-5D6E-409C-BE32-E72D297353CC}">
                <c16:uniqueId val="{00000007-A896-4B0D-94E6-8236396D3158}"/>
              </c:ext>
            </c:extLst>
          </c:dPt>
          <c:dPt>
            <c:idx val="7"/>
            <c:invertIfNegative val="0"/>
            <c:bubble3D val="0"/>
            <c:spPr>
              <a:solidFill>
                <a:schemeClr val="accent3">
                  <a:lumMod val="75000"/>
                </a:schemeClr>
              </a:solidFill>
              <a:ln>
                <a:noFill/>
              </a:ln>
              <a:effectLst/>
            </c:spPr>
            <c:extLst>
              <c:ext xmlns:c16="http://schemas.microsoft.com/office/drawing/2014/chart" uri="{C3380CC4-5D6E-409C-BE32-E72D297353CC}">
                <c16:uniqueId val="{00000007-2987-42BF-8EF3-5ABF61903815}"/>
              </c:ext>
            </c:extLst>
          </c:dPt>
          <c:dPt>
            <c:idx val="8"/>
            <c:invertIfNegative val="0"/>
            <c:bubble3D val="0"/>
            <c:spPr>
              <a:solidFill>
                <a:schemeClr val="bg1">
                  <a:lumMod val="50000"/>
                </a:schemeClr>
              </a:solidFill>
              <a:ln>
                <a:noFill/>
              </a:ln>
              <a:effectLst/>
            </c:spPr>
            <c:extLst>
              <c:ext xmlns:c16="http://schemas.microsoft.com/office/drawing/2014/chart" uri="{C3380CC4-5D6E-409C-BE32-E72D297353CC}">
                <c16:uniqueId val="{0000000B-A896-4B0D-94E6-8236396D3158}"/>
              </c:ext>
            </c:extLst>
          </c:dPt>
          <c:dLbls>
            <c:dLbl>
              <c:idx val="6"/>
              <c:delete val="1"/>
              <c:extLst>
                <c:ext xmlns:c15="http://schemas.microsoft.com/office/drawing/2012/chart" uri="{CE6537A1-D6FC-4f65-9D91-7224C49458BB}"/>
                <c:ext xmlns:c16="http://schemas.microsoft.com/office/drawing/2014/chart" uri="{C3380CC4-5D6E-409C-BE32-E72D297353CC}">
                  <c16:uniqueId val="{00000007-A896-4B0D-94E6-8236396D315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Vous avez le sentiment de ne pas avoir les ressources pour le faire </c:v>
                </c:pt>
                <c:pt idx="1">
                  <c:v>Vous ne savez pas comment parler du tabac, quels mots utiliser</c:v>
                </c:pt>
                <c:pt idx="2">
                  <c:v>Vous n’avez pas le temps d’en parler, vous préférez vous concentrer sur le VIH et sa prise en charge</c:v>
                </c:pt>
                <c:pt idx="3">
                  <c:v>Le sujet vous semble secondaire face au VIH</c:v>
                </c:pt>
                <c:pt idx="4">
                  <c:v>Vous considérez que ce n’est pas à vous d’aborder ce sujet</c:v>
                </c:pt>
                <c:pt idx="5">
                  <c:v>Vous pensez que cela sera inutile</c:v>
                </c:pt>
                <c:pt idx="6">
                  <c:v>Vous considérez que le fait de fumer est l’un de leur rare plaisir et qu’il y a d’autres sujets à aborder avec eux </c:v>
                </c:pt>
                <c:pt idx="7">
                  <c:v>Vous fumez vous-même et ne vous sentez pas légitime pour en parler</c:v>
                </c:pt>
                <c:pt idx="8">
                  <c:v>Une autre raison</c:v>
                </c:pt>
              </c:strCache>
            </c:strRef>
          </c:cat>
          <c:val>
            <c:numRef>
              <c:f>Feuil1!$B$2:$B$10</c:f>
              <c:numCache>
                <c:formatCode>General</c:formatCode>
                <c:ptCount val="9"/>
                <c:pt idx="0">
                  <c:v>37</c:v>
                </c:pt>
                <c:pt idx="1">
                  <c:v>18</c:v>
                </c:pt>
                <c:pt idx="2">
                  <c:v>15</c:v>
                </c:pt>
                <c:pt idx="3">
                  <c:v>12</c:v>
                </c:pt>
                <c:pt idx="4">
                  <c:v>3</c:v>
                </c:pt>
                <c:pt idx="5">
                  <c:v>6</c:v>
                </c:pt>
                <c:pt idx="6">
                  <c:v>0</c:v>
                </c:pt>
                <c:pt idx="7">
                  <c:v>5</c:v>
                </c:pt>
                <c:pt idx="8">
                  <c:v>4</c:v>
                </c:pt>
              </c:numCache>
            </c:numRef>
          </c:val>
          <c:extLst>
            <c:ext xmlns:c16="http://schemas.microsoft.com/office/drawing/2014/chart" uri="{C3380CC4-5D6E-409C-BE32-E72D297353CC}">
              <c16:uniqueId val="{00000008-A896-4B0D-94E6-8236396D3158}"/>
            </c:ext>
          </c:extLst>
        </c:ser>
        <c:ser>
          <c:idx val="1"/>
          <c:order val="1"/>
          <c:tx>
            <c:strRef>
              <c:f>Feuil1!$C$1</c:f>
              <c:strCache>
                <c:ptCount val="1"/>
                <c:pt idx="0">
                  <c:v>Série 2</c:v>
                </c:pt>
              </c:strCache>
            </c:strRef>
          </c:tx>
          <c:spPr>
            <a:solidFill>
              <a:schemeClr val="accent3">
                <a:lumMod val="40000"/>
                <a:lumOff val="60000"/>
              </a:schemeClr>
            </a:solidFill>
            <a:ln>
              <a:noFill/>
            </a:ln>
            <a:effectLst/>
          </c:spPr>
          <c:invertIfNegative val="0"/>
          <c:dPt>
            <c:idx val="8"/>
            <c:invertIfNegative val="0"/>
            <c:bubble3D val="0"/>
            <c:spPr>
              <a:solidFill>
                <a:schemeClr val="bg1">
                  <a:lumMod val="85000"/>
                </a:schemeClr>
              </a:solidFill>
              <a:ln>
                <a:noFill/>
              </a:ln>
              <a:effectLst/>
            </c:spPr>
            <c:extLst>
              <c:ext xmlns:c16="http://schemas.microsoft.com/office/drawing/2014/chart" uri="{C3380CC4-5D6E-409C-BE32-E72D297353CC}">
                <c16:uniqueId val="{0000000C-A896-4B0D-94E6-8236396D3158}"/>
              </c:ext>
            </c:extLst>
          </c:dPt>
          <c:dLbls>
            <c:delete val="1"/>
          </c:dLbls>
          <c:cat>
            <c:strRef>
              <c:f>Feuil1!$A$2:$A$10</c:f>
              <c:strCache>
                <c:ptCount val="9"/>
                <c:pt idx="0">
                  <c:v>Vous avez le sentiment de ne pas avoir les ressources pour le faire </c:v>
                </c:pt>
                <c:pt idx="1">
                  <c:v>Vous ne savez pas comment parler du tabac, quels mots utiliser</c:v>
                </c:pt>
                <c:pt idx="2">
                  <c:v>Vous n’avez pas le temps d’en parler, vous préférez vous concentrer sur le VIH et sa prise en charge</c:v>
                </c:pt>
                <c:pt idx="3">
                  <c:v>Le sujet vous semble secondaire face au VIH</c:v>
                </c:pt>
                <c:pt idx="4">
                  <c:v>Vous considérez que ce n’est pas à vous d’aborder ce sujet</c:v>
                </c:pt>
                <c:pt idx="5">
                  <c:v>Vous pensez que cela sera inutile</c:v>
                </c:pt>
                <c:pt idx="6">
                  <c:v>Vous considérez que le fait de fumer est l’un de leur rare plaisir et qu’il y a d’autres sujets à aborder avec eux </c:v>
                </c:pt>
                <c:pt idx="7">
                  <c:v>Vous fumez vous-même et ne vous sentez pas légitime pour en parler</c:v>
                </c:pt>
                <c:pt idx="8">
                  <c:v>Une autre raison</c:v>
                </c:pt>
              </c:strCache>
            </c:strRef>
          </c:cat>
          <c:val>
            <c:numRef>
              <c:f>Feuil1!$C$2:$C$10</c:f>
              <c:numCache>
                <c:formatCode>General</c:formatCode>
                <c:ptCount val="9"/>
                <c:pt idx="0">
                  <c:v>22</c:v>
                </c:pt>
                <c:pt idx="1">
                  <c:v>18</c:v>
                </c:pt>
                <c:pt idx="2">
                  <c:v>14</c:v>
                </c:pt>
                <c:pt idx="3">
                  <c:v>7</c:v>
                </c:pt>
                <c:pt idx="4">
                  <c:v>7</c:v>
                </c:pt>
                <c:pt idx="5">
                  <c:v>1</c:v>
                </c:pt>
                <c:pt idx="6">
                  <c:v>6</c:v>
                </c:pt>
                <c:pt idx="7">
                  <c:v>0</c:v>
                </c:pt>
                <c:pt idx="8">
                  <c:v>0</c:v>
                </c:pt>
              </c:numCache>
            </c:numRef>
          </c:val>
          <c:extLst>
            <c:ext xmlns:c16="http://schemas.microsoft.com/office/drawing/2014/chart" uri="{C3380CC4-5D6E-409C-BE32-E72D297353CC}">
              <c16:uniqueId val="{00000009-A896-4B0D-94E6-8236396D3158}"/>
            </c:ext>
          </c:extLst>
        </c:ser>
        <c:ser>
          <c:idx val="2"/>
          <c:order val="2"/>
          <c:tx>
            <c:strRef>
              <c:f>Feuil1!$D$1</c:f>
              <c:strCache>
                <c:ptCount val="1"/>
                <c:pt idx="0">
                  <c:v>Série 3</c:v>
                </c:pt>
              </c:strCache>
            </c:strRef>
          </c:tx>
          <c:spPr>
            <a:no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C-A322-4D91-9D9A-17B098966167}"/>
                </c:ext>
              </c:extLst>
            </c:dLbl>
            <c:dLbl>
              <c:idx val="8"/>
              <c:delete val="1"/>
              <c:extLst>
                <c:ext xmlns:c15="http://schemas.microsoft.com/office/drawing/2012/chart" uri="{CE6537A1-D6FC-4f65-9D91-7224C49458BB}"/>
                <c:ext xmlns:c16="http://schemas.microsoft.com/office/drawing/2014/chart" uri="{C3380CC4-5D6E-409C-BE32-E72D297353CC}">
                  <c16:uniqueId val="{0000000D-A896-4B0D-94E6-8236396D315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40000"/>
                        <a:lumOff val="6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Vous avez le sentiment de ne pas avoir les ressources pour le faire </c:v>
                </c:pt>
                <c:pt idx="1">
                  <c:v>Vous ne savez pas comment parler du tabac, quels mots utiliser</c:v>
                </c:pt>
                <c:pt idx="2">
                  <c:v>Vous n’avez pas le temps d’en parler, vous préférez vous concentrer sur le VIH et sa prise en charge</c:v>
                </c:pt>
                <c:pt idx="3">
                  <c:v>Le sujet vous semble secondaire face au VIH</c:v>
                </c:pt>
                <c:pt idx="4">
                  <c:v>Vous considérez que ce n’est pas à vous d’aborder ce sujet</c:v>
                </c:pt>
                <c:pt idx="5">
                  <c:v>Vous pensez que cela sera inutile</c:v>
                </c:pt>
                <c:pt idx="6">
                  <c:v>Vous considérez que le fait de fumer est l’un de leur rare plaisir et qu’il y a d’autres sujets à aborder avec eux </c:v>
                </c:pt>
                <c:pt idx="7">
                  <c:v>Vous fumez vous-même et ne vous sentez pas légitime pour en parler</c:v>
                </c:pt>
                <c:pt idx="8">
                  <c:v>Une autre raison</c:v>
                </c:pt>
              </c:strCache>
            </c:strRef>
          </c:cat>
          <c:val>
            <c:numRef>
              <c:f>Feuil1!$D$2:$D$10</c:f>
              <c:numCache>
                <c:formatCode>General</c:formatCode>
                <c:ptCount val="9"/>
                <c:pt idx="0">
                  <c:v>59</c:v>
                </c:pt>
                <c:pt idx="1">
                  <c:v>36</c:v>
                </c:pt>
                <c:pt idx="2">
                  <c:v>29</c:v>
                </c:pt>
                <c:pt idx="3">
                  <c:v>19</c:v>
                </c:pt>
                <c:pt idx="4">
                  <c:v>10</c:v>
                </c:pt>
                <c:pt idx="5">
                  <c:v>7</c:v>
                </c:pt>
                <c:pt idx="6">
                  <c:v>6</c:v>
                </c:pt>
                <c:pt idx="7">
                  <c:v>5</c:v>
                </c:pt>
                <c:pt idx="8">
                  <c:v>4</c:v>
                </c:pt>
              </c:numCache>
            </c:numRef>
          </c:val>
          <c:extLst>
            <c:ext xmlns:c16="http://schemas.microsoft.com/office/drawing/2014/chart" uri="{C3380CC4-5D6E-409C-BE32-E72D297353CC}">
              <c16:uniqueId val="{0000000A-A896-4B0D-94E6-8236396D3158}"/>
            </c:ext>
          </c:extLst>
        </c:ser>
        <c:dLbls>
          <c:dLblPos val="inBase"/>
          <c:showLegendKey val="0"/>
          <c:showVal val="1"/>
          <c:showCatName val="0"/>
          <c:showSerName val="0"/>
          <c:showPercent val="0"/>
          <c:showBubbleSize val="0"/>
        </c:dLbls>
        <c:gapWidth val="90"/>
        <c:overlap val="100"/>
        <c:axId val="277584128"/>
        <c:axId val="277584608"/>
      </c:barChart>
      <c:catAx>
        <c:axId val="277584128"/>
        <c:scaling>
          <c:orientation val="maxMin"/>
        </c:scaling>
        <c:delete val="1"/>
        <c:axPos val="l"/>
        <c:numFmt formatCode="General" sourceLinked="1"/>
        <c:majorTickMark val="none"/>
        <c:minorTickMark val="none"/>
        <c:tickLblPos val="nextTo"/>
        <c:crossAx val="277584608"/>
        <c:crosses val="autoZero"/>
        <c:auto val="1"/>
        <c:lblAlgn val="r"/>
        <c:lblOffset val="100"/>
        <c:noMultiLvlLbl val="0"/>
      </c:catAx>
      <c:valAx>
        <c:axId val="277584608"/>
        <c:scaling>
          <c:orientation val="minMax"/>
          <c:max val="100"/>
        </c:scaling>
        <c:delete val="1"/>
        <c:axPos val="t"/>
        <c:numFmt formatCode="General" sourceLinked="1"/>
        <c:majorTickMark val="out"/>
        <c:minorTickMark val="none"/>
        <c:tickLblPos val="nextTo"/>
        <c:crossAx val="2775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systématiquement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       S’il fume du tabac, chicha, narguilé, cannabis, et à quelle fréquence</c:v>
                </c:pt>
                <c:pt idx="1">
                  <c:v>3.       S’il a déjà fumé par le passé</c:v>
                </c:pt>
                <c:pt idx="2">
                  <c:v>2.       S’il consomme d’autres substances </c:v>
                </c:pt>
              </c:strCache>
            </c:strRef>
          </c:cat>
          <c:val>
            <c:numRef>
              <c:f>Feuil1!$B$2:$B$4</c:f>
              <c:numCache>
                <c:formatCode>General</c:formatCode>
                <c:ptCount val="3"/>
                <c:pt idx="0">
                  <c:v>59</c:v>
                </c:pt>
                <c:pt idx="1">
                  <c:v>58</c:v>
                </c:pt>
                <c:pt idx="2">
                  <c:v>57</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parfois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       S’il fume du tabac, chicha, narguilé, cannabis, et à quelle fréquence</c:v>
                </c:pt>
                <c:pt idx="1">
                  <c:v>3.       S’il a déjà fumé par le passé</c:v>
                </c:pt>
                <c:pt idx="2">
                  <c:v>2.       S’il consomme d’autres substances </c:v>
                </c:pt>
              </c:strCache>
            </c:strRef>
          </c:cat>
          <c:val>
            <c:numRef>
              <c:f>Feuil1!$C$2:$C$4</c:f>
              <c:numCache>
                <c:formatCode>General</c:formatCode>
                <c:ptCount val="3"/>
                <c:pt idx="0">
                  <c:v>17</c:v>
                </c:pt>
                <c:pt idx="1">
                  <c:v>17</c:v>
                </c:pt>
                <c:pt idx="2">
                  <c:v>20</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rarement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       S’il fume du tabac, chicha, narguilé, cannabis, et à quelle fréquence</c:v>
                </c:pt>
                <c:pt idx="1">
                  <c:v>3.       S’il a déjà fumé par le passé</c:v>
                </c:pt>
                <c:pt idx="2">
                  <c:v>2.       S’il consomme d’autres substances </c:v>
                </c:pt>
              </c:strCache>
            </c:strRef>
          </c:cat>
          <c:val>
            <c:numRef>
              <c:f>Feuil1!$D$2:$D$4</c:f>
              <c:numCache>
                <c:formatCode>General</c:formatCode>
                <c:ptCount val="3"/>
                <c:pt idx="0">
                  <c:v>9</c:v>
                </c:pt>
                <c:pt idx="1">
                  <c:v>10</c:v>
                </c:pt>
                <c:pt idx="2">
                  <c:v>8</c:v>
                </c:pt>
              </c:numCache>
            </c:numRef>
          </c:val>
          <c:extLst>
            <c:ext xmlns:c16="http://schemas.microsoft.com/office/drawing/2014/chart" uri="{C3380CC4-5D6E-409C-BE32-E72D297353CC}">
              <c16:uniqueId val="{00000002-EE55-4DA6-B818-26948B97B56C}"/>
            </c:ext>
          </c:extLst>
        </c:ser>
        <c:ser>
          <c:idx val="3"/>
          <c:order val="3"/>
          <c:tx>
            <c:strRef>
              <c:f>Feuil1!$E$1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       S’il fume du tabac, chicha, narguilé, cannabis, et à quelle fréquence</c:v>
                </c:pt>
                <c:pt idx="1">
                  <c:v>3.       S’il a déjà fumé par le passé</c:v>
                </c:pt>
                <c:pt idx="2">
                  <c:v>2.       S’il consomme d’autres substances </c:v>
                </c:pt>
              </c:strCache>
            </c:strRef>
          </c:cat>
          <c:val>
            <c:numRef>
              <c:f>Feuil1!$E$2:$E$4</c:f>
              <c:numCache>
                <c:formatCode>General</c:formatCode>
                <c:ptCount val="3"/>
                <c:pt idx="0">
                  <c:v>15</c:v>
                </c:pt>
                <c:pt idx="1">
                  <c:v>15</c:v>
                </c:pt>
                <c:pt idx="2">
                  <c:v>15</c:v>
                </c:pt>
              </c:numCache>
            </c:numRef>
          </c:val>
          <c:extLst>
            <c:ext xmlns:c16="http://schemas.microsoft.com/office/drawing/2014/chart" uri="{C3380CC4-5D6E-409C-BE32-E72D297353CC}">
              <c16:uniqueId val="{00000003-EE55-4DA6-B818-26948B97B56C}"/>
            </c:ext>
          </c:extLst>
        </c:ser>
        <c:dLbls>
          <c:dLblPos val="ctr"/>
          <c:showLegendKey val="0"/>
          <c:showVal val="1"/>
          <c:showCatName val="0"/>
          <c:showSerName val="0"/>
          <c:showPercent val="0"/>
          <c:showBubbleSize val="0"/>
        </c:dLbls>
        <c:gapWidth val="14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103C50">
                <a:lumMod val="25000"/>
                <a:lumOff val="75000"/>
              </a:srgbClr>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extLst>
            <c:ext xmlns:c16="http://schemas.microsoft.com/office/drawing/2014/chart" uri="{C3380CC4-5D6E-409C-BE32-E72D297353CC}">
              <c16:uniqueId val="{00000000-5A48-4E44-A647-1A920879C098}"/>
            </c:ext>
          </c:extLst>
        </c:ser>
        <c:ser>
          <c:idx val="2"/>
          <c:order val="2"/>
          <c:tx>
            <c:strRef>
              <c:f>Sheet1!$A$4</c:f>
              <c:strCache>
                <c:ptCount val="1"/>
                <c:pt idx="0">
                  <c:v>Value 3</c:v>
                </c:pt>
              </c:strCache>
            </c:strRef>
          </c:tx>
          <c:spPr>
            <a:solidFill>
              <a:srgbClr val="103C50">
                <a:lumMod val="25000"/>
                <a:lumOff val="75000"/>
              </a:srgbClr>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extLst>
            <c:ext xmlns:c16="http://schemas.microsoft.com/office/drawing/2014/chart" uri="{C3380CC4-5D6E-409C-BE32-E72D297353CC}">
              <c16:uniqueId val="{00000001-5A48-4E44-A647-1A920879C098}"/>
            </c:ext>
          </c:extLst>
        </c:ser>
        <c:ser>
          <c:idx val="3"/>
          <c:order val="3"/>
          <c:tx>
            <c:strRef>
              <c:f>Sheet1!$A$5</c:f>
              <c:strCache>
                <c:ptCount val="1"/>
                <c:pt idx="0">
                  <c:v>Value 4</c:v>
                </c:pt>
              </c:strCache>
            </c:strRef>
          </c:tx>
          <c:spPr>
            <a:solidFill>
              <a:srgbClr val="103C50">
                <a:lumMod val="25000"/>
                <a:lumOff val="75000"/>
              </a:srgbClr>
            </a:solidFill>
          </c:spPr>
          <c:invertIfNegative val="0"/>
          <c:dPt>
            <c:idx val="3"/>
            <c:invertIfNegative val="0"/>
            <c:bubble3D val="0"/>
            <c:extLst>
              <c:ext xmlns:c16="http://schemas.microsoft.com/office/drawing/2014/chart" uri="{C3380CC4-5D6E-409C-BE32-E72D297353CC}">
                <c16:uniqueId val="{00000002-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extLst>
            <c:ext xmlns:c16="http://schemas.microsoft.com/office/drawing/2014/chart" uri="{C3380CC4-5D6E-409C-BE32-E72D297353CC}">
              <c16:uniqueId val="{00000003-5A48-4E44-A647-1A920879C098}"/>
            </c:ext>
          </c:extLst>
        </c:ser>
        <c:ser>
          <c:idx val="4"/>
          <c:order val="4"/>
          <c:tx>
            <c:strRef>
              <c:f>Sheet1!$A$6</c:f>
              <c:strCache>
                <c:ptCount val="1"/>
                <c:pt idx="0">
                  <c:v>Value 5</c:v>
                </c:pt>
              </c:strCache>
            </c:strRef>
          </c:tx>
          <c:spPr>
            <a:solidFill>
              <a:srgbClr val="103C50">
                <a:lumMod val="25000"/>
                <a:lumOff val="75000"/>
              </a:srgbClr>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0.06</c:v>
                </c:pt>
              </c:numCache>
            </c:numRef>
          </c:val>
          <c:extLst>
            <c:ext xmlns:c16="http://schemas.microsoft.com/office/drawing/2014/chart" uri="{C3380CC4-5D6E-409C-BE32-E72D297353CC}">
              <c16:uniqueId val="{00000004-5A48-4E44-A647-1A920879C098}"/>
            </c:ext>
          </c:extLst>
        </c:ser>
        <c:ser>
          <c:idx val="5"/>
          <c:order val="5"/>
          <c:tx>
            <c:strRef>
              <c:f>Sheet1!$A$7</c:f>
              <c:strCache>
                <c:ptCount val="1"/>
                <c:pt idx="0">
                  <c:v>Value 6</c:v>
                </c:pt>
              </c:strCache>
            </c:strRef>
          </c:tx>
          <c:spPr>
            <a:solidFill>
              <a:srgbClr val="103C50">
                <a:lumMod val="25000"/>
                <a:lumOff val="75000"/>
              </a:srgbClr>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extLst>
            <c:ext xmlns:c16="http://schemas.microsoft.com/office/drawing/2014/chart" uri="{C3380CC4-5D6E-409C-BE32-E72D297353CC}">
              <c16:uniqueId val="{00000005-5A48-4E44-A647-1A920879C098}"/>
            </c:ext>
          </c:extLst>
        </c:ser>
        <c:ser>
          <c:idx val="6"/>
          <c:order val="6"/>
          <c:tx>
            <c:strRef>
              <c:f>Sheet1!$A$8</c:f>
              <c:strCache>
                <c:ptCount val="1"/>
                <c:pt idx="0">
                  <c:v>Value 7</c:v>
                </c:pt>
              </c:strCache>
            </c:strRef>
          </c:tx>
          <c:spPr>
            <a:solidFill>
              <a:srgbClr val="C00000"/>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extLst>
            <c:ext xmlns:c16="http://schemas.microsoft.com/office/drawing/2014/chart" uri="{C3380CC4-5D6E-409C-BE32-E72D297353CC}">
              <c16:uniqueId val="{00000006-5A48-4E44-A647-1A920879C098}"/>
            </c:ext>
          </c:extLst>
        </c:ser>
        <c:ser>
          <c:idx val="7"/>
          <c:order val="7"/>
          <c:tx>
            <c:strRef>
              <c:f>Sheet1!$A$9</c:f>
              <c:strCache>
                <c:ptCount val="1"/>
                <c:pt idx="0">
                  <c:v>Value 8</c:v>
                </c:pt>
              </c:strCache>
            </c:strRef>
          </c:tx>
          <c:spPr>
            <a:solidFill>
              <a:srgbClr val="565858"/>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extLst>
            <c:ext xmlns:c16="http://schemas.microsoft.com/office/drawing/2014/chart" uri="{C3380CC4-5D6E-409C-BE32-E72D297353CC}">
              <c16:uniqueId val="{00000007-5A48-4E44-A647-1A920879C098}"/>
            </c:ext>
          </c:extLst>
        </c:ser>
        <c:ser>
          <c:idx val="8"/>
          <c:order val="8"/>
          <c:tx>
            <c:strRef>
              <c:f>Sheet1!$A$10</c:f>
              <c:strCache>
                <c:ptCount val="1"/>
                <c:pt idx="0">
                  <c:v>Value 9</c:v>
                </c:pt>
              </c:strCache>
            </c:strRef>
          </c:tx>
          <c:spPr>
            <a:solidFill>
              <a:srgbClr val="C00000"/>
            </a:solidFill>
          </c:spPr>
          <c:invertIfNegative val="0"/>
          <c:dPt>
            <c:idx val="8"/>
            <c:invertIfNegative val="0"/>
            <c:bubble3D val="0"/>
            <c:spPr>
              <a:solidFill>
                <a:srgbClr val="565858"/>
              </a:solidFill>
            </c:spPr>
            <c:extLst>
              <c:ext xmlns:c16="http://schemas.microsoft.com/office/drawing/2014/chart" uri="{C3380CC4-5D6E-409C-BE32-E72D297353CC}">
                <c16:uniqueId val="{00000009-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extLst>
            <c:ext xmlns:c16="http://schemas.microsoft.com/office/drawing/2014/chart" uri="{C3380CC4-5D6E-409C-BE32-E72D297353CC}">
              <c16:uniqueId val="{0000000A-5A48-4E44-A647-1A920879C098}"/>
            </c:ext>
          </c:extLst>
        </c:ser>
        <c:ser>
          <c:idx val="9"/>
          <c:order val="9"/>
          <c:tx>
            <c:strRef>
              <c:f>Sheet1!$A$11</c:f>
              <c:strCache>
                <c:ptCount val="1"/>
                <c:pt idx="0">
                  <c:v>Value 10</c:v>
                </c:pt>
              </c:strCache>
            </c:strRef>
          </c:tx>
          <c:spPr>
            <a:solidFill>
              <a:srgbClr val="074C4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extLst>
            <c:ext xmlns:c16="http://schemas.microsoft.com/office/drawing/2014/chart" uri="{C3380CC4-5D6E-409C-BE32-E72D297353CC}">
              <c16:uniqueId val="{0000000B-5A48-4E44-A647-1A920879C098}"/>
            </c:ext>
          </c:extLst>
        </c:ser>
        <c:ser>
          <c:idx val="0"/>
          <c:order val="0"/>
          <c:tx>
            <c:strRef>
              <c:f>Sheet1!$A$2</c:f>
              <c:strCache>
                <c:ptCount val="1"/>
                <c:pt idx="0">
                  <c:v>Value 1</c:v>
                </c:pt>
              </c:strCache>
            </c:strRef>
          </c:tx>
          <c:spPr>
            <a:solidFill>
              <a:srgbClr val="103C50">
                <a:lumMod val="25000"/>
                <a:lumOff val="75000"/>
              </a:srgbClr>
            </a:solidFill>
          </c:spPr>
          <c:invertIfNegative val="0"/>
          <c:dPt>
            <c:idx val="0"/>
            <c:invertIfNegative val="0"/>
            <c:bubble3D val="0"/>
            <c:extLst>
              <c:ext xmlns:c16="http://schemas.microsoft.com/office/drawing/2014/chart" uri="{C3380CC4-5D6E-409C-BE32-E72D297353CC}">
                <c16:uniqueId val="{0000000C-5A48-4E44-A647-1A920879C098}"/>
              </c:ext>
            </c:extLst>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extLst>
            <c:ext xmlns:c16="http://schemas.microsoft.com/office/drawing/2014/chart" uri="{C3380CC4-5D6E-409C-BE32-E72D297353CC}">
              <c16:uniqueId val="{0000000D-5A48-4E44-A647-1A920879C098}"/>
            </c:ext>
          </c:extLst>
        </c:ser>
        <c:dLbls>
          <c:showLegendKey val="0"/>
          <c:showVal val="0"/>
          <c:showCatName val="0"/>
          <c:showSerName val="0"/>
          <c:showPercent val="0"/>
          <c:showBubbleSize val="0"/>
        </c:dLbls>
        <c:gapWidth val="0"/>
        <c:overlap val="100"/>
        <c:axId val="99730560"/>
        <c:axId val="99732096"/>
      </c:barChart>
      <c:catAx>
        <c:axId val="99730560"/>
        <c:scaling>
          <c:orientation val="minMax"/>
        </c:scaling>
        <c:delete val="1"/>
        <c:axPos val="l"/>
        <c:numFmt formatCode="General" sourceLinked="0"/>
        <c:majorTickMark val="out"/>
        <c:minorTickMark val="none"/>
        <c:tickLblPos val="nextTo"/>
        <c:crossAx val="99732096"/>
        <c:crosses val="autoZero"/>
        <c:auto val="1"/>
        <c:lblAlgn val="ctr"/>
        <c:lblOffset val="100"/>
        <c:noMultiLvlLbl val="0"/>
      </c:catAx>
      <c:valAx>
        <c:axId val="99732096"/>
        <c:scaling>
          <c:orientation val="minMax"/>
          <c:max val="0.1"/>
          <c:min val="0"/>
        </c:scaling>
        <c:delete val="1"/>
        <c:axPos val="b"/>
        <c:numFmt formatCode="0%" sourceLinked="1"/>
        <c:majorTickMark val="out"/>
        <c:minorTickMark val="none"/>
        <c:tickLblPos val="nextTo"/>
        <c:crossAx val="99730560"/>
        <c:crosses val="autoZero"/>
        <c:crossBetween val="between"/>
      </c:valAx>
      <c:spPr>
        <a:solidFill>
          <a:srgbClr val="888B8D">
            <a:lumMod val="60000"/>
            <a:lumOff val="40000"/>
          </a:srgbClr>
        </a:solidFill>
      </c:spPr>
    </c:plotArea>
    <c:plotVisOnly val="1"/>
    <c:dispBlanksAs val="gap"/>
    <c:showDLblsOverMax val="0"/>
  </c:chart>
  <c:spPr>
    <a:solidFill>
      <a:srgbClr val="1B365D"/>
    </a:solidFill>
  </c:spPr>
  <c:txPr>
    <a:bodyPr/>
    <a:lstStyle/>
    <a:p>
      <a:pPr>
        <a:defRPr sz="1800"/>
      </a:pPr>
      <a:endParaRPr lang="fr-FR"/>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systématiquement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1. Vous demandez aux fumeurs s’ils fument encore</c:v>
                </c:pt>
                <c:pt idx="1">
                  <c:v>3. Vous questionnez les fumeurs et les anciens fumeurs sur leur rapport au tabac (tentatives d’arrêt, reprises, etc.)</c:v>
                </c:pt>
                <c:pt idx="2">
                  <c:v>4. Vous sensibilisez les personnes vivant avec le VIH (PvVIH) qui fument qu’il est possible de mettre en place un accompagnement pour arrêter de fumer</c:v>
                </c:pt>
                <c:pt idx="3">
                  <c:v>2. Vous demandez aux non-fumeurs s’ils fument </c:v>
                </c:pt>
              </c:strCache>
            </c:strRef>
          </c:cat>
          <c:val>
            <c:numRef>
              <c:f>Feuil1!$B$2:$B$5</c:f>
              <c:numCache>
                <c:formatCode>General</c:formatCode>
                <c:ptCount val="4"/>
                <c:pt idx="0">
                  <c:v>65</c:v>
                </c:pt>
                <c:pt idx="1">
                  <c:v>49</c:v>
                </c:pt>
                <c:pt idx="2">
                  <c:v>55</c:v>
                </c:pt>
                <c:pt idx="3">
                  <c:v>26</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parfois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1. Vous demandez aux fumeurs s’ils fument encore</c:v>
                </c:pt>
                <c:pt idx="1">
                  <c:v>3. Vous questionnez les fumeurs et les anciens fumeurs sur leur rapport au tabac (tentatives d’arrêt, reprises, etc.)</c:v>
                </c:pt>
                <c:pt idx="2">
                  <c:v>4. Vous sensibilisez les personnes vivant avec le VIH (PvVIH) qui fument qu’il est possible de mettre en place un accompagnement pour arrêter de fumer</c:v>
                </c:pt>
                <c:pt idx="3">
                  <c:v>2. Vous demandez aux non-fumeurs s’ils fument </c:v>
                </c:pt>
              </c:strCache>
            </c:strRef>
          </c:cat>
          <c:val>
            <c:numRef>
              <c:f>Feuil1!$C$2:$C$5</c:f>
              <c:numCache>
                <c:formatCode>General</c:formatCode>
                <c:ptCount val="4"/>
                <c:pt idx="0">
                  <c:v>22</c:v>
                </c:pt>
                <c:pt idx="1">
                  <c:v>32</c:v>
                </c:pt>
                <c:pt idx="2">
                  <c:v>25</c:v>
                </c:pt>
                <c:pt idx="3">
                  <c:v>28</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rarement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1. Vous demandez aux fumeurs s’ils fument encore</c:v>
                </c:pt>
                <c:pt idx="1">
                  <c:v>3. Vous questionnez les fumeurs et les anciens fumeurs sur leur rapport au tabac (tentatives d’arrêt, reprises, etc.)</c:v>
                </c:pt>
                <c:pt idx="2">
                  <c:v>4. Vous sensibilisez les personnes vivant avec le VIH (PvVIH) qui fument qu’il est possible de mettre en place un accompagnement pour arrêter de fumer</c:v>
                </c:pt>
                <c:pt idx="3">
                  <c:v>2. Vous demandez aux non-fumeurs s’ils fument </c:v>
                </c:pt>
              </c:strCache>
            </c:strRef>
          </c:cat>
          <c:val>
            <c:numRef>
              <c:f>Feuil1!$D$2:$D$5</c:f>
              <c:numCache>
                <c:formatCode>General</c:formatCode>
                <c:ptCount val="4"/>
                <c:pt idx="0">
                  <c:v>7</c:v>
                </c:pt>
                <c:pt idx="1">
                  <c:v>11</c:v>
                </c:pt>
                <c:pt idx="2">
                  <c:v>12</c:v>
                </c:pt>
                <c:pt idx="3">
                  <c:v>27</c:v>
                </c:pt>
              </c:numCache>
            </c:numRef>
          </c:val>
          <c:extLst>
            <c:ext xmlns:c16="http://schemas.microsoft.com/office/drawing/2014/chart" uri="{C3380CC4-5D6E-409C-BE32-E72D297353CC}">
              <c16:uniqueId val="{00000002-EE55-4DA6-B818-26948B97B56C}"/>
            </c:ext>
          </c:extLst>
        </c:ser>
        <c:ser>
          <c:idx val="3"/>
          <c:order val="3"/>
          <c:tx>
            <c:strRef>
              <c:f>Feuil1!$E$1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1. Vous demandez aux fumeurs s’ils fument encore</c:v>
                </c:pt>
                <c:pt idx="1">
                  <c:v>3. Vous questionnez les fumeurs et les anciens fumeurs sur leur rapport au tabac (tentatives d’arrêt, reprises, etc.)</c:v>
                </c:pt>
                <c:pt idx="2">
                  <c:v>4. Vous sensibilisez les personnes vivant avec le VIH (PvVIH) qui fument qu’il est possible de mettre en place un accompagnement pour arrêter de fumer</c:v>
                </c:pt>
                <c:pt idx="3">
                  <c:v>2. Vous demandez aux non-fumeurs s’ils fument </c:v>
                </c:pt>
              </c:strCache>
            </c:strRef>
          </c:cat>
          <c:val>
            <c:numRef>
              <c:f>Feuil1!$E$2:$E$5</c:f>
              <c:numCache>
                <c:formatCode>General</c:formatCode>
                <c:ptCount val="4"/>
                <c:pt idx="0">
                  <c:v>6</c:v>
                </c:pt>
                <c:pt idx="1">
                  <c:v>8</c:v>
                </c:pt>
                <c:pt idx="2">
                  <c:v>8</c:v>
                </c:pt>
                <c:pt idx="3">
                  <c:v>19</c:v>
                </c:pt>
              </c:numCache>
            </c:numRef>
          </c:val>
          <c:extLst>
            <c:ext xmlns:c16="http://schemas.microsoft.com/office/drawing/2014/chart" uri="{C3380CC4-5D6E-409C-BE32-E72D297353CC}">
              <c16:uniqueId val="{00000003-EE55-4DA6-B818-26948B97B56C}"/>
            </c:ext>
          </c:extLst>
        </c:ser>
        <c:dLbls>
          <c:dLblPos val="ctr"/>
          <c:showLegendKey val="0"/>
          <c:showVal val="1"/>
          <c:showCatName val="0"/>
          <c:showSerName val="0"/>
          <c:showPercent val="0"/>
          <c:showBubbleSize val="0"/>
        </c:dLbls>
        <c:gapWidth val="12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systématiquement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Vous les orientez vers un addictologue / tabacologue</c:v>
                </c:pt>
                <c:pt idx="1">
                  <c:v>1. Vous les orientez vers un médecin traitant/généraliste</c:v>
                </c:pt>
                <c:pt idx="2">
                  <c:v>2. Vous les orientez vers un psychiatre, psychologue, psychothérapeute</c:v>
                </c:pt>
                <c:pt idx="3">
                  <c:v>4. Vous les orientez vers un pharmacien</c:v>
                </c:pt>
                <c:pt idx="5">
                  <c:v>5. Vous accompagnez vous-même ces patients</c:v>
                </c:pt>
              </c:strCache>
            </c:strRef>
          </c:cat>
          <c:val>
            <c:numRef>
              <c:f>Feuil1!$B$2:$B$7</c:f>
              <c:numCache>
                <c:formatCode>General</c:formatCode>
                <c:ptCount val="6"/>
                <c:pt idx="0">
                  <c:v>15</c:v>
                </c:pt>
                <c:pt idx="1">
                  <c:v>9</c:v>
                </c:pt>
                <c:pt idx="2">
                  <c:v>3</c:v>
                </c:pt>
                <c:pt idx="3">
                  <c:v>4</c:v>
                </c:pt>
                <c:pt idx="5">
                  <c:v>19</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parfois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Vous les orientez vers un addictologue / tabacologue</c:v>
                </c:pt>
                <c:pt idx="1">
                  <c:v>1. Vous les orientez vers un médecin traitant/généraliste</c:v>
                </c:pt>
                <c:pt idx="2">
                  <c:v>2. Vous les orientez vers un psychiatre, psychologue, psychothérapeute</c:v>
                </c:pt>
                <c:pt idx="3">
                  <c:v>4. Vous les orientez vers un pharmacien</c:v>
                </c:pt>
                <c:pt idx="5">
                  <c:v>5. Vous accompagnez vous-même ces patients</c:v>
                </c:pt>
              </c:strCache>
            </c:strRef>
          </c:cat>
          <c:val>
            <c:numRef>
              <c:f>Feuil1!$C$2:$C$7</c:f>
              <c:numCache>
                <c:formatCode>General</c:formatCode>
                <c:ptCount val="6"/>
                <c:pt idx="0">
                  <c:v>53</c:v>
                </c:pt>
                <c:pt idx="1">
                  <c:v>29</c:v>
                </c:pt>
                <c:pt idx="2">
                  <c:v>22</c:v>
                </c:pt>
                <c:pt idx="3">
                  <c:v>12</c:v>
                </c:pt>
                <c:pt idx="5">
                  <c:v>44</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rarement</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Vous les orientez vers un addictologue / tabacologue</c:v>
                </c:pt>
                <c:pt idx="1">
                  <c:v>1. Vous les orientez vers un médecin traitant/généraliste</c:v>
                </c:pt>
                <c:pt idx="2">
                  <c:v>2. Vous les orientez vers un psychiatre, psychologue, psychothérapeute</c:v>
                </c:pt>
                <c:pt idx="3">
                  <c:v>4. Vous les orientez vers un pharmacien</c:v>
                </c:pt>
                <c:pt idx="5">
                  <c:v>5. Vous accompagnez vous-même ces patients</c:v>
                </c:pt>
              </c:strCache>
            </c:strRef>
          </c:cat>
          <c:val>
            <c:numRef>
              <c:f>Feuil1!$D$2:$D$7</c:f>
              <c:numCache>
                <c:formatCode>General</c:formatCode>
                <c:ptCount val="6"/>
                <c:pt idx="0">
                  <c:v>28</c:v>
                </c:pt>
                <c:pt idx="1">
                  <c:v>38</c:v>
                </c:pt>
                <c:pt idx="2">
                  <c:v>52</c:v>
                </c:pt>
                <c:pt idx="3">
                  <c:v>28</c:v>
                </c:pt>
                <c:pt idx="5">
                  <c:v>24</c:v>
                </c:pt>
              </c:numCache>
            </c:numRef>
          </c:val>
          <c:extLst>
            <c:ext xmlns:c16="http://schemas.microsoft.com/office/drawing/2014/chart" uri="{C3380CC4-5D6E-409C-BE32-E72D297353CC}">
              <c16:uniqueId val="{00000002-EE55-4DA6-B818-26948B97B56C}"/>
            </c:ext>
          </c:extLst>
        </c:ser>
        <c:ser>
          <c:idx val="3"/>
          <c:order val="3"/>
          <c:tx>
            <c:strRef>
              <c:f>Feuil1!$E$1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3. Vous les orientez vers un addictologue / tabacologue</c:v>
                </c:pt>
                <c:pt idx="1">
                  <c:v>1. Vous les orientez vers un médecin traitant/généraliste</c:v>
                </c:pt>
                <c:pt idx="2">
                  <c:v>2. Vous les orientez vers un psychiatre, psychologue, psychothérapeute</c:v>
                </c:pt>
                <c:pt idx="3">
                  <c:v>4. Vous les orientez vers un pharmacien</c:v>
                </c:pt>
                <c:pt idx="5">
                  <c:v>5. Vous accompagnez vous-même ces patients</c:v>
                </c:pt>
              </c:strCache>
            </c:strRef>
          </c:cat>
          <c:val>
            <c:numRef>
              <c:f>Feuil1!$E$2:$E$7</c:f>
              <c:numCache>
                <c:formatCode>General</c:formatCode>
                <c:ptCount val="6"/>
                <c:pt idx="0">
                  <c:v>4</c:v>
                </c:pt>
                <c:pt idx="1">
                  <c:v>24</c:v>
                </c:pt>
                <c:pt idx="2">
                  <c:v>23</c:v>
                </c:pt>
                <c:pt idx="3">
                  <c:v>56</c:v>
                </c:pt>
                <c:pt idx="5">
                  <c:v>13</c:v>
                </c:pt>
              </c:numCache>
            </c:numRef>
          </c:val>
          <c:extLst>
            <c:ext xmlns:c16="http://schemas.microsoft.com/office/drawing/2014/chart" uri="{C3380CC4-5D6E-409C-BE32-E72D297353CC}">
              <c16:uniqueId val="{00000003-EE55-4DA6-B818-26948B97B56C}"/>
            </c:ext>
          </c:extLst>
        </c:ser>
        <c:dLbls>
          <c:dLblPos val="ctr"/>
          <c:showLegendKey val="0"/>
          <c:showVal val="1"/>
          <c:showCatName val="0"/>
          <c:showSerName val="0"/>
          <c:showPercent val="0"/>
          <c:showBubbleSize val="0"/>
        </c:dLbls>
        <c:gapWidth val="10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souvent, à chaque consultation ou presque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Orienté vers des spécialistes (tabacologue/ addictologue) pour vous aider à arrêter de fumer</c:v>
                </c:pt>
                <c:pt idx="1">
                  <c:v>Orienté vers des associations ou des structures adaptées pour vous aider à arrêter de fumer</c:v>
                </c:pt>
              </c:strCache>
            </c:strRef>
          </c:cat>
          <c:val>
            <c:numRef>
              <c:f>Feuil1!$B$2:$B$3</c:f>
              <c:numCache>
                <c:formatCode>General</c:formatCode>
                <c:ptCount val="2"/>
                <c:pt idx="0">
                  <c:v>7</c:v>
                </c:pt>
                <c:pt idx="1">
                  <c:v>2</c:v>
                </c:pt>
              </c:numCache>
            </c:numRef>
          </c:val>
          <c:extLst>
            <c:ext xmlns:c16="http://schemas.microsoft.com/office/drawing/2014/chart" uri="{C3380CC4-5D6E-409C-BE32-E72D297353CC}">
              <c16:uniqueId val="{00000000-F3D3-4F98-9C10-0F0F1A5DCFE8}"/>
            </c:ext>
          </c:extLst>
        </c:ser>
        <c:ser>
          <c:idx val="1"/>
          <c:order val="1"/>
          <c:tx>
            <c:strRef>
              <c:f>Feuil1!$C$1</c:f>
              <c:strCache>
                <c:ptCount val="1"/>
                <c:pt idx="0">
                  <c:v>de temps en temps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Orienté vers des spécialistes (tabacologue/ addictologue) pour vous aider à arrêter de fumer</c:v>
                </c:pt>
                <c:pt idx="1">
                  <c:v>Orienté vers des associations ou des structures adaptées pour vous aider à arrêter de fumer</c:v>
                </c:pt>
              </c:strCache>
            </c:strRef>
          </c:cat>
          <c:val>
            <c:numRef>
              <c:f>Feuil1!$C$2:$C$3</c:f>
              <c:numCache>
                <c:formatCode>General</c:formatCode>
                <c:ptCount val="2"/>
                <c:pt idx="0">
                  <c:v>23</c:v>
                </c:pt>
                <c:pt idx="1">
                  <c:v>15</c:v>
                </c:pt>
              </c:numCache>
            </c:numRef>
          </c:val>
          <c:extLst>
            <c:ext xmlns:c16="http://schemas.microsoft.com/office/drawing/2014/chart" uri="{C3380CC4-5D6E-409C-BE32-E72D297353CC}">
              <c16:uniqueId val="{00000001-F3D3-4F98-9C10-0F0F1A5DCFE8}"/>
            </c:ext>
          </c:extLst>
        </c:ser>
        <c:ser>
          <c:idx val="2"/>
          <c:order val="2"/>
          <c:tx>
            <c:strRef>
              <c:f>Feuil1!$D$1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Orienté vers des spécialistes (tabacologue/ addictologue) pour vous aider à arrêter de fumer</c:v>
                </c:pt>
                <c:pt idx="1">
                  <c:v>Orienté vers des associations ou des structures adaptées pour vous aider à arrêter de fumer</c:v>
                </c:pt>
              </c:strCache>
            </c:strRef>
          </c:cat>
          <c:val>
            <c:numRef>
              <c:f>Feuil1!$D$2:$D$3</c:f>
              <c:numCache>
                <c:formatCode>General</c:formatCode>
                <c:ptCount val="2"/>
                <c:pt idx="0">
                  <c:v>70</c:v>
                </c:pt>
                <c:pt idx="1">
                  <c:v>83</c:v>
                </c:pt>
              </c:numCache>
            </c:numRef>
          </c:val>
          <c:extLst>
            <c:ext xmlns:c16="http://schemas.microsoft.com/office/drawing/2014/chart" uri="{C3380CC4-5D6E-409C-BE32-E72D297353CC}">
              <c16:uniqueId val="{00000002-F3D3-4F98-9C10-0F0F1A5DCFE8}"/>
            </c:ext>
          </c:extLst>
        </c:ser>
        <c:dLbls>
          <c:dLblPos val="ctr"/>
          <c:showLegendKey val="0"/>
          <c:showVal val="1"/>
          <c:showCatName val="0"/>
          <c:showSerName val="0"/>
          <c:showPercent val="0"/>
          <c:showBubbleSize val="0"/>
        </c:dLbls>
        <c:gapWidth val="102"/>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systématiquement ou presque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Feuil1!$B$2:$B$7</c:f>
              <c:numCache>
                <c:formatCode>General</c:formatCode>
                <c:ptCount val="6"/>
                <c:pt idx="0">
                  <c:v>46</c:v>
                </c:pt>
                <c:pt idx="1">
                  <c:v>43</c:v>
                </c:pt>
                <c:pt idx="2">
                  <c:v>35</c:v>
                </c:pt>
                <c:pt idx="3">
                  <c:v>30</c:v>
                </c:pt>
                <c:pt idx="4">
                  <c:v>34</c:v>
                </c:pt>
                <c:pt idx="5">
                  <c:v>30</c:v>
                </c:pt>
              </c:numCache>
            </c:numRef>
          </c:val>
          <c:extLst>
            <c:ext xmlns:c16="http://schemas.microsoft.com/office/drawing/2014/chart" uri="{C3380CC4-5D6E-409C-BE32-E72D297353CC}">
              <c16:uniqueId val="{00000000-299D-490B-81E1-2203EBEF476B}"/>
            </c:ext>
          </c:extLst>
        </c:ser>
        <c:ser>
          <c:idx val="1"/>
          <c:order val="1"/>
          <c:tx>
            <c:strRef>
              <c:f>Feuil1!$C$1</c:f>
              <c:strCache>
                <c:ptCount val="1"/>
                <c:pt idx="0">
                  <c:v>souvent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Feuil1!$C$2:$C$7</c:f>
              <c:numCache>
                <c:formatCode>General</c:formatCode>
                <c:ptCount val="6"/>
                <c:pt idx="0">
                  <c:v>41</c:v>
                </c:pt>
                <c:pt idx="1">
                  <c:v>42</c:v>
                </c:pt>
                <c:pt idx="2">
                  <c:v>47</c:v>
                </c:pt>
                <c:pt idx="3">
                  <c:v>51</c:v>
                </c:pt>
                <c:pt idx="4">
                  <c:v>45</c:v>
                </c:pt>
                <c:pt idx="5">
                  <c:v>50</c:v>
                </c:pt>
              </c:numCache>
            </c:numRef>
          </c:val>
          <c:extLst>
            <c:ext xmlns:c16="http://schemas.microsoft.com/office/drawing/2014/chart" uri="{C3380CC4-5D6E-409C-BE32-E72D297353CC}">
              <c16:uniqueId val="{00000001-299D-490B-81E1-2203EBEF476B}"/>
            </c:ext>
          </c:extLst>
        </c:ser>
        <c:ser>
          <c:idx val="2"/>
          <c:order val="2"/>
          <c:tx>
            <c:strRef>
              <c:f>Feuil1!$D$1</c:f>
              <c:strCache>
                <c:ptCount val="1"/>
                <c:pt idx="0">
                  <c:v>rarement </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Feuil1!$D$2:$D$7</c:f>
              <c:numCache>
                <c:formatCode>General</c:formatCode>
                <c:ptCount val="6"/>
                <c:pt idx="0">
                  <c:v>10</c:v>
                </c:pt>
                <c:pt idx="1">
                  <c:v>11</c:v>
                </c:pt>
                <c:pt idx="2">
                  <c:v>14</c:v>
                </c:pt>
                <c:pt idx="3">
                  <c:v>17</c:v>
                </c:pt>
                <c:pt idx="4">
                  <c:v>17</c:v>
                </c:pt>
                <c:pt idx="5">
                  <c:v>16</c:v>
                </c:pt>
              </c:numCache>
            </c:numRef>
          </c:val>
          <c:extLst>
            <c:ext xmlns:c16="http://schemas.microsoft.com/office/drawing/2014/chart" uri="{C3380CC4-5D6E-409C-BE32-E72D297353CC}">
              <c16:uniqueId val="{00000002-299D-490B-81E1-2203EBEF476B}"/>
            </c:ext>
          </c:extLst>
        </c:ser>
        <c:ser>
          <c:idx val="3"/>
          <c:order val="3"/>
          <c:tx>
            <c:strRef>
              <c:f>Feuil1!$E$1</c:f>
              <c:strCache>
                <c:ptCount val="1"/>
                <c:pt idx="0">
                  <c:v>jamais</c:v>
                </c:pt>
              </c:strCache>
            </c:strRef>
          </c:tx>
          <c:spPr>
            <a:solidFill>
              <a:srgbClr val="C00000"/>
            </a:solidFill>
            <a:ln w="19050">
              <a:solidFill>
                <a:sysClr val="window" lastClr="FFFFFF"/>
              </a:solidFill>
            </a:ln>
            <a:effectLst/>
          </c:spPr>
          <c:invertIfNegative val="0"/>
          <c:dLbls>
            <c:dLbl>
              <c:idx val="3"/>
              <c:layout>
                <c:manualLayout>
                  <c:x val="3.1884366925064599E-2"/>
                  <c:y val="6.2330813029995061E-17"/>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AC-46EC-B3D2-00E1CFDCD733}"/>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Feuil1!$E$2:$E$7</c:f>
              <c:numCache>
                <c:formatCode>General</c:formatCode>
                <c:ptCount val="6"/>
                <c:pt idx="0">
                  <c:v>3</c:v>
                </c:pt>
                <c:pt idx="1">
                  <c:v>4</c:v>
                </c:pt>
                <c:pt idx="2">
                  <c:v>4</c:v>
                </c:pt>
                <c:pt idx="3">
                  <c:v>2</c:v>
                </c:pt>
                <c:pt idx="4">
                  <c:v>4</c:v>
                </c:pt>
                <c:pt idx="5">
                  <c:v>4</c:v>
                </c:pt>
              </c:numCache>
            </c:numRef>
          </c:val>
          <c:extLst>
            <c:ext xmlns:c16="http://schemas.microsoft.com/office/drawing/2014/chart" uri="{C3380CC4-5D6E-409C-BE32-E72D297353CC}">
              <c16:uniqueId val="{00000000-27D7-4731-A452-2D7D413B503C}"/>
            </c:ext>
          </c:extLst>
        </c:ser>
        <c:dLbls>
          <c:dLblPos val="ctr"/>
          <c:showLegendKey val="0"/>
          <c:showVal val="1"/>
          <c:showCatName val="0"/>
          <c:showSerName val="0"/>
          <c:showPercent val="0"/>
          <c:showBubbleSize val="0"/>
        </c:dLbls>
        <c:gapWidth val="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souvent, à chaque consultation ou presque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Feuil1!$B$2:$B$7</c:f>
              <c:numCache>
                <c:formatCode>General</c:formatCode>
                <c:ptCount val="6"/>
                <c:pt idx="0">
                  <c:v>13</c:v>
                </c:pt>
                <c:pt idx="1">
                  <c:v>29</c:v>
                </c:pt>
                <c:pt idx="2">
                  <c:v>32</c:v>
                </c:pt>
                <c:pt idx="3">
                  <c:v>15</c:v>
                </c:pt>
                <c:pt idx="4">
                  <c:v>25</c:v>
                </c:pt>
                <c:pt idx="5">
                  <c:v>13</c:v>
                </c:pt>
              </c:numCache>
            </c:numRef>
          </c:val>
          <c:extLst>
            <c:ext xmlns:c16="http://schemas.microsoft.com/office/drawing/2014/chart" uri="{C3380CC4-5D6E-409C-BE32-E72D297353CC}">
              <c16:uniqueId val="{00000000-AC16-4322-B26F-DBEA01F82CA6}"/>
            </c:ext>
          </c:extLst>
        </c:ser>
        <c:ser>
          <c:idx val="1"/>
          <c:order val="1"/>
          <c:tx>
            <c:strRef>
              <c:f>Feuil1!$C$1</c:f>
              <c:strCache>
                <c:ptCount val="1"/>
                <c:pt idx="0">
                  <c:v>de temps en temps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Feuil1!$C$2:$C$7</c:f>
              <c:numCache>
                <c:formatCode>General</c:formatCode>
                <c:ptCount val="6"/>
                <c:pt idx="0">
                  <c:v>23</c:v>
                </c:pt>
                <c:pt idx="1">
                  <c:v>43</c:v>
                </c:pt>
                <c:pt idx="2">
                  <c:v>37</c:v>
                </c:pt>
                <c:pt idx="3">
                  <c:v>50</c:v>
                </c:pt>
                <c:pt idx="4">
                  <c:v>34</c:v>
                </c:pt>
                <c:pt idx="5">
                  <c:v>34</c:v>
                </c:pt>
              </c:numCache>
            </c:numRef>
          </c:val>
          <c:extLst>
            <c:ext xmlns:c16="http://schemas.microsoft.com/office/drawing/2014/chart" uri="{C3380CC4-5D6E-409C-BE32-E72D297353CC}">
              <c16:uniqueId val="{00000001-AC16-4322-B26F-DBEA01F82CA6}"/>
            </c:ext>
          </c:extLst>
        </c:ser>
        <c:ser>
          <c:idx val="2"/>
          <c:order val="2"/>
          <c:tx>
            <c:strRef>
              <c:f>Feuil1!$D$1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9. Soutenu psychologiquement même lorsque vous aviez recommencé à fumer après une tentative d’arrêt</c:v>
                </c:pt>
                <c:pt idx="1">
                  <c:v>5. Recommandé de diminuer votre consommation</c:v>
                </c:pt>
                <c:pt idx="2">
                  <c:v>3. Fortement encouragé à totalement arrêter de fumer</c:v>
                </c:pt>
                <c:pt idx="3">
                  <c:v>2. Pris le temps de vous expliquer l'impact de la consommation de tabac sur votre santé</c:v>
                </c:pt>
                <c:pt idx="4">
                  <c:v>6. Pris des nouvelles de l’évolution de votre consommation de tabac</c:v>
                </c:pt>
                <c:pt idx="5">
                  <c:v>7. Donné des conseils concrets pour réduire / arrêter votre consommation de tabac</c:v>
                </c:pt>
              </c:strCache>
            </c:strRef>
          </c:cat>
          <c:val>
            <c:numRef>
              <c:f>Feuil1!$D$2:$D$7</c:f>
              <c:numCache>
                <c:formatCode>General</c:formatCode>
                <c:ptCount val="6"/>
                <c:pt idx="0">
                  <c:v>64</c:v>
                </c:pt>
                <c:pt idx="1">
                  <c:v>28</c:v>
                </c:pt>
                <c:pt idx="2">
                  <c:v>31</c:v>
                </c:pt>
                <c:pt idx="3">
                  <c:v>35</c:v>
                </c:pt>
                <c:pt idx="4">
                  <c:v>41</c:v>
                </c:pt>
                <c:pt idx="5">
                  <c:v>53</c:v>
                </c:pt>
              </c:numCache>
            </c:numRef>
          </c:val>
          <c:extLst>
            <c:ext xmlns:c16="http://schemas.microsoft.com/office/drawing/2014/chart" uri="{C3380CC4-5D6E-409C-BE32-E72D297353CC}">
              <c16:uniqueId val="{00000002-AC16-4322-B26F-DBEA01F82CA6}"/>
            </c:ext>
          </c:extLst>
        </c:ser>
        <c:dLbls>
          <c:dLblPos val="ctr"/>
          <c:showLegendKey val="0"/>
          <c:showVal val="1"/>
          <c:showCatName val="0"/>
          <c:showSerName val="0"/>
          <c:showPercent val="0"/>
          <c:showBubbleSize val="0"/>
        </c:dLbls>
        <c:gapWidth val="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systématiquement ou presque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Feuil1!$B$2:$B$6</c:f>
              <c:numCache>
                <c:formatCode>General</c:formatCode>
                <c:ptCount val="5"/>
                <c:pt idx="0">
                  <c:v>22</c:v>
                </c:pt>
                <c:pt idx="1">
                  <c:v>17</c:v>
                </c:pt>
                <c:pt idx="2">
                  <c:v>13</c:v>
                </c:pt>
                <c:pt idx="3">
                  <c:v>5</c:v>
                </c:pt>
                <c:pt idx="4">
                  <c:v>2</c:v>
                </c:pt>
              </c:numCache>
            </c:numRef>
          </c:val>
          <c:extLst>
            <c:ext xmlns:c16="http://schemas.microsoft.com/office/drawing/2014/chart" uri="{C3380CC4-5D6E-409C-BE32-E72D297353CC}">
              <c16:uniqueId val="{00000000-BB42-4D51-B587-48D158FA1C88}"/>
            </c:ext>
          </c:extLst>
        </c:ser>
        <c:ser>
          <c:idx val="1"/>
          <c:order val="1"/>
          <c:tx>
            <c:strRef>
              <c:f>Feuil1!$C$1</c:f>
              <c:strCache>
                <c:ptCount val="1"/>
                <c:pt idx="0">
                  <c:v>souvent</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Feuil1!$C$2:$C$6</c:f>
              <c:numCache>
                <c:formatCode>General</c:formatCode>
                <c:ptCount val="5"/>
                <c:pt idx="0">
                  <c:v>41</c:v>
                </c:pt>
                <c:pt idx="1">
                  <c:v>41</c:v>
                </c:pt>
                <c:pt idx="2">
                  <c:v>28</c:v>
                </c:pt>
                <c:pt idx="3">
                  <c:v>17</c:v>
                </c:pt>
                <c:pt idx="4">
                  <c:v>6</c:v>
                </c:pt>
              </c:numCache>
            </c:numRef>
          </c:val>
          <c:extLst>
            <c:ext xmlns:c16="http://schemas.microsoft.com/office/drawing/2014/chart" uri="{C3380CC4-5D6E-409C-BE32-E72D297353CC}">
              <c16:uniqueId val="{00000001-BB42-4D51-B587-48D158FA1C88}"/>
            </c:ext>
          </c:extLst>
        </c:ser>
        <c:ser>
          <c:idx val="2"/>
          <c:order val="2"/>
          <c:tx>
            <c:strRef>
              <c:f>Feuil1!$D$1</c:f>
              <c:strCache>
                <c:ptCount val="1"/>
                <c:pt idx="0">
                  <c:v>rarement </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Feuil1!$D$2:$D$6</c:f>
              <c:numCache>
                <c:formatCode>General</c:formatCode>
                <c:ptCount val="5"/>
                <c:pt idx="0">
                  <c:v>28</c:v>
                </c:pt>
                <c:pt idx="1">
                  <c:v>25</c:v>
                </c:pt>
                <c:pt idx="2">
                  <c:v>35</c:v>
                </c:pt>
                <c:pt idx="3">
                  <c:v>35</c:v>
                </c:pt>
                <c:pt idx="4">
                  <c:v>24</c:v>
                </c:pt>
              </c:numCache>
            </c:numRef>
          </c:val>
          <c:extLst>
            <c:ext xmlns:c16="http://schemas.microsoft.com/office/drawing/2014/chart" uri="{C3380CC4-5D6E-409C-BE32-E72D297353CC}">
              <c16:uniqueId val="{00000002-BB42-4D51-B587-48D158FA1C88}"/>
            </c:ext>
          </c:extLst>
        </c:ser>
        <c:ser>
          <c:idx val="3"/>
          <c:order val="3"/>
          <c:tx>
            <c:strRef>
              <c:f>Feuil1!$E$1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Feuil1!$E$2:$E$6</c:f>
              <c:numCache>
                <c:formatCode>General</c:formatCode>
                <c:ptCount val="5"/>
                <c:pt idx="0">
                  <c:v>9</c:v>
                </c:pt>
                <c:pt idx="1">
                  <c:v>17</c:v>
                </c:pt>
                <c:pt idx="2">
                  <c:v>24</c:v>
                </c:pt>
                <c:pt idx="3">
                  <c:v>43</c:v>
                </c:pt>
                <c:pt idx="4">
                  <c:v>68</c:v>
                </c:pt>
              </c:numCache>
            </c:numRef>
          </c:val>
          <c:extLst>
            <c:ext xmlns:c16="http://schemas.microsoft.com/office/drawing/2014/chart" uri="{C3380CC4-5D6E-409C-BE32-E72D297353CC}">
              <c16:uniqueId val="{00000003-BB42-4D51-B587-48D158FA1C88}"/>
            </c:ext>
          </c:extLst>
        </c:ser>
        <c:dLbls>
          <c:dLblPos val="ctr"/>
          <c:showLegendKey val="0"/>
          <c:showVal val="1"/>
          <c:showCatName val="0"/>
          <c:showSerName val="0"/>
          <c:showPercent val="0"/>
          <c:showBubbleSize val="0"/>
        </c:dLbls>
        <c:gapWidth val="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souvent, à chaque consultation ou presque</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Feuil1!$A$8:$A$12</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Feuil1!$B$8:$B$12</c:f>
              <c:numCache>
                <c:formatCode>General</c:formatCode>
                <c:ptCount val="5"/>
                <c:pt idx="0">
                  <c:v>8</c:v>
                </c:pt>
                <c:pt idx="1">
                  <c:v>10</c:v>
                </c:pt>
                <c:pt idx="2">
                  <c:v>5</c:v>
                </c:pt>
                <c:pt idx="3">
                  <c:v>6</c:v>
                </c:pt>
                <c:pt idx="4">
                  <c:v>5</c:v>
                </c:pt>
              </c:numCache>
            </c:numRef>
          </c:val>
          <c:extLst>
            <c:ext xmlns:c16="http://schemas.microsoft.com/office/drawing/2014/chart" uri="{C3380CC4-5D6E-409C-BE32-E72D297353CC}">
              <c16:uniqueId val="{00000000-2D7A-4721-A0DC-5290C0BF4B1D}"/>
            </c:ext>
          </c:extLst>
        </c:ser>
        <c:ser>
          <c:idx val="1"/>
          <c:order val="1"/>
          <c:tx>
            <c:strRef>
              <c:f>Feuil1!$C$1</c:f>
              <c:strCache>
                <c:ptCount val="1"/>
                <c:pt idx="0">
                  <c:v>de temps en temps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Feuil1!$A$8:$A$12</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Feuil1!$C$8:$C$12</c:f>
              <c:numCache>
                <c:formatCode>General</c:formatCode>
                <c:ptCount val="5"/>
                <c:pt idx="0">
                  <c:v>28</c:v>
                </c:pt>
                <c:pt idx="1">
                  <c:v>36</c:v>
                </c:pt>
                <c:pt idx="2">
                  <c:v>23</c:v>
                </c:pt>
                <c:pt idx="3">
                  <c:v>22</c:v>
                </c:pt>
                <c:pt idx="4">
                  <c:v>20</c:v>
                </c:pt>
              </c:numCache>
            </c:numRef>
          </c:val>
          <c:extLst>
            <c:ext xmlns:c16="http://schemas.microsoft.com/office/drawing/2014/chart" uri="{C3380CC4-5D6E-409C-BE32-E72D297353CC}">
              <c16:uniqueId val="{00000001-2D7A-4721-A0DC-5290C0BF4B1D}"/>
            </c:ext>
          </c:extLst>
        </c:ser>
        <c:ser>
          <c:idx val="2"/>
          <c:order val="2"/>
          <c:tx>
            <c:strRef>
              <c:f>Feuil1!$D$1</c:f>
              <c:strCache>
                <c:ptCount val="1"/>
                <c:pt idx="0">
                  <c:v>jamais</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Feuil1!$A$8:$A$12</c:f>
              <c:strCache>
                <c:ptCount val="5"/>
                <c:pt idx="0">
                  <c:v>10. Questionné sur vos motivations à fumer</c:v>
                </c:pt>
                <c:pt idx="1">
                  <c:v>1. Pris le temps de vous expliquer l'impact de la consommation de tabac sur le VIH</c:v>
                </c:pt>
                <c:pt idx="2">
                  <c:v>11. Informé sur l’existence de sites internet à consulter et donné des dépliants d’information sur la consommation de tabac</c:v>
                </c:pt>
                <c:pt idx="3">
                  <c:v>4. Formulé des injonctions à arrêter de fumer “là, vous devez arrêter”</c:v>
                </c:pt>
                <c:pt idx="4">
                  <c:v>8. Culpabilisé parce que vous fumiez</c:v>
                </c:pt>
              </c:strCache>
            </c:strRef>
          </c:cat>
          <c:val>
            <c:numRef>
              <c:f>Feuil1!$D$8:$D$12</c:f>
              <c:numCache>
                <c:formatCode>General</c:formatCode>
                <c:ptCount val="5"/>
                <c:pt idx="0">
                  <c:v>64</c:v>
                </c:pt>
                <c:pt idx="1">
                  <c:v>54</c:v>
                </c:pt>
                <c:pt idx="2">
                  <c:v>72</c:v>
                </c:pt>
                <c:pt idx="3">
                  <c:v>72</c:v>
                </c:pt>
                <c:pt idx="4">
                  <c:v>75</c:v>
                </c:pt>
              </c:numCache>
            </c:numRef>
          </c:val>
          <c:extLst>
            <c:ext xmlns:c16="http://schemas.microsoft.com/office/drawing/2014/chart" uri="{C3380CC4-5D6E-409C-BE32-E72D297353CC}">
              <c16:uniqueId val="{00000002-2D7A-4721-A0DC-5290C0BF4B1D}"/>
            </c:ext>
          </c:extLst>
        </c:ser>
        <c:dLbls>
          <c:dLblPos val="ctr"/>
          <c:showLegendKey val="0"/>
          <c:showVal val="1"/>
          <c:showCatName val="0"/>
          <c:showSerName val="0"/>
          <c:showPercent val="0"/>
          <c:showBubbleSize val="0"/>
        </c:dLbls>
        <c:gapWidth val="8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A FAIT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9. Lorsqu’une PvVIH reprend le tabac, il est important de comprendre les raisons de la reprise</c:v>
                </c:pt>
                <c:pt idx="1">
                  <c:v>6. Arrêter de fumer est un processus long à mettre en place</c:v>
                </c:pt>
                <c:pt idx="2">
                  <c:v>3. La prise en charge d’une PvVIH qui essaie d’arrêter de fumer doit être pluridisciplinaire</c:v>
                </c:pt>
                <c:pt idx="3">
                  <c:v>5. Arrêter de fumer nécessite un apprentissage</c:v>
                </c:pt>
                <c:pt idx="4">
                  <c:v>7. Ce n’est pas parce qu’une PvVIH fume après une tentative d’arrêt que celle-ci est un échec</c:v>
                </c:pt>
                <c:pt idx="5">
                  <c:v>1. Il est difficile de convaincre les PvVIH d’arrêter de fumer</c:v>
                </c:pt>
                <c:pt idx="6">
                  <c:v>2. Vous pensez que les sujets liés à l’arrêt du tabac doivent être gérés géré par un tabacologue</c:v>
                </c:pt>
              </c:strCache>
            </c:strRef>
          </c:cat>
          <c:val>
            <c:numRef>
              <c:f>Feuil1!$B$2:$B$8</c:f>
              <c:numCache>
                <c:formatCode>General</c:formatCode>
                <c:ptCount val="7"/>
                <c:pt idx="0">
                  <c:v>60</c:v>
                </c:pt>
                <c:pt idx="1">
                  <c:v>53</c:v>
                </c:pt>
                <c:pt idx="2">
                  <c:v>38</c:v>
                </c:pt>
                <c:pt idx="3">
                  <c:v>37</c:v>
                </c:pt>
                <c:pt idx="4">
                  <c:v>53</c:v>
                </c:pt>
                <c:pt idx="5">
                  <c:v>13</c:v>
                </c:pt>
                <c:pt idx="6">
                  <c:v>11</c:v>
                </c:pt>
              </c:numCache>
            </c:numRef>
          </c:val>
          <c:extLst>
            <c:ext xmlns:c16="http://schemas.microsoft.com/office/drawing/2014/chart" uri="{C3380CC4-5D6E-409C-BE32-E72D297353CC}">
              <c16:uniqueId val="{00000000-EE55-4DA6-B818-26948B97B56C}"/>
            </c:ext>
          </c:extLst>
        </c:ser>
        <c:ser>
          <c:idx val="1"/>
          <c:order val="1"/>
          <c:tx>
            <c:strRef>
              <c:f>Feuil1!$C$1</c:f>
              <c:strCache>
                <c:ptCount val="1"/>
                <c:pt idx="0">
                  <c:v>OUI PLUTÔT </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9. Lorsqu’une PvVIH reprend le tabac, il est important de comprendre les raisons de la reprise</c:v>
                </c:pt>
                <c:pt idx="1">
                  <c:v>6. Arrêter de fumer est un processus long à mettre en place</c:v>
                </c:pt>
                <c:pt idx="2">
                  <c:v>3. La prise en charge d’une PvVIH qui essaie d’arrêter de fumer doit être pluridisciplinaire</c:v>
                </c:pt>
                <c:pt idx="3">
                  <c:v>5. Arrêter de fumer nécessite un apprentissage</c:v>
                </c:pt>
                <c:pt idx="4">
                  <c:v>7. Ce n’est pas parce qu’une PvVIH fume après une tentative d’arrêt que celle-ci est un échec</c:v>
                </c:pt>
                <c:pt idx="5">
                  <c:v>1. Il est difficile de convaincre les PvVIH d’arrêter de fumer</c:v>
                </c:pt>
                <c:pt idx="6">
                  <c:v>2. Vous pensez que les sujets liés à l’arrêt du tabac doivent être gérés géré par un tabacologue</c:v>
                </c:pt>
              </c:strCache>
            </c:strRef>
          </c:cat>
          <c:val>
            <c:numRef>
              <c:f>Feuil1!$C$2:$C$8</c:f>
              <c:numCache>
                <c:formatCode>General</c:formatCode>
                <c:ptCount val="7"/>
                <c:pt idx="0">
                  <c:v>37</c:v>
                </c:pt>
                <c:pt idx="1">
                  <c:v>39</c:v>
                </c:pt>
                <c:pt idx="2">
                  <c:v>51</c:v>
                </c:pt>
                <c:pt idx="3">
                  <c:v>52</c:v>
                </c:pt>
                <c:pt idx="4">
                  <c:v>31</c:v>
                </c:pt>
                <c:pt idx="5">
                  <c:v>54</c:v>
                </c:pt>
                <c:pt idx="6">
                  <c:v>45</c:v>
                </c:pt>
              </c:numCache>
            </c:numRef>
          </c:val>
          <c:extLst>
            <c:ext xmlns:c16="http://schemas.microsoft.com/office/drawing/2014/chart" uri="{C3380CC4-5D6E-409C-BE32-E72D297353CC}">
              <c16:uniqueId val="{00000001-EE55-4DA6-B818-26948B97B56C}"/>
            </c:ext>
          </c:extLst>
        </c:ser>
        <c:ser>
          <c:idx val="2"/>
          <c:order val="2"/>
          <c:tx>
            <c:strRef>
              <c:f>Feuil1!$D$1</c:f>
              <c:strCache>
                <c:ptCount val="1"/>
                <c:pt idx="0">
                  <c:v>NON PLUTÔT PAS</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9. Lorsqu’une PvVIH reprend le tabac, il est important de comprendre les raisons de la reprise</c:v>
                </c:pt>
                <c:pt idx="1">
                  <c:v>6. Arrêter de fumer est un processus long à mettre en place</c:v>
                </c:pt>
                <c:pt idx="2">
                  <c:v>3. La prise en charge d’une PvVIH qui essaie d’arrêter de fumer doit être pluridisciplinaire</c:v>
                </c:pt>
                <c:pt idx="3">
                  <c:v>5. Arrêter de fumer nécessite un apprentissage</c:v>
                </c:pt>
                <c:pt idx="4">
                  <c:v>7. Ce n’est pas parce qu’une PvVIH fume après une tentative d’arrêt que celle-ci est un échec</c:v>
                </c:pt>
                <c:pt idx="5">
                  <c:v>1. Il est difficile de convaincre les PvVIH d’arrêter de fumer</c:v>
                </c:pt>
                <c:pt idx="6">
                  <c:v>2. Vous pensez que les sujets liés à l’arrêt du tabac doivent être gérés géré par un tabacologue</c:v>
                </c:pt>
              </c:strCache>
            </c:strRef>
          </c:cat>
          <c:val>
            <c:numRef>
              <c:f>Feuil1!$D$2:$D$8</c:f>
              <c:numCache>
                <c:formatCode>General</c:formatCode>
                <c:ptCount val="7"/>
                <c:pt idx="0">
                  <c:v>3</c:v>
                </c:pt>
                <c:pt idx="1">
                  <c:v>7</c:v>
                </c:pt>
                <c:pt idx="2">
                  <c:v>10</c:v>
                </c:pt>
                <c:pt idx="3">
                  <c:v>9</c:v>
                </c:pt>
                <c:pt idx="4">
                  <c:v>12</c:v>
                </c:pt>
                <c:pt idx="5">
                  <c:v>29</c:v>
                </c:pt>
                <c:pt idx="6">
                  <c:v>39</c:v>
                </c:pt>
              </c:numCache>
            </c:numRef>
          </c:val>
          <c:extLst>
            <c:ext xmlns:c16="http://schemas.microsoft.com/office/drawing/2014/chart" uri="{C3380CC4-5D6E-409C-BE32-E72D297353CC}">
              <c16:uniqueId val="{00000002-EE55-4DA6-B818-26948B97B56C}"/>
            </c:ext>
          </c:extLst>
        </c:ser>
        <c:ser>
          <c:idx val="3"/>
          <c:order val="3"/>
          <c:tx>
            <c:strRef>
              <c:f>Feuil1!$E$1</c:f>
              <c:strCache>
                <c:ptCount val="1"/>
                <c:pt idx="0">
                  <c:v>NON PAS DU TOUT</c:v>
                </c:pt>
              </c:strCache>
            </c:strRef>
          </c:tx>
          <c:spPr>
            <a:solidFill>
              <a:srgbClr val="C00000"/>
            </a:solidFill>
            <a:ln w="19050">
              <a:solidFill>
                <a:sysClr val="window" lastClr="FFFFFF"/>
              </a:solidFill>
            </a:ln>
            <a:effectLst/>
          </c:spPr>
          <c:invertIfNegative val="0"/>
          <c:dLbls>
            <c:dLbl>
              <c:idx val="1"/>
              <c:layout>
                <c:manualLayout>
                  <c:x val="1.65016501650165E-2"/>
                  <c:y val="0"/>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52-49D1-B073-442CE8999233}"/>
                </c:ext>
              </c:extLst>
            </c:dLbl>
            <c:dLbl>
              <c:idx val="2"/>
              <c:layout>
                <c:manualLayout>
                  <c:x val="1.65016501650165E-2"/>
                  <c:y val="3.15529988516696E-3"/>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C00000"/>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52-49D1-B073-442CE8999233}"/>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9. Lorsqu’une PvVIH reprend le tabac, il est important de comprendre les raisons de la reprise</c:v>
                </c:pt>
                <c:pt idx="1">
                  <c:v>6. Arrêter de fumer est un processus long à mettre en place</c:v>
                </c:pt>
                <c:pt idx="2">
                  <c:v>3. La prise en charge d’une PvVIH qui essaie d’arrêter de fumer doit être pluridisciplinaire</c:v>
                </c:pt>
                <c:pt idx="3">
                  <c:v>5. Arrêter de fumer nécessite un apprentissage</c:v>
                </c:pt>
                <c:pt idx="4">
                  <c:v>7. Ce n’est pas parce qu’une PvVIH fume après une tentative d’arrêt que celle-ci est un échec</c:v>
                </c:pt>
                <c:pt idx="5">
                  <c:v>1. Il est difficile de convaincre les PvVIH d’arrêter de fumer</c:v>
                </c:pt>
                <c:pt idx="6">
                  <c:v>2. Vous pensez que les sujets liés à l’arrêt du tabac doivent être gérés géré par un tabacologue</c:v>
                </c:pt>
              </c:strCache>
            </c:strRef>
          </c:cat>
          <c:val>
            <c:numRef>
              <c:f>Feuil1!$E$2:$E$8</c:f>
              <c:numCache>
                <c:formatCode>General</c:formatCode>
                <c:ptCount val="7"/>
                <c:pt idx="1">
                  <c:v>1</c:v>
                </c:pt>
                <c:pt idx="2">
                  <c:v>1</c:v>
                </c:pt>
                <c:pt idx="3">
                  <c:v>2</c:v>
                </c:pt>
                <c:pt idx="4">
                  <c:v>4</c:v>
                </c:pt>
                <c:pt idx="5">
                  <c:v>4</c:v>
                </c:pt>
                <c:pt idx="6">
                  <c:v>5</c:v>
                </c:pt>
              </c:numCache>
            </c:numRef>
          </c:val>
          <c:extLst>
            <c:ext xmlns:c16="http://schemas.microsoft.com/office/drawing/2014/chart" uri="{C3380CC4-5D6E-409C-BE32-E72D297353CC}">
              <c16:uniqueId val="{00000003-EE55-4DA6-B818-26948B97B56C}"/>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A FAIT</c:v>
                </c:pt>
              </c:strCache>
            </c:strRef>
          </c:tx>
          <c:spPr>
            <a:solidFill>
              <a:srgbClr val="C0000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4. Les questions liées à l’arrêt du tabac sont difficiles à traiter, vous préférez laisser ça à d’autres professionnels </c:v>
                </c:pt>
                <c:pt idx="1">
                  <c:v>8. Lorsque vous voyez une PvVIH qui a fait une tentative d’arrêt du tabac qui n’a pas abouti, vous ne voyez pas l’intérêt de l’accompagner dans une nouvelle tentative</c:v>
                </c:pt>
              </c:strCache>
            </c:strRef>
          </c:cat>
          <c:val>
            <c:numRef>
              <c:f>Feuil1!$B$2:$B$3</c:f>
              <c:numCache>
                <c:formatCode>General</c:formatCode>
                <c:ptCount val="2"/>
                <c:pt idx="0">
                  <c:v>7</c:v>
                </c:pt>
                <c:pt idx="1">
                  <c:v>4</c:v>
                </c:pt>
              </c:numCache>
            </c:numRef>
          </c:val>
          <c:extLst>
            <c:ext xmlns:c16="http://schemas.microsoft.com/office/drawing/2014/chart" uri="{C3380CC4-5D6E-409C-BE32-E72D297353CC}">
              <c16:uniqueId val="{00000000-BEFE-49DF-8B9C-AFE210502625}"/>
            </c:ext>
          </c:extLst>
        </c:ser>
        <c:ser>
          <c:idx val="1"/>
          <c:order val="1"/>
          <c:tx>
            <c:strRef>
              <c:f>Feuil1!$C$1</c:f>
              <c:strCache>
                <c:ptCount val="1"/>
                <c:pt idx="0">
                  <c:v>OUI PLUTÔT </c:v>
                </c:pt>
              </c:strCache>
            </c:strRef>
          </c:tx>
          <c:spPr>
            <a:solidFill>
              <a:srgbClr val="DF7F7F"/>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4. Les questions liées à l’arrêt du tabac sont difficiles à traiter, vous préférez laisser ça à d’autres professionnels </c:v>
                </c:pt>
                <c:pt idx="1">
                  <c:v>8. Lorsque vous voyez une PvVIH qui a fait une tentative d’arrêt du tabac qui n’a pas abouti, vous ne voyez pas l’intérêt de l’accompagner dans une nouvelle tentative</c:v>
                </c:pt>
              </c:strCache>
            </c:strRef>
          </c:cat>
          <c:val>
            <c:numRef>
              <c:f>Feuil1!$C$2:$C$3</c:f>
              <c:numCache>
                <c:formatCode>General</c:formatCode>
                <c:ptCount val="2"/>
                <c:pt idx="0">
                  <c:v>27</c:v>
                </c:pt>
                <c:pt idx="1">
                  <c:v>13</c:v>
                </c:pt>
              </c:numCache>
            </c:numRef>
          </c:val>
          <c:extLst>
            <c:ext xmlns:c16="http://schemas.microsoft.com/office/drawing/2014/chart" uri="{C3380CC4-5D6E-409C-BE32-E72D297353CC}">
              <c16:uniqueId val="{00000001-BEFE-49DF-8B9C-AFE210502625}"/>
            </c:ext>
          </c:extLst>
        </c:ser>
        <c:ser>
          <c:idx val="2"/>
          <c:order val="2"/>
          <c:tx>
            <c:strRef>
              <c:f>Feuil1!$D$1</c:f>
              <c:strCache>
                <c:ptCount val="1"/>
                <c:pt idx="0">
                  <c:v>NON PLUTÔT PAS</c:v>
                </c:pt>
              </c:strCache>
            </c:strRef>
          </c:tx>
          <c:spPr>
            <a:solidFill>
              <a:srgbClr val="8DBDD3"/>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4. Les questions liées à l’arrêt du tabac sont difficiles à traiter, vous préférez laisser ça à d’autres professionnels </c:v>
                </c:pt>
                <c:pt idx="1">
                  <c:v>8. Lorsque vous voyez une PvVIH qui a fait une tentative d’arrêt du tabac qui n’a pas abouti, vous ne voyez pas l’intérêt de l’accompagner dans une nouvelle tentative</c:v>
                </c:pt>
              </c:strCache>
            </c:strRef>
          </c:cat>
          <c:val>
            <c:numRef>
              <c:f>Feuil1!$D$2:$D$3</c:f>
              <c:numCache>
                <c:formatCode>General</c:formatCode>
                <c:ptCount val="2"/>
                <c:pt idx="0">
                  <c:v>46</c:v>
                </c:pt>
                <c:pt idx="1">
                  <c:v>20</c:v>
                </c:pt>
              </c:numCache>
            </c:numRef>
          </c:val>
          <c:extLst>
            <c:ext xmlns:c16="http://schemas.microsoft.com/office/drawing/2014/chart" uri="{C3380CC4-5D6E-409C-BE32-E72D297353CC}">
              <c16:uniqueId val="{00000002-BEFE-49DF-8B9C-AFE210502625}"/>
            </c:ext>
          </c:extLst>
        </c:ser>
        <c:ser>
          <c:idx val="3"/>
          <c:order val="3"/>
          <c:tx>
            <c:strRef>
              <c:f>Feuil1!$E$1</c:f>
              <c:strCache>
                <c:ptCount val="1"/>
                <c:pt idx="0">
                  <c:v>NON PAS DU TOUT</c:v>
                </c:pt>
              </c:strCache>
            </c:strRef>
          </c:tx>
          <c:spPr>
            <a:solidFill>
              <a:srgbClr val="002060"/>
            </a:solidFill>
            <a:ln w="1905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4. Les questions liées à l’arrêt du tabac sont difficiles à traiter, vous préférez laisser ça à d’autres professionnels </c:v>
                </c:pt>
                <c:pt idx="1">
                  <c:v>8. Lorsque vous voyez une PvVIH qui a fait une tentative d’arrêt du tabac qui n’a pas abouti, vous ne voyez pas l’intérêt de l’accompagner dans une nouvelle tentative</c:v>
                </c:pt>
              </c:strCache>
            </c:strRef>
          </c:cat>
          <c:val>
            <c:numRef>
              <c:f>Feuil1!$E$2:$E$3</c:f>
              <c:numCache>
                <c:formatCode>General</c:formatCode>
                <c:ptCount val="2"/>
                <c:pt idx="0">
                  <c:v>20</c:v>
                </c:pt>
                <c:pt idx="1">
                  <c:v>63</c:v>
                </c:pt>
              </c:numCache>
            </c:numRef>
          </c:val>
          <c:extLst>
            <c:ext xmlns:c16="http://schemas.microsoft.com/office/drawing/2014/chart" uri="{C3380CC4-5D6E-409C-BE32-E72D297353CC}">
              <c16:uniqueId val="{00000003-BEFE-49DF-8B9C-AFE210502625}"/>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09649375854956E-2"/>
          <c:y val="3.088102271781017E-2"/>
          <c:w val="0.88859516799924532"/>
          <c:h val="0.93836246660933953"/>
        </c:manualLayout>
      </c:layout>
      <c:barChart>
        <c:barDir val="bar"/>
        <c:grouping val="percentStacked"/>
        <c:varyColors val="0"/>
        <c:ser>
          <c:idx val="0"/>
          <c:order val="0"/>
          <c:tx>
            <c:strRef>
              <c:f>Feuil1!$B$1</c:f>
              <c:strCache>
                <c:ptCount val="1"/>
                <c:pt idx="0">
                  <c:v>Oui tout à fait</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       Attentif et réceptif, ce qu’ils vous disent vous fait réfléchir </c:v>
                </c:pt>
                <c:pt idx="1">
                  <c:v>3.       Bon élève, vous écoutez les informations qu’ils vous donnent sans plus</c:v>
                </c:pt>
                <c:pt idx="2">
                  <c:v>2.       Actif, vous posez des questions pour en savoir plus</c:v>
                </c:pt>
                <c:pt idx="3">
                  <c:v>5.       Indifférent, il est dans son rôle mais vous n’envisagez pas de changer vos habitudes en matière de tabac</c:v>
                </c:pt>
                <c:pt idx="4">
                  <c:v>4.       Agacé, ce n’est pas ce que vous attendez de vos professionnels de santé</c:v>
                </c:pt>
                <c:pt idx="5">
                  <c:v>6.       Mal à l’aise, vous vous sentez jugé ou coupable</c:v>
                </c:pt>
              </c:strCache>
            </c:strRef>
          </c:cat>
          <c:val>
            <c:numRef>
              <c:f>Feuil1!$B$2:$B$7</c:f>
              <c:numCache>
                <c:formatCode>General</c:formatCode>
                <c:ptCount val="6"/>
                <c:pt idx="0">
                  <c:v>40</c:v>
                </c:pt>
                <c:pt idx="1">
                  <c:v>29</c:v>
                </c:pt>
                <c:pt idx="2">
                  <c:v>13</c:v>
                </c:pt>
                <c:pt idx="3">
                  <c:v>10</c:v>
                </c:pt>
                <c:pt idx="4">
                  <c:v>4</c:v>
                </c:pt>
                <c:pt idx="5">
                  <c:v>4</c:v>
                </c:pt>
              </c:numCache>
            </c:numRef>
          </c:val>
          <c:extLst>
            <c:ext xmlns:c16="http://schemas.microsoft.com/office/drawing/2014/chart" uri="{C3380CC4-5D6E-409C-BE32-E72D297353CC}">
              <c16:uniqueId val="{00000000-7730-44D0-BFBB-D4612C03C011}"/>
            </c:ext>
          </c:extLst>
        </c:ser>
        <c:ser>
          <c:idx val="1"/>
          <c:order val="1"/>
          <c:tx>
            <c:strRef>
              <c:f>Feuil1!$C$1</c:f>
              <c:strCache>
                <c:ptCount val="1"/>
                <c:pt idx="0">
                  <c:v>Colonne1</c:v>
                </c:pt>
              </c:strCache>
            </c:strRef>
          </c:tx>
          <c:spPr>
            <a:solidFill>
              <a:sysClr val="window" lastClr="FFFFFF"/>
            </a:solidFill>
            <a:ln>
              <a:noFill/>
            </a:ln>
            <a:effectLst/>
          </c:spPr>
          <c:invertIfNegative val="0"/>
          <c:dLbls>
            <c:delete val="1"/>
          </c:dLbls>
          <c:cat>
            <c:strRef>
              <c:f>Feuil1!$A$2:$A$7</c:f>
              <c:strCache>
                <c:ptCount val="6"/>
                <c:pt idx="0">
                  <c:v>1.       Attentif et réceptif, ce qu’ils vous disent vous fait réfléchir </c:v>
                </c:pt>
                <c:pt idx="1">
                  <c:v>3.       Bon élève, vous écoutez les informations qu’ils vous donnent sans plus</c:v>
                </c:pt>
                <c:pt idx="2">
                  <c:v>2.       Actif, vous posez des questions pour en savoir plus</c:v>
                </c:pt>
                <c:pt idx="3">
                  <c:v>5.       Indifférent, il est dans son rôle mais vous n’envisagez pas de changer vos habitudes en matière de tabac</c:v>
                </c:pt>
                <c:pt idx="4">
                  <c:v>4.       Agacé, ce n’est pas ce que vous attendez de vos professionnels de santé</c:v>
                </c:pt>
                <c:pt idx="5">
                  <c:v>6.       Mal à l’aise, vous vous sentez jugé ou coupable</c:v>
                </c:pt>
              </c:strCache>
            </c:strRef>
          </c:cat>
          <c:val>
            <c:numRef>
              <c:f>Feuil1!$C$2:$C$7</c:f>
              <c:numCache>
                <c:formatCode>General</c:formatCode>
                <c:ptCount val="6"/>
                <c:pt idx="0">
                  <c:v>60</c:v>
                </c:pt>
                <c:pt idx="1">
                  <c:v>71</c:v>
                </c:pt>
                <c:pt idx="2">
                  <c:v>87</c:v>
                </c:pt>
                <c:pt idx="3">
                  <c:v>90</c:v>
                </c:pt>
                <c:pt idx="4">
                  <c:v>96</c:v>
                </c:pt>
                <c:pt idx="5">
                  <c:v>96</c:v>
                </c:pt>
              </c:numCache>
            </c:numRef>
          </c:val>
          <c:extLst>
            <c:ext xmlns:c16="http://schemas.microsoft.com/office/drawing/2014/chart" uri="{C3380CC4-5D6E-409C-BE32-E72D297353CC}">
              <c16:uniqueId val="{00000001-7730-44D0-BFBB-D4612C03C011}"/>
            </c:ext>
          </c:extLst>
        </c:ser>
        <c:dLbls>
          <c:dLblPos val="ctr"/>
          <c:showLegendKey val="0"/>
          <c:showVal val="1"/>
          <c:showCatName val="0"/>
          <c:showSerName val="0"/>
          <c:showPercent val="0"/>
          <c:showBubbleSize val="0"/>
        </c:dLbls>
        <c:gapWidth val="90"/>
        <c:overlap val="100"/>
        <c:axId val="1198670808"/>
        <c:axId val="1198684912"/>
      </c:barChart>
      <c:catAx>
        <c:axId val="1198670808"/>
        <c:scaling>
          <c:orientation val="maxMin"/>
        </c:scaling>
        <c:delete val="1"/>
        <c:axPos val="l"/>
        <c:numFmt formatCode="General" sourceLinked="1"/>
        <c:majorTickMark val="out"/>
        <c:minorTickMark val="none"/>
        <c:tickLblPos val="nextTo"/>
        <c:crossAx val="1198684912"/>
        <c:crosses val="autoZero"/>
        <c:auto val="1"/>
        <c:lblAlgn val="ctr"/>
        <c:lblOffset val="100"/>
        <c:noMultiLvlLbl val="0"/>
      </c:catAx>
      <c:valAx>
        <c:axId val="1198684912"/>
        <c:scaling>
          <c:orientation val="minMax"/>
        </c:scaling>
        <c:delete val="1"/>
        <c:axPos val="t"/>
        <c:numFmt formatCode="0%" sourceLinked="1"/>
        <c:majorTickMark val="out"/>
        <c:minorTickMark val="none"/>
        <c:tickLblPos val="nextTo"/>
        <c:crossAx val="1198670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0.39714</cdr:x>
      <cdr:y>0.32421</cdr:y>
    </cdr:from>
    <cdr:to>
      <cdr:x>0.72855</cdr:x>
      <cdr:y>0.59939</cdr:y>
    </cdr:to>
    <cdr:sp macro="" textlink="">
      <cdr:nvSpPr>
        <cdr:cNvPr id="2" name="ZoneTexte 1">
          <a:extLst xmlns:a="http://schemas.openxmlformats.org/drawingml/2006/main">
            <a:ext uri="{FF2B5EF4-FFF2-40B4-BE49-F238E27FC236}">
              <a16:creationId xmlns:a16="http://schemas.microsoft.com/office/drawing/2014/main" id="{06AD94FC-94D7-29F3-C05B-17913C9432A3}"/>
            </a:ext>
          </a:extLst>
        </cdr:cNvPr>
        <cdr:cNvSpPr txBox="1"/>
      </cdr:nvSpPr>
      <cdr:spPr>
        <a:xfrm xmlns:a="http://schemas.openxmlformats.org/drawingml/2006/main">
          <a:off x="905550" y="373199"/>
          <a:ext cx="755670" cy="31675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lnSpc>
              <a:spcPct val="115000"/>
            </a:lnSpc>
            <a:spcBef>
              <a:spcPts val="400"/>
            </a:spcBef>
            <a:spcAft>
              <a:spcPts val="400"/>
            </a:spcAft>
            <a:buSzPct val="100000"/>
          </a:pPr>
          <a:r>
            <a:rPr lang="fr-FR" sz="2000" b="1" dirty="0">
              <a:solidFill>
                <a:srgbClr val="217DA6"/>
              </a:solidFill>
            </a:rPr>
            <a:t>88%</a:t>
          </a:r>
        </a:p>
      </cdr:txBody>
    </cdr:sp>
  </cdr:relSizeAnchor>
</c:userShapes>
</file>

<file path=ppt/drawings/drawing2.xml><?xml version="1.0" encoding="utf-8"?>
<c:userShapes xmlns:c="http://schemas.openxmlformats.org/drawingml/2006/chart">
  <cdr:relSizeAnchor xmlns:cdr="http://schemas.openxmlformats.org/drawingml/2006/chartDrawing">
    <cdr:from>
      <cdr:x>0.39714</cdr:x>
      <cdr:y>0.32421</cdr:y>
    </cdr:from>
    <cdr:to>
      <cdr:x>0.72855</cdr:x>
      <cdr:y>0.59939</cdr:y>
    </cdr:to>
    <cdr:sp macro="" textlink="">
      <cdr:nvSpPr>
        <cdr:cNvPr id="2" name="ZoneTexte 1">
          <a:extLst xmlns:a="http://schemas.openxmlformats.org/drawingml/2006/main">
            <a:ext uri="{FF2B5EF4-FFF2-40B4-BE49-F238E27FC236}">
              <a16:creationId xmlns:a16="http://schemas.microsoft.com/office/drawing/2014/main" id="{06AD94FC-94D7-29F3-C05B-17913C9432A3}"/>
            </a:ext>
          </a:extLst>
        </cdr:cNvPr>
        <cdr:cNvSpPr txBox="1"/>
      </cdr:nvSpPr>
      <cdr:spPr>
        <a:xfrm xmlns:a="http://schemas.openxmlformats.org/drawingml/2006/main">
          <a:off x="905550" y="373199"/>
          <a:ext cx="755670" cy="31675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lnSpc>
              <a:spcPct val="115000"/>
            </a:lnSpc>
            <a:spcBef>
              <a:spcPts val="400"/>
            </a:spcBef>
            <a:spcAft>
              <a:spcPts val="400"/>
            </a:spcAft>
            <a:buSzPct val="100000"/>
          </a:pPr>
          <a:r>
            <a:rPr lang="fr-FR" sz="2000" b="1" dirty="0">
              <a:solidFill>
                <a:srgbClr val="217DA6"/>
              </a:solidFill>
            </a:rPr>
            <a:t>79%</a:t>
          </a:r>
        </a:p>
      </cdr:txBody>
    </cdr:sp>
  </cdr:relSizeAnchor>
</c:userShapes>
</file>

<file path=ppt/drawings/drawing3.xml><?xml version="1.0" encoding="utf-8"?>
<c:userShapes xmlns:c="http://schemas.openxmlformats.org/drawingml/2006/chart">
  <cdr:relSizeAnchor xmlns:cdr="http://schemas.openxmlformats.org/drawingml/2006/chartDrawing">
    <cdr:from>
      <cdr:x>0.39714</cdr:x>
      <cdr:y>0.32421</cdr:y>
    </cdr:from>
    <cdr:to>
      <cdr:x>0.72855</cdr:x>
      <cdr:y>0.59939</cdr:y>
    </cdr:to>
    <cdr:sp macro="" textlink="">
      <cdr:nvSpPr>
        <cdr:cNvPr id="2" name="ZoneTexte 1">
          <a:extLst xmlns:a="http://schemas.openxmlformats.org/drawingml/2006/main">
            <a:ext uri="{FF2B5EF4-FFF2-40B4-BE49-F238E27FC236}">
              <a16:creationId xmlns:a16="http://schemas.microsoft.com/office/drawing/2014/main" id="{06AD94FC-94D7-29F3-C05B-17913C9432A3}"/>
            </a:ext>
          </a:extLst>
        </cdr:cNvPr>
        <cdr:cNvSpPr txBox="1"/>
      </cdr:nvSpPr>
      <cdr:spPr>
        <a:xfrm xmlns:a="http://schemas.openxmlformats.org/drawingml/2006/main">
          <a:off x="905550" y="373199"/>
          <a:ext cx="755670" cy="31675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lnSpc>
              <a:spcPct val="115000"/>
            </a:lnSpc>
            <a:spcBef>
              <a:spcPts val="400"/>
            </a:spcBef>
            <a:spcAft>
              <a:spcPts val="400"/>
            </a:spcAft>
            <a:buSzPct val="100000"/>
          </a:pPr>
          <a:r>
            <a:rPr lang="fr-FR" sz="2000" b="1" dirty="0">
              <a:solidFill>
                <a:srgbClr val="C00000"/>
              </a:solidFill>
            </a:rPr>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notes"/>
          <p:cNvSpPr>
            <a:spLocks noGrp="1" noRot="1" noChangeAspect="1"/>
          </p:cNvSpPr>
          <p:nvPr>
            <p:ph type="sldImg" idx="2"/>
          </p:nvPr>
        </p:nvSpPr>
        <p:spPr>
          <a:xfrm>
            <a:off x="-165100" y="165100"/>
            <a:ext cx="7145338" cy="4019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1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1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p10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6" name="Google Shape;3206;p10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7" name="Google Shape;3207;p10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3"/>
        <p:cNvGrpSpPr/>
        <p:nvPr/>
      </p:nvGrpSpPr>
      <p:grpSpPr>
        <a:xfrm>
          <a:off x="0" y="0"/>
          <a:ext cx="0" cy="0"/>
          <a:chOff x="0" y="0"/>
          <a:chExt cx="0" cy="0"/>
        </a:xfrm>
      </p:grpSpPr>
      <p:sp>
        <p:nvSpPr>
          <p:cNvPr id="3214" name="Google Shape;3214;p10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5" name="Google Shape;3215;p10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6" name="Google Shape;3216;p10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2"/>
        <p:cNvGrpSpPr/>
        <p:nvPr/>
      </p:nvGrpSpPr>
      <p:grpSpPr>
        <a:xfrm>
          <a:off x="0" y="0"/>
          <a:ext cx="0" cy="0"/>
          <a:chOff x="0" y="0"/>
          <a:chExt cx="0" cy="0"/>
        </a:xfrm>
      </p:grpSpPr>
      <p:sp>
        <p:nvSpPr>
          <p:cNvPr id="3223" name="Google Shape;3223;p10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4" name="Google Shape;3224;p10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5" name="Google Shape;3225;p10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p10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8" name="Google Shape;3248;p10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9" name="Google Shape;3249;p10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p104: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2" name="Google Shape;3272;p10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3" name="Google Shape;3273;p10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p10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1" name="Google Shape;3281;p10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2" name="Google Shape;3282;p10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8"/>
        <p:cNvGrpSpPr/>
        <p:nvPr/>
      </p:nvGrpSpPr>
      <p:grpSpPr>
        <a:xfrm>
          <a:off x="0" y="0"/>
          <a:ext cx="0" cy="0"/>
          <a:chOff x="0" y="0"/>
          <a:chExt cx="0" cy="0"/>
        </a:xfrm>
      </p:grpSpPr>
      <p:sp>
        <p:nvSpPr>
          <p:cNvPr id="3299" name="Google Shape;3299;p106: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0" name="Google Shape;3300;p10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1" name="Google Shape;3301;p10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p107: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0" name="Google Shape;3310;p10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1" name="Google Shape;3311;p10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107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1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1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2: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1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1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1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1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1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1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1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1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1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1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1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1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1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1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a:t>
            </a:fld>
            <a:endParaRPr/>
          </a:p>
        </p:txBody>
      </p:sp>
      <p:sp>
        <p:nvSpPr>
          <p:cNvPr id="455" name="Google Shape;455;p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La base sera sur 232 – nombre de répondants à date avant la clôture.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2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2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2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21: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2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p2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2: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2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2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2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 name="Google Shape;1048;p2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2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2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2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2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p2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2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2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2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a:t>=</a:t>
            </a:r>
            <a:r>
              <a:rPr lang="fr-FR" sz="1200" b="0" i="0" u="none" strike="noStrike">
                <a:latin typeface="Arial"/>
                <a:ea typeface="Arial"/>
                <a:cs typeface="Arial"/>
                <a:sym typeface="Arial"/>
              </a:rPr>
              <a:t> un questionnaire de comportements tabagiques</a:t>
            </a:r>
            <a:endParaRPr/>
          </a:p>
          <a:p>
            <a:pPr marL="0" lvl="0" indent="0" algn="l" rtl="0">
              <a:spcBef>
                <a:spcPts val="0"/>
              </a:spcBef>
              <a:spcAft>
                <a:spcPts val="0"/>
              </a:spcAft>
              <a:buNone/>
            </a:pPr>
            <a:r>
              <a:rPr lang="fr-FR" sz="1200"/>
              <a:t>Identifier les raisons qui le poussent le plus souvent à fumer</a:t>
            </a:r>
            <a:endParaRPr/>
          </a:p>
        </p:txBody>
      </p:sp>
      <p:sp>
        <p:nvSpPr>
          <p:cNvPr id="1106" name="Google Shape;1106;p2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2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2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2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2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2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2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2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2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notes"/>
          <p:cNvSpPr>
            <a:spLocks noGrp="1" noRot="1" noChangeAspect="1"/>
          </p:cNvSpPr>
          <p:nvPr>
            <p:ph type="sldImg" idx="2"/>
          </p:nvPr>
        </p:nvSpPr>
        <p:spPr>
          <a:xfrm>
            <a:off x="-165100" y="165100"/>
            <a:ext cx="7145338" cy="4019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800"/>
              <a:buFont typeface="Barlow"/>
              <a:buNone/>
            </a:pPr>
            <a:fld id="{00000000-1234-1234-1234-123412341234}" type="slidenum">
              <a:rPr lang="fr-FR" sz="800" b="1" i="0" u="none" strike="noStrike" cap="none">
                <a:solidFill>
                  <a:srgbClr val="000000"/>
                </a:solidFill>
                <a:latin typeface="Barlow"/>
                <a:ea typeface="Barlow"/>
                <a:cs typeface="Barlow"/>
                <a:sym typeface="Barlow"/>
              </a:rPr>
              <a:t>3</a:t>
            </a:fld>
            <a:endParaRPr sz="800" b="1" i="0" u="none" strike="noStrike" cap="none">
              <a:solidFill>
                <a:srgbClr val="000000"/>
              </a:solidFill>
              <a:latin typeface="Barlow"/>
              <a:ea typeface="Barlow"/>
              <a:cs typeface="Barlow"/>
              <a:sym typeface="Barlow"/>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3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3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3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3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3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5" name="Google Shape;1255;p3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3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3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p3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3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3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0" name="Google Shape;1320;p3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3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3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3" name="Google Shape;1353;p3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35: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3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6" name="Google Shape;1386;p3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3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3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8" name="Google Shape;1418;p3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37: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p3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3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3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3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3" name="Google Shape;1463;p3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3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3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40: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4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9" name="Google Shape;1519;p4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4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4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Baromètre santé publique France 2021: </a:t>
            </a:r>
            <a:endParaRPr/>
          </a:p>
          <a:p>
            <a:pPr marL="171450" marR="0" lvl="0" indent="-171450" algn="l" rtl="0">
              <a:lnSpc>
                <a:spcPct val="100000"/>
              </a:lnSpc>
              <a:spcBef>
                <a:spcPts val="0"/>
              </a:spcBef>
              <a:spcAft>
                <a:spcPts val="0"/>
              </a:spcAft>
              <a:buClr>
                <a:schemeClr val="dk1"/>
              </a:buClr>
              <a:buSzPts val="1200"/>
              <a:buFont typeface="Calibri"/>
              <a:buChar char="-"/>
            </a:pPr>
            <a:r>
              <a:rPr lang="fr-FR"/>
              <a:t>30,3% ont déjà arrêté de fumer au moins une semaine</a:t>
            </a:r>
            <a:endParaRPr/>
          </a:p>
          <a:p>
            <a:pPr marL="171450" marR="0" lvl="0" indent="-171450" algn="l" rtl="0">
              <a:lnSpc>
                <a:spcPct val="100000"/>
              </a:lnSpc>
              <a:spcBef>
                <a:spcPts val="0"/>
              </a:spcBef>
              <a:spcAft>
                <a:spcPts val="0"/>
              </a:spcAft>
              <a:buClr>
                <a:schemeClr val="dk1"/>
              </a:buClr>
              <a:buSzPts val="1200"/>
              <a:buFont typeface="Calibri"/>
              <a:buChar char="-"/>
            </a:pPr>
            <a:r>
              <a:rPr lang="fr-FR"/>
              <a:t>59,3% envisagent sérieusement d’arrêter de fumer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Baromètre santé publique France 2019 : entre 2016 et 2019, 1,8M de tentatives d’arrêt sont liées au mois sans tabac</a:t>
            </a:r>
            <a:endParaRPr/>
          </a:p>
          <a:p>
            <a:pPr marL="0" lvl="0" indent="0" algn="l" rtl="0">
              <a:spcBef>
                <a:spcPts val="0"/>
              </a:spcBef>
              <a:spcAft>
                <a:spcPts val="0"/>
              </a:spcAft>
              <a:buNone/>
            </a:pPr>
            <a:endParaRPr/>
          </a:p>
        </p:txBody>
      </p:sp>
      <p:sp>
        <p:nvSpPr>
          <p:cNvPr id="1527" name="Google Shape;1527;p4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42: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p4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4" name="Google Shape;1554;p4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4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4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2" name="Google Shape;1562;p4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4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4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8" name="Google Shape;1588;p4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45: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p4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5" name="Google Shape;1615;p4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4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4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0" name="Google Shape;1650;p4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47: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p4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6" name="Google Shape;1686;p4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4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p4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5" name="Google Shape;1715;p4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p4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9" name="Google Shape;1749;p4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0" name="Google Shape;1750;p4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50: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5" name="Google Shape;1785;p5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6" name="Google Shape;1786;p5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5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5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5" name="Google Shape;1815;p5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5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8" name="Google Shape;1848;p5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9" name="Google Shape;1849;p5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p53: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3" name="Google Shape;1883;p5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4" name="Google Shape;1884;p5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5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1" name="Google Shape;1911;p5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2" name="Google Shape;1912;p5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55: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5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0" name="Google Shape;1960;p5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5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3" name="Google Shape;2003;p5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4" name="Google Shape;2004;p5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5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8" name="Google Shape;2028;p5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9" name="Google Shape;2029;p5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p58: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8" name="Google Shape;2048;p5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9" name="Google Shape;2049;p5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5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6" name="Google Shape;2056;p5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Baromètre santé publique France 2021: parmi les 59,3% qui envisagent sérieusement d’arrêter de fumer: </a:t>
            </a:r>
            <a:endParaRPr/>
          </a:p>
          <a:p>
            <a:pPr marL="171450" lvl="0" indent="-171450" algn="l" rtl="0">
              <a:spcBef>
                <a:spcPts val="0"/>
              </a:spcBef>
              <a:spcAft>
                <a:spcPts val="0"/>
              </a:spcAft>
              <a:buClr>
                <a:schemeClr val="dk1"/>
              </a:buClr>
              <a:buSzPts val="1200"/>
              <a:buFont typeface="Calibri"/>
              <a:buChar char="-"/>
            </a:pPr>
            <a:r>
              <a:rPr lang="fr-FR"/>
              <a:t>9,8% dans le mois à venir</a:t>
            </a:r>
            <a:endParaRPr/>
          </a:p>
          <a:p>
            <a:pPr marL="171450" lvl="0" indent="-171450" algn="l" rtl="0">
              <a:spcBef>
                <a:spcPts val="0"/>
              </a:spcBef>
              <a:spcAft>
                <a:spcPts val="0"/>
              </a:spcAft>
              <a:buClr>
                <a:schemeClr val="dk1"/>
              </a:buClr>
              <a:buSzPts val="1200"/>
              <a:buFont typeface="Calibri"/>
              <a:buChar char="-"/>
            </a:pPr>
            <a:r>
              <a:rPr lang="fr-FR"/>
              <a:t>16,6% dans les 6 prochains mois</a:t>
            </a:r>
            <a:endParaRPr/>
          </a:p>
          <a:p>
            <a:pPr marL="171450" lvl="0" indent="-171450" algn="l" rtl="0">
              <a:spcBef>
                <a:spcPts val="0"/>
              </a:spcBef>
              <a:spcAft>
                <a:spcPts val="0"/>
              </a:spcAft>
              <a:buClr>
                <a:schemeClr val="dk1"/>
              </a:buClr>
              <a:buSzPts val="1200"/>
              <a:buFont typeface="Calibri"/>
              <a:buChar char="-"/>
            </a:pPr>
            <a:r>
              <a:rPr lang="fr-FR"/>
              <a:t>4,9% dans les 12 prochains mois</a:t>
            </a:r>
            <a:endParaRPr/>
          </a:p>
          <a:p>
            <a:pPr marL="171450" lvl="0" indent="-171450" algn="l" rtl="0">
              <a:spcBef>
                <a:spcPts val="0"/>
              </a:spcBef>
              <a:spcAft>
                <a:spcPts val="0"/>
              </a:spcAft>
              <a:buClr>
                <a:schemeClr val="dk1"/>
              </a:buClr>
              <a:buSzPts val="1200"/>
              <a:buFont typeface="Calibri"/>
              <a:buChar char="-"/>
            </a:pPr>
            <a:r>
              <a:rPr lang="fr-FR"/>
              <a:t>27,6% dans un avenir non déterminé</a:t>
            </a:r>
            <a:endParaRPr/>
          </a:p>
        </p:txBody>
      </p:sp>
      <p:sp>
        <p:nvSpPr>
          <p:cNvPr id="2057" name="Google Shape;2057;p5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p6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4" name="Google Shape;2074;p6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5" name="Google Shape;2075;p6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6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6" name="Google Shape;2116;p6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7" name="Google Shape;2117;p6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p6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p6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5" name="Google Shape;2155;p6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6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2" name="Google Shape;2182;p6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3" name="Google Shape;2183;p6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4: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5" name="Google Shape;2215;p6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6" name="Google Shape;2216;p6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6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3" name="Google Shape;2223;p6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4" name="Google Shape;2224;p6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p6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1" name="Google Shape;2231;p6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2" name="Google Shape;2232;p6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6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9" name="Google Shape;2249;p6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0" name="Google Shape;2250;p6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p6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8" name="Google Shape;2288;p6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9" name="Google Shape;2289;p6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p6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3" name="Google Shape;2353;p6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4" name="Google Shape;2354;p6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p7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6" name="Google Shape;2386;p7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7" name="Google Shape;2387;p7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p71: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5" name="Google Shape;2415;p7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6" name="Google Shape;2416;p7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7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3" name="Google Shape;2423;p7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4" name="Google Shape;2424;p7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Google Shape;2461;p73: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2" name="Google Shape;2462;p7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3" name="Google Shape;2463;p7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p7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9" name="Google Shape;2489;p7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0" name="Google Shape;2490;p7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p7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1" name="Google Shape;2521;p7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2" name="Google Shape;2522;p7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p7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8" name="Google Shape;2548;p7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9" name="Google Shape;2549;p7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p7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1" name="Google Shape;2581;p7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2" name="Google Shape;2582;p7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p7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0" name="Google Shape;2600;p7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1" name="Google Shape;2601;p7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p7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1" name="Google Shape;2641;p7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2" name="Google Shape;2642;p7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p80: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2" name="Google Shape;2682;p8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3" name="Google Shape;2683;p8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8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3" name="Google Shape;2713;p8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4" name="Google Shape;2714;p8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p82: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4" name="Google Shape;2744;p8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5" name="Google Shape;2745;p8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p83: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9" name="Google Shape;2759;p8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0" name="Google Shape;2760;p8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Google Shape;2766;p8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7" name="Google Shape;2767;p8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8" name="Google Shape;2768;p8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p85: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7" name="Google Shape;2807;p8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8" name="Google Shape;2808;p8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p86: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7" name="Google Shape;2847;p8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8" name="Google Shape;2848;p8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p87: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5" name="Google Shape;2855;p8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6" name="Google Shape;2856;p8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p88: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0" name="Google Shape;2890;p8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1" name="Google Shape;2891;p8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5"/>
        <p:cNvGrpSpPr/>
        <p:nvPr/>
      </p:nvGrpSpPr>
      <p:grpSpPr>
        <a:xfrm>
          <a:off x="0" y="0"/>
          <a:ext cx="0" cy="0"/>
          <a:chOff x="0" y="0"/>
          <a:chExt cx="0" cy="0"/>
        </a:xfrm>
      </p:grpSpPr>
      <p:sp>
        <p:nvSpPr>
          <p:cNvPr id="2916" name="Google Shape;2916;p8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7" name="Google Shape;2917;p8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8" name="Google Shape;2918;p8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9: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8"/>
        <p:cNvGrpSpPr/>
        <p:nvPr/>
      </p:nvGrpSpPr>
      <p:grpSpPr>
        <a:xfrm>
          <a:off x="0" y="0"/>
          <a:ext cx="0" cy="0"/>
          <a:chOff x="0" y="0"/>
          <a:chExt cx="0" cy="0"/>
        </a:xfrm>
      </p:grpSpPr>
      <p:sp>
        <p:nvSpPr>
          <p:cNvPr id="2949" name="Google Shape;2949;p90: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0" name="Google Shape;2950;p9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1" name="Google Shape;2951;p90: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p91: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7" name="Google Shape;2977;p9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8" name="Google Shape;2978;p91: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p92: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9" name="Google Shape;3009;p9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0" name="Google Shape;3010;p92: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p93: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6" name="Google Shape;3036;p9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7" name="Google Shape;3037;p93: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p94: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6" name="Google Shape;3066;p9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7" name="Google Shape;3067;p94: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Google Shape;3096;p95: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7" name="Google Shape;3097;p9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8" name="Google Shape;3098;p95: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p96:notes"/>
          <p:cNvSpPr>
            <a:spLocks noGrp="1" noRot="1" noChangeAspect="1"/>
          </p:cNvSpPr>
          <p:nvPr>
            <p:ph type="sldImg" idx="2"/>
          </p:nvPr>
        </p:nvSpPr>
        <p:spPr>
          <a:xfrm>
            <a:off x="420688"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5" name="Google Shape;3125;p9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6" name="Google Shape;3126;p96: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p97: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6" name="Google Shape;3156;p9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7" name="Google Shape;3157;p97: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p98: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4" name="Google Shape;3184;p9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5" name="Google Shape;3185;p98: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p99:notes"/>
          <p:cNvSpPr>
            <a:spLocks noGrp="1" noRot="1" noChangeAspect="1"/>
          </p:cNvSpPr>
          <p:nvPr>
            <p:ph type="sldImg" idx="2"/>
          </p:nvPr>
        </p:nvSpPr>
        <p:spPr>
          <a:xfrm>
            <a:off x="420687" y="481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2" name="Google Shape;3192;p9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3" name="Google Shape;3193;p99:notes"/>
          <p:cNvSpPr txBox="1">
            <a:spLocks noGrp="1"/>
          </p:cNvSpPr>
          <p:nvPr>
            <p:ph type="sldNum" idx="12"/>
          </p:nvPr>
        </p:nvSpPr>
        <p:spPr>
          <a:xfrm>
            <a:off x="1928257" y="9445170"/>
            <a:ext cx="2949099" cy="4989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fr-F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1">
  <p:cSld name="Cover1">
    <p:bg>
      <p:bgPr>
        <a:solidFill>
          <a:schemeClr val="accent1"/>
        </a:solidFill>
        <a:effectLst/>
      </p:bgPr>
    </p:bg>
    <p:spTree>
      <p:nvGrpSpPr>
        <p:cNvPr id="1" name="Shape 12"/>
        <p:cNvGrpSpPr/>
        <p:nvPr/>
      </p:nvGrpSpPr>
      <p:grpSpPr>
        <a:xfrm>
          <a:off x="0" y="0"/>
          <a:ext cx="0" cy="0"/>
          <a:chOff x="0" y="0"/>
          <a:chExt cx="0" cy="0"/>
        </a:xfrm>
      </p:grpSpPr>
      <p:sp>
        <p:nvSpPr>
          <p:cNvPr id="13" name="Google Shape;13;p109"/>
          <p:cNvSpPr txBox="1">
            <a:spLocks noGrp="1"/>
          </p:cNvSpPr>
          <p:nvPr>
            <p:ph type="title"/>
          </p:nvPr>
        </p:nvSpPr>
        <p:spPr>
          <a:xfrm>
            <a:off x="432000" y="1350000"/>
            <a:ext cx="5791000"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09"/>
          <p:cNvSpPr>
            <a:spLocks noGrp="1"/>
          </p:cNvSpPr>
          <p:nvPr>
            <p:ph type="pic" idx="2"/>
          </p:nvPr>
        </p:nvSpPr>
        <p:spPr>
          <a:xfrm>
            <a:off x="1905000" y="0"/>
            <a:ext cx="10300263" cy="6870700"/>
          </a:xfrm>
          <a:prstGeom prst="rect">
            <a:avLst/>
          </a:prstGeom>
          <a:solidFill>
            <a:schemeClr val="lt1"/>
          </a:solidFill>
          <a:ln>
            <a:noFill/>
          </a:ln>
        </p:spPr>
      </p:sp>
      <p:sp>
        <p:nvSpPr>
          <p:cNvPr id="15" name="Google Shape;15;p109"/>
          <p:cNvSpPr txBox="1"/>
          <p:nvPr/>
        </p:nvSpPr>
        <p:spPr>
          <a:xfrm>
            <a:off x="440938" y="6343441"/>
            <a:ext cx="1511687" cy="276999"/>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900" b="0" i="0" u="none" strike="noStrike" cap="none">
                <a:solidFill>
                  <a:schemeClr val="lt1"/>
                </a:solidFill>
                <a:latin typeface="Barlow"/>
                <a:ea typeface="Barlow"/>
                <a:cs typeface="Barlow"/>
                <a:sym typeface="Barlow"/>
              </a:rPr>
              <a:t>© Ipsos | Actions Traitements | Tabac et VIH Octobre 2024</a:t>
            </a:r>
            <a:endParaRPr/>
          </a:p>
        </p:txBody>
      </p:sp>
      <p:sp>
        <p:nvSpPr>
          <p:cNvPr id="16" name="Google Shape;16;p109"/>
          <p:cNvSpPr txBox="1">
            <a:spLocks noGrp="1"/>
          </p:cNvSpPr>
          <p:nvPr>
            <p:ph type="body" idx="1"/>
          </p:nvPr>
        </p:nvSpPr>
        <p:spPr>
          <a:xfrm>
            <a:off x="431800" y="3132139"/>
            <a:ext cx="3851275"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400"/>
              <a:buNone/>
              <a:defRPr sz="2400">
                <a:solidFill>
                  <a:schemeClr val="lt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 name="Google Shape;17;p109"/>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bg>
      <p:bgPr>
        <a:solidFill>
          <a:schemeClr val="accent1"/>
        </a:solidFill>
        <a:effectLst/>
      </p:bgPr>
    </p:bg>
    <p:spTree>
      <p:nvGrpSpPr>
        <p:cNvPr id="1" name="Shape 61"/>
        <p:cNvGrpSpPr/>
        <p:nvPr/>
      </p:nvGrpSpPr>
      <p:grpSpPr>
        <a:xfrm>
          <a:off x="0" y="0"/>
          <a:ext cx="0" cy="0"/>
          <a:chOff x="0" y="0"/>
          <a:chExt cx="0" cy="0"/>
        </a:xfrm>
      </p:grpSpPr>
      <p:sp>
        <p:nvSpPr>
          <p:cNvPr id="62" name="Google Shape;62;p120"/>
          <p:cNvSpPr txBox="1">
            <a:spLocks noGrp="1"/>
          </p:cNvSpPr>
          <p:nvPr>
            <p:ph type="title"/>
          </p:nvPr>
        </p:nvSpPr>
        <p:spPr>
          <a:xfrm>
            <a:off x="428624" y="1092494"/>
            <a:ext cx="539160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0"/>
          <p:cNvSpPr txBox="1"/>
          <p:nvPr/>
        </p:nvSpPr>
        <p:spPr>
          <a:xfrm>
            <a:off x="440938" y="6374219"/>
            <a:ext cx="1464061" cy="24622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Actions Traitements  | Tabac et VIH  | Octobre 2024</a:t>
            </a:r>
            <a:endParaRPr/>
          </a:p>
        </p:txBody>
      </p:sp>
      <p:sp>
        <p:nvSpPr>
          <p:cNvPr id="64" name="Google Shape;64;p120"/>
          <p:cNvSpPr/>
          <p:nvPr/>
        </p:nvSpPr>
        <p:spPr>
          <a:xfrm rot="-5400000">
            <a:off x="3619500" y="-1714500"/>
            <a:ext cx="6858000" cy="10287000"/>
          </a:xfrm>
          <a:custGeom>
            <a:avLst/>
            <a:gdLst/>
            <a:ahLst/>
            <a:cxnLst/>
            <a:rect l="l" t="t" r="r" b="b"/>
            <a:pathLst>
              <a:path w="6858000" h="10287000" extrusionOk="0">
                <a:moveTo>
                  <a:pt x="6858000" y="6858000"/>
                </a:moveTo>
                <a:lnTo>
                  <a:pt x="6858000" y="10287000"/>
                </a:lnTo>
                <a:lnTo>
                  <a:pt x="3370139" y="10287000"/>
                </a:lnTo>
                <a:lnTo>
                  <a:pt x="0" y="6916861"/>
                </a:lnTo>
                <a:lnTo>
                  <a:pt x="0" y="0"/>
                </a:lnTo>
                <a:close/>
              </a:path>
            </a:pathLst>
          </a:custGeom>
          <a:solidFill>
            <a:schemeClr val="dk1">
              <a:alpha val="9803"/>
            </a:schemeClr>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2400">
              <a:solidFill>
                <a:schemeClr val="dk1"/>
              </a:solidFill>
              <a:latin typeface="Barlow"/>
              <a:ea typeface="Barlow"/>
              <a:cs typeface="Barlow"/>
              <a:sym typeface="Barlow"/>
            </a:endParaRPr>
          </a:p>
        </p:txBody>
      </p:sp>
      <p:sp>
        <p:nvSpPr>
          <p:cNvPr id="65" name="Google Shape;65;p120"/>
          <p:cNvSpPr txBox="1">
            <a:spLocks noGrp="1"/>
          </p:cNvSpPr>
          <p:nvPr>
            <p:ph type="body" idx="1"/>
          </p:nvPr>
        </p:nvSpPr>
        <p:spPr>
          <a:xfrm>
            <a:off x="431800" y="3494989"/>
            <a:ext cx="3551238"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20"/>
          <p:cNvSpPr/>
          <p:nvPr/>
        </p:nvSpPr>
        <p:spPr>
          <a:xfrm rot="-5400000">
            <a:off x="3619500" y="-1714500"/>
            <a:ext cx="6858000" cy="10287000"/>
          </a:xfrm>
          <a:custGeom>
            <a:avLst/>
            <a:gdLst/>
            <a:ahLst/>
            <a:cxnLst/>
            <a:rect l="l" t="t" r="r" b="b"/>
            <a:pathLst>
              <a:path w="6858000" h="10287000" extrusionOk="0">
                <a:moveTo>
                  <a:pt x="6858000" y="6858000"/>
                </a:moveTo>
                <a:lnTo>
                  <a:pt x="6858000" y="10287000"/>
                </a:lnTo>
                <a:lnTo>
                  <a:pt x="3370139" y="10287000"/>
                </a:lnTo>
                <a:lnTo>
                  <a:pt x="0" y="6916861"/>
                </a:lnTo>
                <a:lnTo>
                  <a:pt x="0" y="0"/>
                </a:lnTo>
                <a:close/>
              </a:path>
            </a:pathLst>
          </a:custGeom>
          <a:solidFill>
            <a:schemeClr val="dk1">
              <a:alpha val="9803"/>
            </a:schemeClr>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2400">
              <a:solidFill>
                <a:schemeClr val="dk1"/>
              </a:solidFill>
              <a:latin typeface="Barlow"/>
              <a:ea typeface="Barlow"/>
              <a:cs typeface="Barlow"/>
              <a:sym typeface="Barlow"/>
            </a:endParaRPr>
          </a:p>
        </p:txBody>
      </p:sp>
      <p:pic>
        <p:nvPicPr>
          <p:cNvPr id="67" name="Google Shape;67;p120"/>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1 (White)">
  <p:cSld name="Cover 1 (White)">
    <p:bg>
      <p:bgPr>
        <a:solidFill>
          <a:schemeClr val="lt1"/>
        </a:solidFill>
        <a:effectLst/>
      </p:bgPr>
    </p:bg>
    <p:spTree>
      <p:nvGrpSpPr>
        <p:cNvPr id="1" name="Shape 68"/>
        <p:cNvGrpSpPr/>
        <p:nvPr/>
      </p:nvGrpSpPr>
      <p:grpSpPr>
        <a:xfrm>
          <a:off x="0" y="0"/>
          <a:ext cx="0" cy="0"/>
          <a:chOff x="0" y="0"/>
          <a:chExt cx="0" cy="0"/>
        </a:xfrm>
      </p:grpSpPr>
      <p:sp>
        <p:nvSpPr>
          <p:cNvPr id="69" name="Google Shape;69;p121"/>
          <p:cNvSpPr txBox="1">
            <a:spLocks noGrp="1"/>
          </p:cNvSpPr>
          <p:nvPr>
            <p:ph type="title"/>
          </p:nvPr>
        </p:nvSpPr>
        <p:spPr>
          <a:xfrm>
            <a:off x="432000" y="1350000"/>
            <a:ext cx="5765600"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800"/>
              <a:buFont typeface="Barlow Semi Condensed ExtraBold"/>
              <a:buNone/>
              <a:defRPr sz="4800" cap="none">
                <a:solidFill>
                  <a:schemeClr val="dk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1"/>
          <p:cNvSpPr>
            <a:spLocks noGrp="1"/>
          </p:cNvSpPr>
          <p:nvPr>
            <p:ph type="pic" idx="2"/>
          </p:nvPr>
        </p:nvSpPr>
        <p:spPr>
          <a:xfrm>
            <a:off x="1905000" y="0"/>
            <a:ext cx="10300263" cy="6870700"/>
          </a:xfrm>
          <a:prstGeom prst="rect">
            <a:avLst/>
          </a:prstGeom>
          <a:solidFill>
            <a:schemeClr val="lt1"/>
          </a:solidFill>
          <a:ln>
            <a:noFill/>
          </a:ln>
        </p:spPr>
      </p:sp>
      <p:sp>
        <p:nvSpPr>
          <p:cNvPr id="71" name="Google Shape;71;p121"/>
          <p:cNvSpPr txBox="1"/>
          <p:nvPr/>
        </p:nvSpPr>
        <p:spPr>
          <a:xfrm>
            <a:off x="440938" y="6251108"/>
            <a:ext cx="154026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dk1"/>
                </a:solidFill>
                <a:latin typeface="Barlow"/>
                <a:ea typeface="Barlow"/>
                <a:cs typeface="Barlow"/>
                <a:sym typeface="Barlow"/>
              </a:rPr>
              <a:t>© Ipsos | Doc Name | Month Year | Version # | Public | Internal/Client Use Only | Strictly Confidential</a:t>
            </a:r>
            <a:endParaRPr/>
          </a:p>
        </p:txBody>
      </p:sp>
      <p:sp>
        <p:nvSpPr>
          <p:cNvPr id="72" name="Google Shape;72;p121"/>
          <p:cNvSpPr txBox="1">
            <a:spLocks noGrp="1"/>
          </p:cNvSpPr>
          <p:nvPr>
            <p:ph type="body" idx="1"/>
          </p:nvPr>
        </p:nvSpPr>
        <p:spPr>
          <a:xfrm>
            <a:off x="431800" y="3132000"/>
            <a:ext cx="3851275"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121"/>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VIDER STYLE 1">
  <p:cSld name="DIVIDER STYLE 1">
    <p:bg>
      <p:bgPr>
        <a:solidFill>
          <a:schemeClr val="accent1"/>
        </a:solidFill>
        <a:effectLst/>
      </p:bgPr>
    </p:bg>
    <p:spTree>
      <p:nvGrpSpPr>
        <p:cNvPr id="1" name="Shape 74"/>
        <p:cNvGrpSpPr/>
        <p:nvPr/>
      </p:nvGrpSpPr>
      <p:grpSpPr>
        <a:xfrm>
          <a:off x="0" y="0"/>
          <a:ext cx="0" cy="0"/>
          <a:chOff x="0" y="0"/>
          <a:chExt cx="0" cy="0"/>
        </a:xfrm>
      </p:grpSpPr>
      <p:sp>
        <p:nvSpPr>
          <p:cNvPr id="75" name="Google Shape;75;p122"/>
          <p:cNvSpPr txBox="1">
            <a:spLocks noGrp="1"/>
          </p:cNvSpPr>
          <p:nvPr>
            <p:ph type="title"/>
          </p:nvPr>
        </p:nvSpPr>
        <p:spPr>
          <a:xfrm>
            <a:off x="432000" y="1350000"/>
            <a:ext cx="5391605" cy="154910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2"/>
          <p:cNvSpPr>
            <a:spLocks noGrp="1"/>
          </p:cNvSpPr>
          <p:nvPr>
            <p:ph type="pic" idx="2"/>
          </p:nvPr>
        </p:nvSpPr>
        <p:spPr>
          <a:xfrm>
            <a:off x="1905000" y="0"/>
            <a:ext cx="10287001" cy="6858000"/>
          </a:xfrm>
          <a:prstGeom prst="rect">
            <a:avLst/>
          </a:prstGeom>
          <a:solidFill>
            <a:schemeClr val="lt1"/>
          </a:solidFill>
          <a:ln>
            <a:noFill/>
          </a:ln>
        </p:spPr>
      </p:sp>
      <p:sp>
        <p:nvSpPr>
          <p:cNvPr id="77" name="Google Shape;77;p122"/>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78" name="Google Shape;78;p122"/>
          <p:cNvSpPr txBox="1">
            <a:spLocks noGrp="1"/>
          </p:cNvSpPr>
          <p:nvPr>
            <p:ph type="body" idx="1"/>
          </p:nvPr>
        </p:nvSpPr>
        <p:spPr>
          <a:xfrm>
            <a:off x="431800" y="3132000"/>
            <a:ext cx="4038600"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400"/>
              <a:buNone/>
              <a:defRPr sz="2400">
                <a:solidFill>
                  <a:schemeClr val="lt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22"/>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VIDER STYLE 3">
  <p:cSld name="DIVIDER STYLE 3">
    <p:bg>
      <p:bgPr>
        <a:solidFill>
          <a:schemeClr val="accent1"/>
        </a:solidFill>
        <a:effectLst/>
      </p:bgPr>
    </p:bg>
    <p:spTree>
      <p:nvGrpSpPr>
        <p:cNvPr id="1" name="Shape 80"/>
        <p:cNvGrpSpPr/>
        <p:nvPr/>
      </p:nvGrpSpPr>
      <p:grpSpPr>
        <a:xfrm>
          <a:off x="0" y="0"/>
          <a:ext cx="0" cy="0"/>
          <a:chOff x="0" y="0"/>
          <a:chExt cx="0" cy="0"/>
        </a:xfrm>
      </p:grpSpPr>
      <p:sp>
        <p:nvSpPr>
          <p:cNvPr id="81" name="Google Shape;81;p123"/>
          <p:cNvSpPr>
            <a:spLocks noGrp="1"/>
          </p:cNvSpPr>
          <p:nvPr>
            <p:ph type="pic" idx="2"/>
          </p:nvPr>
        </p:nvSpPr>
        <p:spPr>
          <a:xfrm>
            <a:off x="0" y="0"/>
            <a:ext cx="12192000" cy="6858000"/>
          </a:xfrm>
          <a:prstGeom prst="rect">
            <a:avLst/>
          </a:prstGeom>
          <a:solidFill>
            <a:schemeClr val="lt1"/>
          </a:solidFill>
          <a:ln>
            <a:noFill/>
          </a:ln>
        </p:spPr>
      </p:sp>
      <p:sp>
        <p:nvSpPr>
          <p:cNvPr id="82" name="Google Shape;82;p123"/>
          <p:cNvSpPr txBox="1">
            <a:spLocks noGrp="1"/>
          </p:cNvSpPr>
          <p:nvPr>
            <p:ph type="title"/>
          </p:nvPr>
        </p:nvSpPr>
        <p:spPr>
          <a:xfrm>
            <a:off x="432000" y="1350000"/>
            <a:ext cx="6797676"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b="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3"/>
          <p:cNvSpPr txBox="1">
            <a:spLocks noGrp="1"/>
          </p:cNvSpPr>
          <p:nvPr>
            <p:ph type="body" idx="1"/>
          </p:nvPr>
        </p:nvSpPr>
        <p:spPr>
          <a:xfrm>
            <a:off x="431800" y="3494989"/>
            <a:ext cx="4720771"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400"/>
              <a:buNone/>
              <a:defRPr sz="2400">
                <a:solidFill>
                  <a:schemeClr val="lt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123"/>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ngle column layout">
  <p:cSld name="Single column layout">
    <p:spTree>
      <p:nvGrpSpPr>
        <p:cNvPr id="1" name="Shape 85"/>
        <p:cNvGrpSpPr/>
        <p:nvPr/>
      </p:nvGrpSpPr>
      <p:grpSpPr>
        <a:xfrm>
          <a:off x="0" y="0"/>
          <a:ext cx="0" cy="0"/>
          <a:chOff x="0" y="0"/>
          <a:chExt cx="0" cy="0"/>
        </a:xfrm>
      </p:grpSpPr>
      <p:sp>
        <p:nvSpPr>
          <p:cNvPr id="86" name="Google Shape;86;p124"/>
          <p:cNvSpPr txBox="1">
            <a:spLocks noGrp="1"/>
          </p:cNvSpPr>
          <p:nvPr>
            <p:ph type="body" idx="1"/>
          </p:nvPr>
        </p:nvSpPr>
        <p:spPr>
          <a:xfrm>
            <a:off x="450000" y="1808163"/>
            <a:ext cx="11299088"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24"/>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anging box title layout">
  <p:cSld name="Hanging box title layout">
    <p:bg>
      <p:bgPr>
        <a:solidFill>
          <a:schemeClr val="lt1"/>
        </a:solidFill>
        <a:effectLst/>
      </p:bgPr>
    </p:bg>
    <p:spTree>
      <p:nvGrpSpPr>
        <p:cNvPr id="1" name="Shape 88"/>
        <p:cNvGrpSpPr/>
        <p:nvPr/>
      </p:nvGrpSpPr>
      <p:grpSpPr>
        <a:xfrm>
          <a:off x="0" y="0"/>
          <a:ext cx="0" cy="0"/>
          <a:chOff x="0" y="0"/>
          <a:chExt cx="0" cy="0"/>
        </a:xfrm>
      </p:grpSpPr>
      <p:sp>
        <p:nvSpPr>
          <p:cNvPr id="89" name="Google Shape;89;p125"/>
          <p:cNvSpPr txBox="1">
            <a:spLocks noGrp="1"/>
          </p:cNvSpPr>
          <p:nvPr>
            <p:ph type="title"/>
          </p:nvPr>
        </p:nvSpPr>
        <p:spPr>
          <a:xfrm>
            <a:off x="653142" y="701874"/>
            <a:ext cx="3149601"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anging box title and text">
  <p:cSld name="Hanging box title and text">
    <p:bg>
      <p:bgPr>
        <a:solidFill>
          <a:schemeClr val="lt1"/>
        </a:solidFill>
        <a:effectLst/>
      </p:bgPr>
    </p:bg>
    <p:spTree>
      <p:nvGrpSpPr>
        <p:cNvPr id="1" name="Shape 90"/>
        <p:cNvGrpSpPr/>
        <p:nvPr/>
      </p:nvGrpSpPr>
      <p:grpSpPr>
        <a:xfrm>
          <a:off x="0" y="0"/>
          <a:ext cx="0" cy="0"/>
          <a:chOff x="0" y="0"/>
          <a:chExt cx="0" cy="0"/>
        </a:xfrm>
      </p:grpSpPr>
      <p:sp>
        <p:nvSpPr>
          <p:cNvPr id="91" name="Google Shape;91;p126"/>
          <p:cNvSpPr txBox="1">
            <a:spLocks noGrp="1"/>
          </p:cNvSpPr>
          <p:nvPr>
            <p:ph type="title"/>
          </p:nvPr>
        </p:nvSpPr>
        <p:spPr>
          <a:xfrm>
            <a:off x="653142" y="701874"/>
            <a:ext cx="3149601"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26"/>
          <p:cNvSpPr txBox="1">
            <a:spLocks noGrp="1"/>
          </p:cNvSpPr>
          <p:nvPr>
            <p:ph type="body" idx="1"/>
          </p:nvPr>
        </p:nvSpPr>
        <p:spPr>
          <a:xfrm>
            <a:off x="4332288" y="701675"/>
            <a:ext cx="7416800" cy="495935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400"/>
              </a:spcBef>
              <a:spcAft>
                <a:spcPts val="0"/>
              </a:spcAft>
              <a:buClr>
                <a:schemeClr val="dk1"/>
              </a:buClr>
              <a:buSzPts val="2400"/>
              <a:buNone/>
              <a:defRPr sz="2400"/>
            </a:lvl1pPr>
            <a:lvl2pPr marL="914400" lvl="1" indent="-381000" algn="l">
              <a:lnSpc>
                <a:spcPct val="120000"/>
              </a:lnSpc>
              <a:spcBef>
                <a:spcPts val="400"/>
              </a:spcBef>
              <a:spcAft>
                <a:spcPts val="0"/>
              </a:spcAft>
              <a:buClr>
                <a:schemeClr val="dk1"/>
              </a:buClr>
              <a:buSzPts val="2400"/>
              <a:buChar char="•"/>
              <a:defRPr sz="2400"/>
            </a:lvl2pPr>
            <a:lvl3pPr marL="1371600" lvl="2" indent="-381000" algn="l">
              <a:lnSpc>
                <a:spcPct val="120000"/>
              </a:lnSpc>
              <a:spcBef>
                <a:spcPts val="400"/>
              </a:spcBef>
              <a:spcAft>
                <a:spcPts val="0"/>
              </a:spcAft>
              <a:buClr>
                <a:schemeClr val="dk1"/>
              </a:buClr>
              <a:buSzPts val="2400"/>
              <a:buChar char="‒"/>
              <a:defRPr sz="2400"/>
            </a:lvl3pPr>
            <a:lvl4pPr marL="1828800" lvl="3" indent="-381000" algn="l">
              <a:lnSpc>
                <a:spcPct val="120000"/>
              </a:lnSpc>
              <a:spcBef>
                <a:spcPts val="400"/>
              </a:spcBef>
              <a:spcAft>
                <a:spcPts val="0"/>
              </a:spcAft>
              <a:buClr>
                <a:schemeClr val="dk1"/>
              </a:buClr>
              <a:buSzPts val="2400"/>
              <a:buChar char="•"/>
              <a:defRPr sz="2400"/>
            </a:lvl4pPr>
            <a:lvl5pPr marL="2286000" lvl="4" indent="-381000" algn="l">
              <a:lnSpc>
                <a:spcPct val="120000"/>
              </a:lnSpc>
              <a:spcBef>
                <a:spcPts val="4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4_images_3_summaries">
  <p:cSld name="4_images_3_summaries">
    <p:bg>
      <p:bgPr>
        <a:solidFill>
          <a:schemeClr val="accent1"/>
        </a:solidFill>
        <a:effectLst/>
      </p:bgPr>
    </p:bg>
    <p:spTree>
      <p:nvGrpSpPr>
        <p:cNvPr id="1" name="Shape 93"/>
        <p:cNvGrpSpPr/>
        <p:nvPr/>
      </p:nvGrpSpPr>
      <p:grpSpPr>
        <a:xfrm>
          <a:off x="0" y="0"/>
          <a:ext cx="0" cy="0"/>
          <a:chOff x="0" y="0"/>
          <a:chExt cx="0" cy="0"/>
        </a:xfrm>
      </p:grpSpPr>
      <p:sp>
        <p:nvSpPr>
          <p:cNvPr id="94" name="Google Shape;94;p127"/>
          <p:cNvSpPr>
            <a:spLocks noGrp="1"/>
          </p:cNvSpPr>
          <p:nvPr>
            <p:ph type="pic" idx="2"/>
          </p:nvPr>
        </p:nvSpPr>
        <p:spPr>
          <a:xfrm>
            <a:off x="450000" y="1792702"/>
            <a:ext cx="3524250" cy="2140354"/>
          </a:xfrm>
          <a:prstGeom prst="rect">
            <a:avLst/>
          </a:prstGeom>
          <a:solidFill>
            <a:schemeClr val="lt1"/>
          </a:solidFill>
          <a:ln>
            <a:noFill/>
          </a:ln>
        </p:spPr>
      </p:sp>
      <p:sp>
        <p:nvSpPr>
          <p:cNvPr id="95" name="Google Shape;95;p127"/>
          <p:cNvSpPr txBox="1">
            <a:spLocks noGrp="1"/>
          </p:cNvSpPr>
          <p:nvPr>
            <p:ph type="body" idx="1"/>
          </p:nvPr>
        </p:nvSpPr>
        <p:spPr>
          <a:xfrm>
            <a:off x="450000" y="4113075"/>
            <a:ext cx="3524400" cy="183528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355600" algn="l">
              <a:lnSpc>
                <a:spcPct val="115000"/>
              </a:lnSpc>
              <a:spcBef>
                <a:spcPts val="400"/>
              </a:spcBef>
              <a:spcAft>
                <a:spcPts val="0"/>
              </a:spcAft>
              <a:buClr>
                <a:schemeClr val="lt1"/>
              </a:buClr>
              <a:buSzPts val="2000"/>
              <a:buChar char="•"/>
              <a:defRPr sz="2000">
                <a:solidFill>
                  <a:schemeClr val="lt1"/>
                </a:solidFill>
              </a:defRPr>
            </a:lvl2pPr>
            <a:lvl3pPr marL="1371600" lvl="2" indent="-355600" algn="l">
              <a:lnSpc>
                <a:spcPct val="115000"/>
              </a:lnSpc>
              <a:spcBef>
                <a:spcPts val="400"/>
              </a:spcBef>
              <a:spcAft>
                <a:spcPts val="0"/>
              </a:spcAft>
              <a:buClr>
                <a:schemeClr val="lt1"/>
              </a:buClr>
              <a:buSzPts val="2000"/>
              <a:buChar char="‒"/>
              <a:defRPr sz="2000">
                <a:solidFill>
                  <a:schemeClr val="lt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27"/>
          <p:cNvSpPr>
            <a:spLocks noGrp="1"/>
          </p:cNvSpPr>
          <p:nvPr>
            <p:ph type="pic" idx="3"/>
          </p:nvPr>
        </p:nvSpPr>
        <p:spPr>
          <a:xfrm>
            <a:off x="4336915" y="1792702"/>
            <a:ext cx="3524250" cy="2140354"/>
          </a:xfrm>
          <a:prstGeom prst="rect">
            <a:avLst/>
          </a:prstGeom>
          <a:solidFill>
            <a:schemeClr val="lt1"/>
          </a:solidFill>
          <a:ln>
            <a:noFill/>
          </a:ln>
        </p:spPr>
      </p:sp>
      <p:sp>
        <p:nvSpPr>
          <p:cNvPr id="97" name="Google Shape;97;p127"/>
          <p:cNvSpPr txBox="1">
            <a:spLocks noGrp="1"/>
          </p:cNvSpPr>
          <p:nvPr>
            <p:ph type="body" idx="4"/>
          </p:nvPr>
        </p:nvSpPr>
        <p:spPr>
          <a:xfrm>
            <a:off x="4336840" y="4113075"/>
            <a:ext cx="3524400" cy="183528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355600" algn="l">
              <a:lnSpc>
                <a:spcPct val="115000"/>
              </a:lnSpc>
              <a:spcBef>
                <a:spcPts val="400"/>
              </a:spcBef>
              <a:spcAft>
                <a:spcPts val="0"/>
              </a:spcAft>
              <a:buClr>
                <a:schemeClr val="lt1"/>
              </a:buClr>
              <a:buSzPts val="2000"/>
              <a:buChar char="•"/>
              <a:defRPr sz="2000">
                <a:solidFill>
                  <a:schemeClr val="lt1"/>
                </a:solidFill>
              </a:defRPr>
            </a:lvl2pPr>
            <a:lvl3pPr marL="1371600" lvl="2" indent="-355600" algn="l">
              <a:lnSpc>
                <a:spcPct val="115000"/>
              </a:lnSpc>
              <a:spcBef>
                <a:spcPts val="400"/>
              </a:spcBef>
              <a:spcAft>
                <a:spcPts val="0"/>
              </a:spcAft>
              <a:buClr>
                <a:schemeClr val="lt1"/>
              </a:buClr>
              <a:buSzPts val="2000"/>
              <a:buChar char="‒"/>
              <a:defRPr sz="2000">
                <a:solidFill>
                  <a:schemeClr val="lt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7"/>
          <p:cNvSpPr>
            <a:spLocks noGrp="1"/>
          </p:cNvSpPr>
          <p:nvPr>
            <p:ph type="pic" idx="5"/>
          </p:nvPr>
        </p:nvSpPr>
        <p:spPr>
          <a:xfrm>
            <a:off x="8224838" y="1792702"/>
            <a:ext cx="3524250" cy="2140354"/>
          </a:xfrm>
          <a:prstGeom prst="rect">
            <a:avLst/>
          </a:prstGeom>
          <a:solidFill>
            <a:schemeClr val="lt1"/>
          </a:solidFill>
          <a:ln>
            <a:noFill/>
          </a:ln>
        </p:spPr>
      </p:sp>
      <p:sp>
        <p:nvSpPr>
          <p:cNvPr id="99" name="Google Shape;99;p127"/>
          <p:cNvSpPr txBox="1">
            <a:spLocks noGrp="1"/>
          </p:cNvSpPr>
          <p:nvPr>
            <p:ph type="body" idx="6"/>
          </p:nvPr>
        </p:nvSpPr>
        <p:spPr>
          <a:xfrm>
            <a:off x="8224838" y="4113075"/>
            <a:ext cx="3524400" cy="183528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355600" algn="l">
              <a:lnSpc>
                <a:spcPct val="115000"/>
              </a:lnSpc>
              <a:spcBef>
                <a:spcPts val="400"/>
              </a:spcBef>
              <a:spcAft>
                <a:spcPts val="0"/>
              </a:spcAft>
              <a:buClr>
                <a:schemeClr val="lt1"/>
              </a:buClr>
              <a:buSzPts val="2000"/>
              <a:buChar char="•"/>
              <a:defRPr sz="2000">
                <a:solidFill>
                  <a:schemeClr val="lt1"/>
                </a:solidFill>
              </a:defRPr>
            </a:lvl2pPr>
            <a:lvl3pPr marL="1371600" lvl="2" indent="-355600" algn="l">
              <a:lnSpc>
                <a:spcPct val="115000"/>
              </a:lnSpc>
              <a:spcBef>
                <a:spcPts val="400"/>
              </a:spcBef>
              <a:spcAft>
                <a:spcPts val="0"/>
              </a:spcAft>
              <a:buClr>
                <a:schemeClr val="lt1"/>
              </a:buClr>
              <a:buSzPts val="2000"/>
              <a:buChar char="‒"/>
              <a:defRPr sz="2000">
                <a:solidFill>
                  <a:schemeClr val="lt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27"/>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27"/>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02" name="Google Shape;102;p127"/>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103" name="Google Shape;103;p127"/>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l_4_images_with commentary">
  <p:cSld name="col_4_images_with commentary">
    <p:bg>
      <p:bgPr>
        <a:solidFill>
          <a:schemeClr val="accent1"/>
        </a:solidFill>
        <a:effectLst/>
      </p:bgPr>
    </p:bg>
    <p:spTree>
      <p:nvGrpSpPr>
        <p:cNvPr id="1" name="Shape 104"/>
        <p:cNvGrpSpPr/>
        <p:nvPr/>
      </p:nvGrpSpPr>
      <p:grpSpPr>
        <a:xfrm>
          <a:off x="0" y="0"/>
          <a:ext cx="0" cy="0"/>
          <a:chOff x="0" y="0"/>
          <a:chExt cx="0" cy="0"/>
        </a:xfrm>
      </p:grpSpPr>
      <p:sp>
        <p:nvSpPr>
          <p:cNvPr id="105" name="Google Shape;105;p128"/>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8"/>
          <p:cNvSpPr>
            <a:spLocks noGrp="1"/>
          </p:cNvSpPr>
          <p:nvPr>
            <p:ph type="pic" idx="2"/>
          </p:nvPr>
        </p:nvSpPr>
        <p:spPr>
          <a:xfrm>
            <a:off x="457635" y="1827015"/>
            <a:ext cx="2563200" cy="2183266"/>
          </a:xfrm>
          <a:prstGeom prst="rect">
            <a:avLst/>
          </a:prstGeom>
          <a:solidFill>
            <a:schemeClr val="lt1"/>
          </a:solidFill>
          <a:ln>
            <a:noFill/>
          </a:ln>
        </p:spPr>
      </p:sp>
      <p:sp>
        <p:nvSpPr>
          <p:cNvPr id="107" name="Google Shape;107;p128"/>
          <p:cNvSpPr txBox="1">
            <a:spLocks noGrp="1"/>
          </p:cNvSpPr>
          <p:nvPr>
            <p:ph type="body" idx="1"/>
          </p:nvPr>
        </p:nvSpPr>
        <p:spPr>
          <a:xfrm>
            <a:off x="490148" y="4165598"/>
            <a:ext cx="2563812" cy="14954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Clr>
                <a:schemeClr val="lt1"/>
              </a:buClr>
              <a:buSzPts val="2400"/>
              <a:buNone/>
              <a:defRPr b="0">
                <a:solidFill>
                  <a:schemeClr val="lt1"/>
                </a:solidFill>
              </a:defRPr>
            </a:lvl1pPr>
            <a:lvl2pPr marL="914400" lvl="1" indent="-381000" algn="l">
              <a:lnSpc>
                <a:spcPct val="115000"/>
              </a:lnSpc>
              <a:spcBef>
                <a:spcPts val="400"/>
              </a:spcBef>
              <a:spcAft>
                <a:spcPts val="0"/>
              </a:spcAft>
              <a:buClr>
                <a:schemeClr val="lt1"/>
              </a:buClr>
              <a:buSzPts val="2400"/>
              <a:buChar char="•"/>
              <a:defRPr>
                <a:solidFill>
                  <a:schemeClr val="lt1"/>
                </a:solidFill>
              </a:defRPr>
            </a:lvl2pPr>
            <a:lvl3pPr marL="1371600" lvl="2" indent="-381000" algn="l">
              <a:lnSpc>
                <a:spcPct val="115000"/>
              </a:lnSpc>
              <a:spcBef>
                <a:spcPts val="400"/>
              </a:spcBef>
              <a:spcAft>
                <a:spcPts val="0"/>
              </a:spcAft>
              <a:buClr>
                <a:schemeClr val="lt1"/>
              </a:buClr>
              <a:buSzPts val="2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8"/>
          <p:cNvSpPr txBox="1">
            <a:spLocks noGrp="1"/>
          </p:cNvSpPr>
          <p:nvPr>
            <p:ph type="body" idx="3"/>
          </p:nvPr>
        </p:nvSpPr>
        <p:spPr>
          <a:xfrm>
            <a:off x="3388265" y="4165598"/>
            <a:ext cx="2563812" cy="14954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Clr>
                <a:schemeClr val="lt1"/>
              </a:buClr>
              <a:buSzPts val="2400"/>
              <a:buNone/>
              <a:defRPr b="0">
                <a:solidFill>
                  <a:schemeClr val="lt1"/>
                </a:solidFill>
              </a:defRPr>
            </a:lvl1pPr>
            <a:lvl2pPr marL="914400" lvl="1" indent="-381000" algn="l">
              <a:lnSpc>
                <a:spcPct val="115000"/>
              </a:lnSpc>
              <a:spcBef>
                <a:spcPts val="400"/>
              </a:spcBef>
              <a:spcAft>
                <a:spcPts val="0"/>
              </a:spcAft>
              <a:buClr>
                <a:schemeClr val="lt1"/>
              </a:buClr>
              <a:buSzPts val="2400"/>
              <a:buChar char="•"/>
              <a:defRPr>
                <a:solidFill>
                  <a:schemeClr val="lt1"/>
                </a:solidFill>
              </a:defRPr>
            </a:lvl2pPr>
            <a:lvl3pPr marL="1371600" lvl="2" indent="-381000" algn="l">
              <a:lnSpc>
                <a:spcPct val="115000"/>
              </a:lnSpc>
              <a:spcBef>
                <a:spcPts val="400"/>
              </a:spcBef>
              <a:spcAft>
                <a:spcPts val="0"/>
              </a:spcAft>
              <a:buClr>
                <a:schemeClr val="lt1"/>
              </a:buClr>
              <a:buSzPts val="2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28"/>
          <p:cNvSpPr txBox="1">
            <a:spLocks noGrp="1"/>
          </p:cNvSpPr>
          <p:nvPr>
            <p:ph type="body" idx="4"/>
          </p:nvPr>
        </p:nvSpPr>
        <p:spPr>
          <a:xfrm>
            <a:off x="6284913" y="4165598"/>
            <a:ext cx="2563812" cy="14954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Clr>
                <a:schemeClr val="lt1"/>
              </a:buClr>
              <a:buSzPts val="2400"/>
              <a:buNone/>
              <a:defRPr b="0">
                <a:solidFill>
                  <a:schemeClr val="lt1"/>
                </a:solidFill>
              </a:defRPr>
            </a:lvl1pPr>
            <a:lvl2pPr marL="914400" lvl="1" indent="-381000" algn="l">
              <a:lnSpc>
                <a:spcPct val="115000"/>
              </a:lnSpc>
              <a:spcBef>
                <a:spcPts val="400"/>
              </a:spcBef>
              <a:spcAft>
                <a:spcPts val="0"/>
              </a:spcAft>
              <a:buClr>
                <a:schemeClr val="lt1"/>
              </a:buClr>
              <a:buSzPts val="2400"/>
              <a:buChar char="•"/>
              <a:defRPr>
                <a:solidFill>
                  <a:schemeClr val="lt1"/>
                </a:solidFill>
              </a:defRPr>
            </a:lvl2pPr>
            <a:lvl3pPr marL="1371600" lvl="2" indent="-381000" algn="l">
              <a:lnSpc>
                <a:spcPct val="115000"/>
              </a:lnSpc>
              <a:spcBef>
                <a:spcPts val="400"/>
              </a:spcBef>
              <a:spcAft>
                <a:spcPts val="0"/>
              </a:spcAft>
              <a:buClr>
                <a:schemeClr val="lt1"/>
              </a:buClr>
              <a:buSzPts val="2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28"/>
          <p:cNvSpPr txBox="1">
            <a:spLocks noGrp="1"/>
          </p:cNvSpPr>
          <p:nvPr>
            <p:ph type="body" idx="5"/>
          </p:nvPr>
        </p:nvSpPr>
        <p:spPr>
          <a:xfrm>
            <a:off x="9170020" y="4151084"/>
            <a:ext cx="2563812" cy="14954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Clr>
                <a:schemeClr val="lt1"/>
              </a:buClr>
              <a:buSzPts val="2400"/>
              <a:buNone/>
              <a:defRPr b="0">
                <a:solidFill>
                  <a:schemeClr val="lt1"/>
                </a:solidFill>
              </a:defRPr>
            </a:lvl1pPr>
            <a:lvl2pPr marL="914400" lvl="1" indent="-381000" algn="l">
              <a:lnSpc>
                <a:spcPct val="115000"/>
              </a:lnSpc>
              <a:spcBef>
                <a:spcPts val="400"/>
              </a:spcBef>
              <a:spcAft>
                <a:spcPts val="0"/>
              </a:spcAft>
              <a:buClr>
                <a:schemeClr val="lt1"/>
              </a:buClr>
              <a:buSzPts val="2400"/>
              <a:buChar char="•"/>
              <a:defRPr>
                <a:solidFill>
                  <a:schemeClr val="lt1"/>
                </a:solidFill>
              </a:defRPr>
            </a:lvl2pPr>
            <a:lvl3pPr marL="1371600" lvl="2" indent="-381000" algn="l">
              <a:lnSpc>
                <a:spcPct val="115000"/>
              </a:lnSpc>
              <a:spcBef>
                <a:spcPts val="400"/>
              </a:spcBef>
              <a:spcAft>
                <a:spcPts val="0"/>
              </a:spcAft>
              <a:buClr>
                <a:schemeClr val="lt1"/>
              </a:buClr>
              <a:buSzPts val="2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28"/>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12" name="Google Shape;112;p128"/>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113" name="Google Shape;113;p128"/>
          <p:cNvSpPr>
            <a:spLocks noGrp="1"/>
          </p:cNvSpPr>
          <p:nvPr>
            <p:ph type="pic" idx="6"/>
          </p:nvPr>
        </p:nvSpPr>
        <p:spPr>
          <a:xfrm>
            <a:off x="3361349" y="1827015"/>
            <a:ext cx="2563200" cy="2183266"/>
          </a:xfrm>
          <a:prstGeom prst="rect">
            <a:avLst/>
          </a:prstGeom>
          <a:solidFill>
            <a:schemeClr val="lt1"/>
          </a:solidFill>
          <a:ln>
            <a:noFill/>
          </a:ln>
        </p:spPr>
      </p:sp>
      <p:sp>
        <p:nvSpPr>
          <p:cNvPr id="114" name="Google Shape;114;p128"/>
          <p:cNvSpPr>
            <a:spLocks noGrp="1"/>
          </p:cNvSpPr>
          <p:nvPr>
            <p:ph type="pic" idx="7"/>
          </p:nvPr>
        </p:nvSpPr>
        <p:spPr>
          <a:xfrm>
            <a:off x="6265063" y="1827015"/>
            <a:ext cx="2563200" cy="2183266"/>
          </a:xfrm>
          <a:prstGeom prst="rect">
            <a:avLst/>
          </a:prstGeom>
          <a:solidFill>
            <a:schemeClr val="lt1"/>
          </a:solidFill>
          <a:ln>
            <a:noFill/>
          </a:ln>
        </p:spPr>
      </p:sp>
      <p:sp>
        <p:nvSpPr>
          <p:cNvPr id="115" name="Google Shape;115;p128"/>
          <p:cNvSpPr>
            <a:spLocks noGrp="1"/>
          </p:cNvSpPr>
          <p:nvPr>
            <p:ph type="pic" idx="8"/>
          </p:nvPr>
        </p:nvSpPr>
        <p:spPr>
          <a:xfrm>
            <a:off x="9168776" y="1827015"/>
            <a:ext cx="2563200" cy="2183266"/>
          </a:xfrm>
          <a:prstGeom prst="rect">
            <a:avLst/>
          </a:prstGeom>
          <a:solidFill>
            <a:schemeClr val="lt1"/>
          </a:solidFill>
          <a:ln>
            <a:noFill/>
          </a:ln>
        </p:spPr>
      </p:sp>
      <p:pic>
        <p:nvPicPr>
          <p:cNvPr id="116" name="Google Shape;116;p128"/>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Single column layout">
  <p:cSld name="1_Single column layout">
    <p:bg>
      <p:bgPr>
        <a:solidFill>
          <a:schemeClr val="accent1"/>
        </a:solidFill>
        <a:effectLst/>
      </p:bgPr>
    </p:bg>
    <p:spTree>
      <p:nvGrpSpPr>
        <p:cNvPr id="1" name="Shape 117"/>
        <p:cNvGrpSpPr/>
        <p:nvPr/>
      </p:nvGrpSpPr>
      <p:grpSpPr>
        <a:xfrm>
          <a:off x="0" y="0"/>
          <a:ext cx="0" cy="0"/>
          <a:chOff x="0" y="0"/>
          <a:chExt cx="0" cy="0"/>
        </a:xfrm>
      </p:grpSpPr>
      <p:sp>
        <p:nvSpPr>
          <p:cNvPr id="118" name="Google Shape;118;p129"/>
          <p:cNvSpPr txBox="1">
            <a:spLocks noGrp="1"/>
          </p:cNvSpPr>
          <p:nvPr>
            <p:ph type="body" idx="1"/>
          </p:nvPr>
        </p:nvSpPr>
        <p:spPr>
          <a:xfrm>
            <a:off x="450000" y="1808163"/>
            <a:ext cx="11299088"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400"/>
              <a:buNone/>
              <a:defRPr sz="2400">
                <a:solidFill>
                  <a:schemeClr val="lt1"/>
                </a:solidFill>
              </a:defRPr>
            </a:lvl1pPr>
            <a:lvl2pPr marL="914400" lvl="1" indent="-381000" algn="l">
              <a:lnSpc>
                <a:spcPct val="115000"/>
              </a:lnSpc>
              <a:spcBef>
                <a:spcPts val="400"/>
              </a:spcBef>
              <a:spcAft>
                <a:spcPts val="0"/>
              </a:spcAft>
              <a:buClr>
                <a:schemeClr val="lt1"/>
              </a:buClr>
              <a:buSzPts val="2400"/>
              <a:buChar char="•"/>
              <a:defRPr sz="2400">
                <a:solidFill>
                  <a:schemeClr val="lt1"/>
                </a:solidFill>
              </a:defRPr>
            </a:lvl2pPr>
            <a:lvl3pPr marL="1371600" lvl="2" indent="-381000" algn="l">
              <a:lnSpc>
                <a:spcPct val="115000"/>
              </a:lnSpc>
              <a:spcBef>
                <a:spcPts val="400"/>
              </a:spcBef>
              <a:spcAft>
                <a:spcPts val="0"/>
              </a:spcAft>
              <a:buClr>
                <a:schemeClr val="lt1"/>
              </a:buClr>
              <a:buSzPts val="2400"/>
              <a:buChar char="‒"/>
              <a:defRPr sz="2400">
                <a:solidFill>
                  <a:schemeClr val="lt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29"/>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29"/>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21" name="Google Shape;121;p129"/>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122" name="Google Shape;122;p129"/>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u">
  <p:cSld name="Contenu">
    <p:spTree>
      <p:nvGrpSpPr>
        <p:cNvPr id="1" name="Shape 18"/>
        <p:cNvGrpSpPr/>
        <p:nvPr/>
      </p:nvGrpSpPr>
      <p:grpSpPr>
        <a:xfrm>
          <a:off x="0" y="0"/>
          <a:ext cx="0" cy="0"/>
          <a:chOff x="0" y="0"/>
          <a:chExt cx="0" cy="0"/>
        </a:xfrm>
      </p:grpSpPr>
      <p:sp>
        <p:nvSpPr>
          <p:cNvPr id="19" name="Google Shape;19;p110"/>
          <p:cNvSpPr txBox="1">
            <a:spLocks noGrp="1"/>
          </p:cNvSpPr>
          <p:nvPr>
            <p:ph type="body" idx="1"/>
          </p:nvPr>
        </p:nvSpPr>
        <p:spPr>
          <a:xfrm>
            <a:off x="404785" y="1808820"/>
            <a:ext cx="7584907"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600"/>
              <a:buNone/>
              <a:defRPr sz="1600">
                <a:solidFill>
                  <a:schemeClr val="dk1"/>
                </a:solidFill>
              </a:defRPr>
            </a:lvl1pPr>
            <a:lvl2pPr marL="914400" lvl="1" indent="-330200" algn="l">
              <a:lnSpc>
                <a:spcPct val="115000"/>
              </a:lnSpc>
              <a:spcBef>
                <a:spcPts val="400"/>
              </a:spcBef>
              <a:spcAft>
                <a:spcPts val="0"/>
              </a:spcAft>
              <a:buClr>
                <a:schemeClr val="dk1"/>
              </a:buClr>
              <a:buSzPts val="1600"/>
              <a:buChar char="•"/>
              <a:defRPr sz="1600">
                <a:solidFill>
                  <a:schemeClr val="dk1"/>
                </a:solidFill>
              </a:defRPr>
            </a:lvl2pPr>
            <a:lvl3pPr marL="1371600" lvl="2" indent="-330200" algn="l">
              <a:lnSpc>
                <a:spcPct val="115000"/>
              </a:lnSpc>
              <a:spcBef>
                <a:spcPts val="4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0"/>
          <p:cNvSpPr txBox="1">
            <a:spLocks noGrp="1"/>
          </p:cNvSpPr>
          <p:nvPr>
            <p:ph type="body" idx="2"/>
          </p:nvPr>
        </p:nvSpPr>
        <p:spPr>
          <a:xfrm>
            <a:off x="404788" y="1368598"/>
            <a:ext cx="2295034" cy="31675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2"/>
              </a:buClr>
              <a:buSzPts val="2000"/>
              <a:buNone/>
              <a:defRPr sz="2000">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10"/>
          <p:cNvSpPr txBox="1">
            <a:spLocks noGrp="1"/>
          </p:cNvSpPr>
          <p:nvPr>
            <p:ph type="body" idx="3"/>
          </p:nvPr>
        </p:nvSpPr>
        <p:spPr>
          <a:xfrm>
            <a:off x="404788" y="6003375"/>
            <a:ext cx="11463417" cy="126701"/>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10"/>
          <p:cNvSpPr txBox="1">
            <a:spLocks noGrp="1"/>
          </p:cNvSpPr>
          <p:nvPr>
            <p:ph type="sldNum" idx="12"/>
          </p:nvPr>
        </p:nvSpPr>
        <p:spPr>
          <a:xfrm>
            <a:off x="382932" y="6484276"/>
            <a:ext cx="36003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Barlow"/>
                <a:ea typeface="Barlow"/>
                <a:cs typeface="Barlow"/>
                <a:sym typeface="Barlow"/>
              </a:defRPr>
            </a:lvl1pPr>
            <a:lvl2pPr marL="0" marR="0" lvl="1" indent="0" algn="l" rtl="0">
              <a:spcBef>
                <a:spcPts val="0"/>
              </a:spcBef>
              <a:buNone/>
              <a:defRPr sz="1800">
                <a:solidFill>
                  <a:schemeClr val="dk1"/>
                </a:solidFill>
                <a:latin typeface="Barlow"/>
                <a:ea typeface="Barlow"/>
                <a:cs typeface="Barlow"/>
                <a:sym typeface="Barlow"/>
              </a:defRPr>
            </a:lvl2pPr>
            <a:lvl3pPr marL="0" marR="0" lvl="2" indent="0" algn="l" rtl="0">
              <a:spcBef>
                <a:spcPts val="0"/>
              </a:spcBef>
              <a:buNone/>
              <a:defRPr sz="1800">
                <a:solidFill>
                  <a:schemeClr val="dk1"/>
                </a:solidFill>
                <a:latin typeface="Barlow"/>
                <a:ea typeface="Barlow"/>
                <a:cs typeface="Barlow"/>
                <a:sym typeface="Barlow"/>
              </a:defRPr>
            </a:lvl3pPr>
            <a:lvl4pPr marL="0" marR="0" lvl="3" indent="0" algn="l" rtl="0">
              <a:spcBef>
                <a:spcPts val="0"/>
              </a:spcBef>
              <a:buNone/>
              <a:defRPr sz="1800">
                <a:solidFill>
                  <a:schemeClr val="dk1"/>
                </a:solidFill>
                <a:latin typeface="Barlow"/>
                <a:ea typeface="Barlow"/>
                <a:cs typeface="Barlow"/>
                <a:sym typeface="Barlow"/>
              </a:defRPr>
            </a:lvl4pPr>
            <a:lvl5pPr marL="0" marR="0" lvl="4" indent="0" algn="l" rtl="0">
              <a:spcBef>
                <a:spcPts val="0"/>
              </a:spcBef>
              <a:buNone/>
              <a:defRPr sz="1800">
                <a:solidFill>
                  <a:schemeClr val="dk1"/>
                </a:solidFill>
                <a:latin typeface="Barlow"/>
                <a:ea typeface="Barlow"/>
                <a:cs typeface="Barlow"/>
                <a:sym typeface="Barlow"/>
              </a:defRPr>
            </a:lvl5pPr>
            <a:lvl6pPr marL="0" marR="0" lvl="5" indent="0" algn="l" rtl="0">
              <a:spcBef>
                <a:spcPts val="0"/>
              </a:spcBef>
              <a:buNone/>
              <a:defRPr sz="1800">
                <a:solidFill>
                  <a:schemeClr val="dk1"/>
                </a:solidFill>
                <a:latin typeface="Barlow"/>
                <a:ea typeface="Barlow"/>
                <a:cs typeface="Barlow"/>
                <a:sym typeface="Barlow"/>
              </a:defRPr>
            </a:lvl6pPr>
            <a:lvl7pPr marL="0" marR="0" lvl="6" indent="0" algn="l" rtl="0">
              <a:spcBef>
                <a:spcPts val="0"/>
              </a:spcBef>
              <a:buNone/>
              <a:defRPr sz="1800">
                <a:solidFill>
                  <a:schemeClr val="dk1"/>
                </a:solidFill>
                <a:latin typeface="Barlow"/>
                <a:ea typeface="Barlow"/>
                <a:cs typeface="Barlow"/>
                <a:sym typeface="Barlow"/>
              </a:defRPr>
            </a:lvl7pPr>
            <a:lvl8pPr marL="0" marR="0" lvl="7" indent="0" algn="l" rtl="0">
              <a:spcBef>
                <a:spcPts val="0"/>
              </a:spcBef>
              <a:buNone/>
              <a:defRPr sz="1800">
                <a:solidFill>
                  <a:schemeClr val="dk1"/>
                </a:solidFill>
                <a:latin typeface="Barlow"/>
                <a:ea typeface="Barlow"/>
                <a:cs typeface="Barlow"/>
                <a:sym typeface="Barlow"/>
              </a:defRPr>
            </a:lvl8pPr>
            <a:lvl9pPr marL="0" marR="0" lvl="8" indent="0" algn="l" rtl="0">
              <a:spcBef>
                <a:spcPts val="0"/>
              </a:spcBef>
              <a:buNone/>
              <a:defRPr sz="1800">
                <a:solidFill>
                  <a:schemeClr val="dk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fr-FR"/>
              <a:t>‹N°›</a:t>
            </a:fld>
            <a:r>
              <a:rPr lang="fr-FR"/>
              <a:t> ‒ </a:t>
            </a:r>
            <a:endParaRPr sz="1400">
              <a:solidFill>
                <a:srgbClr val="000000"/>
              </a:solidFill>
              <a:latin typeface="Arial"/>
              <a:ea typeface="Arial"/>
              <a:cs typeface="Arial"/>
              <a:sym typeface="Arial"/>
            </a:endParaRPr>
          </a:p>
        </p:txBody>
      </p:sp>
      <p:sp>
        <p:nvSpPr>
          <p:cNvPr id="23" name="Google Shape;23;p110"/>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4" orient="horz" pos="1136">
          <p15:clr>
            <a:srgbClr val="F26B43"/>
          </p15:clr>
        </p15:guide>
        <p15:guide id="5" orient="horz" pos="3584">
          <p15:clr>
            <a:srgbClr val="F26B43"/>
          </p15:clr>
        </p15:guide>
        <p15:guide id="6" orient="horz" pos="3906">
          <p15:clr>
            <a:srgbClr val="F26B43"/>
          </p15:clr>
        </p15:guide>
        <p15:guide id="7" orient="horz" pos="4156">
          <p15:clr>
            <a:srgbClr val="F26B43"/>
          </p15:clr>
        </p15:guide>
        <p15:guide id="8" pos="306">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anging side panel">
  <p:cSld name="Hanging side panel">
    <p:spTree>
      <p:nvGrpSpPr>
        <p:cNvPr id="1" name="Shape 123"/>
        <p:cNvGrpSpPr/>
        <p:nvPr/>
      </p:nvGrpSpPr>
      <p:grpSpPr>
        <a:xfrm>
          <a:off x="0" y="0"/>
          <a:ext cx="0" cy="0"/>
          <a:chOff x="0" y="0"/>
          <a:chExt cx="0" cy="0"/>
        </a:xfrm>
      </p:grpSpPr>
      <p:sp>
        <p:nvSpPr>
          <p:cNvPr id="124" name="Google Shape;124;p130"/>
          <p:cNvSpPr txBox="1">
            <a:spLocks noGrp="1"/>
          </p:cNvSpPr>
          <p:nvPr>
            <p:ph type="title"/>
          </p:nvPr>
        </p:nvSpPr>
        <p:spPr>
          <a:xfrm>
            <a:off x="442913" y="701874"/>
            <a:ext cx="2598737"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30"/>
          <p:cNvSpPr txBox="1">
            <a:spLocks noGrp="1"/>
          </p:cNvSpPr>
          <p:nvPr>
            <p:ph type="body" idx="1"/>
          </p:nvPr>
        </p:nvSpPr>
        <p:spPr>
          <a:xfrm>
            <a:off x="3355975" y="701675"/>
            <a:ext cx="8393113" cy="495935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400"/>
              </a:spcBef>
              <a:spcAft>
                <a:spcPts val="0"/>
              </a:spcAft>
              <a:buClr>
                <a:schemeClr val="dk1"/>
              </a:buClr>
              <a:buSzPts val="2400"/>
              <a:buNone/>
              <a:defRPr sz="2400"/>
            </a:lvl1pPr>
            <a:lvl2pPr marL="914400" lvl="1" indent="-381000" algn="l">
              <a:lnSpc>
                <a:spcPct val="120000"/>
              </a:lnSpc>
              <a:spcBef>
                <a:spcPts val="400"/>
              </a:spcBef>
              <a:spcAft>
                <a:spcPts val="0"/>
              </a:spcAft>
              <a:buClr>
                <a:schemeClr val="dk1"/>
              </a:buClr>
              <a:buSzPts val="2400"/>
              <a:buChar char="•"/>
              <a:defRPr sz="2400"/>
            </a:lvl2pPr>
            <a:lvl3pPr marL="1371600" lvl="2" indent="-381000" algn="l">
              <a:lnSpc>
                <a:spcPct val="120000"/>
              </a:lnSpc>
              <a:spcBef>
                <a:spcPts val="400"/>
              </a:spcBef>
              <a:spcAft>
                <a:spcPts val="0"/>
              </a:spcAft>
              <a:buClr>
                <a:schemeClr val="dk1"/>
              </a:buClr>
              <a:buSzPts val="2400"/>
              <a:buChar char="‒"/>
              <a:defRPr sz="2400"/>
            </a:lvl3pPr>
            <a:lvl4pPr marL="1828800" lvl="3" indent="-381000" algn="l">
              <a:lnSpc>
                <a:spcPct val="120000"/>
              </a:lnSpc>
              <a:spcBef>
                <a:spcPts val="400"/>
              </a:spcBef>
              <a:spcAft>
                <a:spcPts val="0"/>
              </a:spcAft>
              <a:buClr>
                <a:schemeClr val="dk1"/>
              </a:buClr>
              <a:buSzPts val="2400"/>
              <a:buChar char="•"/>
              <a:defRPr sz="2400"/>
            </a:lvl4pPr>
            <a:lvl5pPr marL="2286000" lvl="4" indent="-381000" algn="l">
              <a:lnSpc>
                <a:spcPct val="120000"/>
              </a:lnSpc>
              <a:spcBef>
                <a:spcPts val="4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x 4 boxes">
  <p:cSld name="Content x 4 boxes">
    <p:spTree>
      <p:nvGrpSpPr>
        <p:cNvPr id="1" name="Shape 126"/>
        <p:cNvGrpSpPr/>
        <p:nvPr/>
      </p:nvGrpSpPr>
      <p:grpSpPr>
        <a:xfrm>
          <a:off x="0" y="0"/>
          <a:ext cx="0" cy="0"/>
          <a:chOff x="0" y="0"/>
          <a:chExt cx="0" cy="0"/>
        </a:xfrm>
      </p:grpSpPr>
      <p:sp>
        <p:nvSpPr>
          <p:cNvPr id="127" name="Google Shape;127;p131"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31"/>
          <p:cNvSpPr txBox="1">
            <a:spLocks noGrp="1"/>
          </p:cNvSpPr>
          <p:nvPr>
            <p:ph type="body" idx="1"/>
          </p:nvPr>
        </p:nvSpPr>
        <p:spPr>
          <a:xfrm>
            <a:off x="450000"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31"/>
          <p:cNvSpPr txBox="1">
            <a:spLocks noGrp="1"/>
          </p:cNvSpPr>
          <p:nvPr>
            <p:ph type="body" idx="2"/>
          </p:nvPr>
        </p:nvSpPr>
        <p:spPr>
          <a:xfrm>
            <a:off x="3353284"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31"/>
          <p:cNvSpPr txBox="1">
            <a:spLocks noGrp="1"/>
          </p:cNvSpPr>
          <p:nvPr>
            <p:ph type="body" idx="3"/>
          </p:nvPr>
        </p:nvSpPr>
        <p:spPr>
          <a:xfrm>
            <a:off x="6276263"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31"/>
          <p:cNvSpPr txBox="1">
            <a:spLocks noGrp="1"/>
          </p:cNvSpPr>
          <p:nvPr>
            <p:ph type="body" idx="4"/>
          </p:nvPr>
        </p:nvSpPr>
        <p:spPr>
          <a:xfrm>
            <a:off x="9174577"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anging Image Left">
  <p:cSld name="Hanging Image Left">
    <p:spTree>
      <p:nvGrpSpPr>
        <p:cNvPr id="1" name="Shape 132"/>
        <p:cNvGrpSpPr/>
        <p:nvPr/>
      </p:nvGrpSpPr>
      <p:grpSpPr>
        <a:xfrm>
          <a:off x="0" y="0"/>
          <a:ext cx="0" cy="0"/>
          <a:chOff x="0" y="0"/>
          <a:chExt cx="0" cy="0"/>
        </a:xfrm>
      </p:grpSpPr>
      <p:sp>
        <p:nvSpPr>
          <p:cNvPr id="133" name="Google Shape;133;p132"/>
          <p:cNvSpPr txBox="1">
            <a:spLocks noGrp="1"/>
          </p:cNvSpPr>
          <p:nvPr>
            <p:ph type="body" idx="1"/>
          </p:nvPr>
        </p:nvSpPr>
        <p:spPr>
          <a:xfrm>
            <a:off x="6279300" y="2286000"/>
            <a:ext cx="5456880" cy="36623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32"/>
          <p:cNvSpPr txBox="1">
            <a:spLocks noGrp="1"/>
          </p:cNvSpPr>
          <p:nvPr>
            <p:ph type="title"/>
          </p:nvPr>
        </p:nvSpPr>
        <p:spPr>
          <a:xfrm>
            <a:off x="6267452" y="701874"/>
            <a:ext cx="5481636" cy="120312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32"/>
          <p:cNvSpPr>
            <a:spLocks noGrp="1"/>
          </p:cNvSpPr>
          <p:nvPr>
            <p:ph type="pic" idx="2"/>
          </p:nvPr>
        </p:nvSpPr>
        <p:spPr>
          <a:xfrm>
            <a:off x="465203" y="0"/>
            <a:ext cx="5479313" cy="5948363"/>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anging Image Right">
  <p:cSld name="Hanging Image Right">
    <p:spTree>
      <p:nvGrpSpPr>
        <p:cNvPr id="1" name="Shape 136"/>
        <p:cNvGrpSpPr/>
        <p:nvPr/>
      </p:nvGrpSpPr>
      <p:grpSpPr>
        <a:xfrm>
          <a:off x="0" y="0"/>
          <a:ext cx="0" cy="0"/>
          <a:chOff x="0" y="0"/>
          <a:chExt cx="0" cy="0"/>
        </a:xfrm>
      </p:grpSpPr>
      <p:sp>
        <p:nvSpPr>
          <p:cNvPr id="137" name="Google Shape;137;p133"/>
          <p:cNvSpPr>
            <a:spLocks noGrp="1"/>
          </p:cNvSpPr>
          <p:nvPr>
            <p:ph type="pic" idx="2"/>
          </p:nvPr>
        </p:nvSpPr>
        <p:spPr>
          <a:xfrm>
            <a:off x="6262687" y="0"/>
            <a:ext cx="5479313" cy="5948363"/>
          </a:xfrm>
          <a:prstGeom prst="rect">
            <a:avLst/>
          </a:prstGeom>
          <a:solidFill>
            <a:schemeClr val="lt1"/>
          </a:solidFill>
          <a:ln>
            <a:noFill/>
          </a:ln>
        </p:spPr>
      </p:sp>
      <p:sp>
        <p:nvSpPr>
          <p:cNvPr id="138" name="Google Shape;138;p133"/>
          <p:cNvSpPr txBox="1">
            <a:spLocks noGrp="1"/>
          </p:cNvSpPr>
          <p:nvPr>
            <p:ph type="body" idx="1"/>
          </p:nvPr>
        </p:nvSpPr>
        <p:spPr>
          <a:xfrm>
            <a:off x="449999" y="1792800"/>
            <a:ext cx="5498363" cy="41555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33"/>
          <p:cNvSpPr txBox="1">
            <a:spLocks noGrp="1"/>
          </p:cNvSpPr>
          <p:nvPr>
            <p:ph type="title"/>
          </p:nvPr>
        </p:nvSpPr>
        <p:spPr>
          <a:xfrm>
            <a:off x="450000" y="701874"/>
            <a:ext cx="5498363"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 Biographies">
  <p:cSld name="Team Biographies">
    <p:spTree>
      <p:nvGrpSpPr>
        <p:cNvPr id="1" name="Shape 140"/>
        <p:cNvGrpSpPr/>
        <p:nvPr/>
      </p:nvGrpSpPr>
      <p:grpSpPr>
        <a:xfrm>
          <a:off x="0" y="0"/>
          <a:ext cx="0" cy="0"/>
          <a:chOff x="0" y="0"/>
          <a:chExt cx="0" cy="0"/>
        </a:xfrm>
      </p:grpSpPr>
      <p:sp>
        <p:nvSpPr>
          <p:cNvPr id="141" name="Google Shape;141;p134"/>
          <p:cNvSpPr txBox="1">
            <a:spLocks noGrp="1"/>
          </p:cNvSpPr>
          <p:nvPr>
            <p:ph type="body" idx="1"/>
          </p:nvPr>
        </p:nvSpPr>
        <p:spPr>
          <a:xfrm>
            <a:off x="442913" y="1716405"/>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34"/>
          <p:cNvSpPr txBox="1">
            <a:spLocks noGrp="1"/>
          </p:cNvSpPr>
          <p:nvPr>
            <p:ph type="body" idx="2"/>
          </p:nvPr>
        </p:nvSpPr>
        <p:spPr>
          <a:xfrm>
            <a:off x="442913" y="4137438"/>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34"/>
          <p:cNvSpPr txBox="1">
            <a:spLocks noGrp="1"/>
          </p:cNvSpPr>
          <p:nvPr>
            <p:ph type="body" idx="3"/>
          </p:nvPr>
        </p:nvSpPr>
        <p:spPr>
          <a:xfrm>
            <a:off x="2389282" y="1716405"/>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34"/>
          <p:cNvSpPr txBox="1">
            <a:spLocks noGrp="1"/>
          </p:cNvSpPr>
          <p:nvPr>
            <p:ph type="body" idx="4"/>
          </p:nvPr>
        </p:nvSpPr>
        <p:spPr>
          <a:xfrm>
            <a:off x="2389282" y="4137438"/>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34"/>
          <p:cNvSpPr txBox="1">
            <a:spLocks noGrp="1"/>
          </p:cNvSpPr>
          <p:nvPr>
            <p:ph type="body" idx="5"/>
          </p:nvPr>
        </p:nvSpPr>
        <p:spPr>
          <a:xfrm>
            <a:off x="4335651" y="1716405"/>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34"/>
          <p:cNvSpPr txBox="1">
            <a:spLocks noGrp="1"/>
          </p:cNvSpPr>
          <p:nvPr>
            <p:ph type="body" idx="6"/>
          </p:nvPr>
        </p:nvSpPr>
        <p:spPr>
          <a:xfrm>
            <a:off x="4324491" y="4137438"/>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34"/>
          <p:cNvSpPr txBox="1">
            <a:spLocks noGrp="1"/>
          </p:cNvSpPr>
          <p:nvPr>
            <p:ph type="body" idx="7"/>
          </p:nvPr>
        </p:nvSpPr>
        <p:spPr>
          <a:xfrm>
            <a:off x="6282020" y="1728407"/>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34"/>
          <p:cNvSpPr txBox="1">
            <a:spLocks noGrp="1"/>
          </p:cNvSpPr>
          <p:nvPr>
            <p:ph type="body" idx="8"/>
          </p:nvPr>
        </p:nvSpPr>
        <p:spPr>
          <a:xfrm>
            <a:off x="6258930" y="4149440"/>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34"/>
          <p:cNvSpPr txBox="1">
            <a:spLocks noGrp="1"/>
          </p:cNvSpPr>
          <p:nvPr>
            <p:ph type="body" idx="9"/>
          </p:nvPr>
        </p:nvSpPr>
        <p:spPr>
          <a:xfrm>
            <a:off x="8228389" y="1728407"/>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34"/>
          <p:cNvSpPr txBox="1">
            <a:spLocks noGrp="1"/>
          </p:cNvSpPr>
          <p:nvPr>
            <p:ph type="body" idx="13"/>
          </p:nvPr>
        </p:nvSpPr>
        <p:spPr>
          <a:xfrm>
            <a:off x="8193369" y="4149440"/>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34"/>
          <p:cNvSpPr txBox="1">
            <a:spLocks noGrp="1"/>
          </p:cNvSpPr>
          <p:nvPr>
            <p:ph type="body" idx="14"/>
          </p:nvPr>
        </p:nvSpPr>
        <p:spPr>
          <a:xfrm>
            <a:off x="10174757" y="1714892"/>
            <a:ext cx="1573660" cy="58907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800"/>
              <a:buNone/>
              <a:defRPr sz="1800" b="1" cap="none">
                <a:solidFill>
                  <a:schemeClr val="dk1"/>
                </a:solidFill>
              </a:defRPr>
            </a:lvl1pPr>
            <a:lvl2pPr marL="914400" lvl="1" indent="-228600" algn="l">
              <a:lnSpc>
                <a:spcPct val="115000"/>
              </a:lnSpc>
              <a:spcBef>
                <a:spcPts val="0"/>
              </a:spcBef>
              <a:spcAft>
                <a:spcPts val="0"/>
              </a:spcAft>
              <a:buClr>
                <a:schemeClr val="dk1"/>
              </a:buClr>
              <a:buSzPts val="1800"/>
              <a:buFont typeface="Barlow"/>
              <a:buNone/>
              <a:defRPr sz="18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34"/>
          <p:cNvSpPr txBox="1">
            <a:spLocks noGrp="1"/>
          </p:cNvSpPr>
          <p:nvPr>
            <p:ph type="body" idx="15"/>
          </p:nvPr>
        </p:nvSpPr>
        <p:spPr>
          <a:xfrm>
            <a:off x="10127809" y="4135925"/>
            <a:ext cx="1573660" cy="161502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600"/>
              <a:buNone/>
              <a:defRPr sz="1600">
                <a:solidFill>
                  <a:schemeClr val="dk1"/>
                </a:solidFill>
              </a:defRPr>
            </a:lvl1pPr>
            <a:lvl2pPr marL="914400" lvl="1" indent="-228600" algn="l">
              <a:lnSpc>
                <a:spcPct val="115000"/>
              </a:lnSpc>
              <a:spcBef>
                <a:spcPts val="0"/>
              </a:spcBef>
              <a:spcAft>
                <a:spcPts val="0"/>
              </a:spcAft>
              <a:buClr>
                <a:schemeClr val="lt1"/>
              </a:buClr>
              <a:buSzPts val="24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134"/>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134"/>
          <p:cNvSpPr>
            <a:spLocks noGrp="1"/>
          </p:cNvSpPr>
          <p:nvPr>
            <p:ph type="pic" idx="16"/>
          </p:nvPr>
        </p:nvSpPr>
        <p:spPr>
          <a:xfrm>
            <a:off x="442913" y="2425452"/>
            <a:ext cx="1573660" cy="1573200"/>
          </a:xfrm>
          <a:prstGeom prst="rect">
            <a:avLst/>
          </a:prstGeom>
          <a:solidFill>
            <a:schemeClr val="lt1"/>
          </a:solidFill>
          <a:ln>
            <a:noFill/>
          </a:ln>
        </p:spPr>
      </p:sp>
      <p:sp>
        <p:nvSpPr>
          <p:cNvPr id="155" name="Google Shape;155;p134"/>
          <p:cNvSpPr>
            <a:spLocks noGrp="1"/>
          </p:cNvSpPr>
          <p:nvPr>
            <p:ph type="pic" idx="17"/>
          </p:nvPr>
        </p:nvSpPr>
        <p:spPr>
          <a:xfrm>
            <a:off x="2389282" y="2435462"/>
            <a:ext cx="1573660" cy="1573200"/>
          </a:xfrm>
          <a:prstGeom prst="rect">
            <a:avLst/>
          </a:prstGeom>
          <a:solidFill>
            <a:schemeClr val="lt1"/>
          </a:solidFill>
          <a:ln>
            <a:noFill/>
          </a:ln>
        </p:spPr>
      </p:sp>
      <p:sp>
        <p:nvSpPr>
          <p:cNvPr id="156" name="Google Shape;156;p134"/>
          <p:cNvSpPr>
            <a:spLocks noGrp="1"/>
          </p:cNvSpPr>
          <p:nvPr>
            <p:ph type="pic" idx="18"/>
          </p:nvPr>
        </p:nvSpPr>
        <p:spPr>
          <a:xfrm>
            <a:off x="4324491" y="2435462"/>
            <a:ext cx="1573660" cy="1573200"/>
          </a:xfrm>
          <a:prstGeom prst="rect">
            <a:avLst/>
          </a:prstGeom>
          <a:solidFill>
            <a:schemeClr val="lt1"/>
          </a:solidFill>
          <a:ln>
            <a:noFill/>
          </a:ln>
        </p:spPr>
      </p:sp>
      <p:sp>
        <p:nvSpPr>
          <p:cNvPr id="157" name="Google Shape;157;p134"/>
          <p:cNvSpPr>
            <a:spLocks noGrp="1"/>
          </p:cNvSpPr>
          <p:nvPr>
            <p:ph type="pic" idx="19"/>
          </p:nvPr>
        </p:nvSpPr>
        <p:spPr>
          <a:xfrm>
            <a:off x="6258930" y="2435462"/>
            <a:ext cx="1573660" cy="1573200"/>
          </a:xfrm>
          <a:prstGeom prst="rect">
            <a:avLst/>
          </a:prstGeom>
          <a:solidFill>
            <a:schemeClr val="lt1"/>
          </a:solidFill>
          <a:ln>
            <a:noFill/>
          </a:ln>
        </p:spPr>
      </p:sp>
      <p:sp>
        <p:nvSpPr>
          <p:cNvPr id="158" name="Google Shape;158;p134"/>
          <p:cNvSpPr>
            <a:spLocks noGrp="1"/>
          </p:cNvSpPr>
          <p:nvPr>
            <p:ph type="pic" idx="20"/>
          </p:nvPr>
        </p:nvSpPr>
        <p:spPr>
          <a:xfrm>
            <a:off x="8193369" y="2435462"/>
            <a:ext cx="1573660" cy="1573200"/>
          </a:xfrm>
          <a:prstGeom prst="rect">
            <a:avLst/>
          </a:prstGeom>
          <a:solidFill>
            <a:schemeClr val="lt1"/>
          </a:solidFill>
          <a:ln>
            <a:noFill/>
          </a:ln>
        </p:spPr>
      </p:sp>
      <p:sp>
        <p:nvSpPr>
          <p:cNvPr id="159" name="Google Shape;159;p134"/>
          <p:cNvSpPr>
            <a:spLocks noGrp="1"/>
          </p:cNvSpPr>
          <p:nvPr>
            <p:ph type="pic" idx="21"/>
          </p:nvPr>
        </p:nvSpPr>
        <p:spPr>
          <a:xfrm>
            <a:off x="10127809" y="2435462"/>
            <a:ext cx="1573660" cy="1573200"/>
          </a:xfrm>
          <a:prstGeom prst="rect">
            <a:avLst/>
          </a:prstGeom>
          <a:solidFill>
            <a:schemeClr val="lt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Quote/Statement slide">
  <p:cSld name="Quote/Statement slide">
    <p:bg>
      <p:bgPr>
        <a:solidFill>
          <a:schemeClr val="dk2"/>
        </a:solidFill>
        <a:effectLst/>
      </p:bgPr>
    </p:bg>
    <p:spTree>
      <p:nvGrpSpPr>
        <p:cNvPr id="1" name="Shape 160"/>
        <p:cNvGrpSpPr/>
        <p:nvPr/>
      </p:nvGrpSpPr>
      <p:grpSpPr>
        <a:xfrm>
          <a:off x="0" y="0"/>
          <a:ext cx="0" cy="0"/>
          <a:chOff x="0" y="0"/>
          <a:chExt cx="0" cy="0"/>
        </a:xfrm>
      </p:grpSpPr>
      <p:sp>
        <p:nvSpPr>
          <p:cNvPr id="161" name="Google Shape;161;p135"/>
          <p:cNvSpPr txBox="1">
            <a:spLocks noGrp="1"/>
          </p:cNvSpPr>
          <p:nvPr>
            <p:ph type="title"/>
          </p:nvPr>
        </p:nvSpPr>
        <p:spPr>
          <a:xfrm>
            <a:off x="431999" y="1898850"/>
            <a:ext cx="6603801" cy="71566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Barlow"/>
              <a:buNone/>
              <a:defRPr sz="3200" b="1" cap="non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35"/>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163" name="Google Shape;163;p135"/>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164" name="Google Shape;164;p135"/>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65" name="Google Shape;165;p135"/>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166" name="Google Shape;166;p135"/>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Full bleed video">
  <p:cSld name="Full bleed video">
    <p:spTree>
      <p:nvGrpSpPr>
        <p:cNvPr id="1" name="Shape 167"/>
        <p:cNvGrpSpPr/>
        <p:nvPr/>
      </p:nvGrpSpPr>
      <p:grpSpPr>
        <a:xfrm>
          <a:off x="0" y="0"/>
          <a:ext cx="0" cy="0"/>
          <a:chOff x="0" y="0"/>
          <a:chExt cx="0" cy="0"/>
        </a:xfrm>
      </p:grpSpPr>
      <p:sp>
        <p:nvSpPr>
          <p:cNvPr id="168" name="Google Shape;168;p136"/>
          <p:cNvSpPr>
            <a:spLocks noGrp="1"/>
          </p:cNvSpPr>
          <p:nvPr>
            <p:ph type="media" idx="2"/>
          </p:nvPr>
        </p:nvSpPr>
        <p:spPr>
          <a:xfrm>
            <a:off x="0" y="0"/>
            <a:ext cx="12192000" cy="6858000"/>
          </a:xfrm>
          <a:prstGeom prst="rect">
            <a:avLst/>
          </a:prstGeom>
          <a:solidFill>
            <a:schemeClr val="lt1"/>
          </a:solidFill>
          <a:ln>
            <a:noFill/>
          </a:ln>
        </p:spPr>
        <p:txBody>
          <a:bodyPr spcFirstLastPara="1" wrap="square" lIns="0" tIns="0" rIns="0" bIns="2520000" anchor="b" anchorCtr="0">
            <a:noAutofit/>
          </a:bodyPr>
          <a:lstStyle>
            <a:lvl1pPr marR="0" lvl="0" algn="l" rtl="0">
              <a:lnSpc>
                <a:spcPct val="115000"/>
              </a:lnSpc>
              <a:spcBef>
                <a:spcPts val="400"/>
              </a:spcBef>
              <a:spcAft>
                <a:spcPts val="0"/>
              </a:spcAft>
              <a:buClr>
                <a:schemeClr val="dk1"/>
              </a:buClr>
              <a:buSzPts val="2400"/>
              <a:buFont typeface="Noto Sans Symbols"/>
              <a:buNone/>
              <a:defRPr sz="2400" b="0" i="0" u="none" strike="noStrike" cap="none">
                <a:solidFill>
                  <a:schemeClr val="dk1"/>
                </a:solidFill>
                <a:latin typeface="Barlow"/>
                <a:ea typeface="Barlow"/>
                <a:cs typeface="Barlow"/>
                <a:sym typeface="Barlow"/>
              </a:defRPr>
            </a:lvl1pPr>
            <a:lvl2pPr marR="0" lvl="1" algn="l" rtl="0">
              <a:lnSpc>
                <a:spcPct val="115000"/>
              </a:lnSpc>
              <a:spcBef>
                <a:spcPts val="400"/>
              </a:spcBef>
              <a:spcAft>
                <a:spcPts val="0"/>
              </a:spcAft>
              <a:buClr>
                <a:schemeClr val="dk1"/>
              </a:buClr>
              <a:buSzPts val="2400"/>
              <a:buFont typeface="Barlow"/>
              <a:buChar char="•"/>
              <a:defRPr sz="2400" b="0" i="0" u="none" strike="noStrike" cap="none">
                <a:solidFill>
                  <a:schemeClr val="dk1"/>
                </a:solidFill>
                <a:latin typeface="Barlow"/>
                <a:ea typeface="Barlow"/>
                <a:cs typeface="Barlow"/>
                <a:sym typeface="Barlow"/>
              </a:defRPr>
            </a:lvl2pPr>
            <a:lvl3pPr marR="0" lvl="2" algn="l" rtl="0">
              <a:lnSpc>
                <a:spcPct val="115000"/>
              </a:lnSpc>
              <a:spcBef>
                <a:spcPts val="400"/>
              </a:spcBef>
              <a:spcAft>
                <a:spcPts val="0"/>
              </a:spcAft>
              <a:buClr>
                <a:schemeClr val="dk1"/>
              </a:buClr>
              <a:buSzPts val="2400"/>
              <a:buFont typeface="Barlow"/>
              <a:buChar char="‒"/>
              <a:defRPr sz="2400" b="0" i="0" u="none" strike="noStrike" cap="none">
                <a:solidFill>
                  <a:schemeClr val="dk1"/>
                </a:solidFill>
                <a:latin typeface="Barlow"/>
                <a:ea typeface="Barlow"/>
                <a:cs typeface="Barlow"/>
                <a:sym typeface="Barlow"/>
              </a:defRPr>
            </a:lvl3pPr>
            <a:lvl4pPr marR="0" lvl="3" algn="l" rtl="0">
              <a:lnSpc>
                <a:spcPct val="90000"/>
              </a:lnSpc>
              <a:spcBef>
                <a:spcPts val="5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R="0" lvl="4" algn="l" rtl="0">
              <a:lnSpc>
                <a:spcPct val="90000"/>
              </a:lnSpc>
              <a:spcBef>
                <a:spcPts val="5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R="0" lvl="5"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6pPr>
            <a:lvl7pPr marR="0" lvl="6"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7pPr>
            <a:lvl8pPr marR="0" lvl="7"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8pPr>
            <a:lvl9pPr marR="0" lvl="8"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tatement or Quote 1">
  <p:cSld name="Statement or Quote 1">
    <p:spTree>
      <p:nvGrpSpPr>
        <p:cNvPr id="1" name="Shape 169"/>
        <p:cNvGrpSpPr/>
        <p:nvPr/>
      </p:nvGrpSpPr>
      <p:grpSpPr>
        <a:xfrm>
          <a:off x="0" y="0"/>
          <a:ext cx="0" cy="0"/>
          <a:chOff x="0" y="0"/>
          <a:chExt cx="0" cy="0"/>
        </a:xfrm>
      </p:grpSpPr>
      <p:sp>
        <p:nvSpPr>
          <p:cNvPr id="170" name="Google Shape;170;p137"/>
          <p:cNvSpPr>
            <a:spLocks noGrp="1"/>
          </p:cNvSpPr>
          <p:nvPr>
            <p:ph type="pic" idx="2"/>
          </p:nvPr>
        </p:nvSpPr>
        <p:spPr>
          <a:xfrm>
            <a:off x="0" y="0"/>
            <a:ext cx="12192000" cy="6858000"/>
          </a:xfrm>
          <a:prstGeom prst="rect">
            <a:avLst/>
          </a:prstGeom>
          <a:solidFill>
            <a:schemeClr val="lt1"/>
          </a:solidFill>
          <a:ln>
            <a:noFill/>
          </a:ln>
        </p:spPr>
      </p:sp>
      <p:sp>
        <p:nvSpPr>
          <p:cNvPr id="171" name="Google Shape;171;p137"/>
          <p:cNvSpPr txBox="1">
            <a:spLocks noGrp="1"/>
          </p:cNvSpPr>
          <p:nvPr>
            <p:ph type="title"/>
          </p:nvPr>
        </p:nvSpPr>
        <p:spPr>
          <a:xfrm>
            <a:off x="450000" y="811950"/>
            <a:ext cx="5407103" cy="374243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sz="3600" cap="none">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2" name="Google Shape;172;p137"/>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Quote/Statement Style 2">
  <p:cSld name="Quote/Statement Style 2">
    <p:bg>
      <p:bgPr>
        <a:solidFill>
          <a:schemeClr val="accent1"/>
        </a:solidFill>
        <a:effectLst/>
      </p:bgPr>
    </p:bg>
    <p:spTree>
      <p:nvGrpSpPr>
        <p:cNvPr id="1" name="Shape 173"/>
        <p:cNvGrpSpPr/>
        <p:nvPr/>
      </p:nvGrpSpPr>
      <p:grpSpPr>
        <a:xfrm>
          <a:off x="0" y="0"/>
          <a:ext cx="0" cy="0"/>
          <a:chOff x="0" y="0"/>
          <a:chExt cx="0" cy="0"/>
        </a:xfrm>
      </p:grpSpPr>
      <p:sp>
        <p:nvSpPr>
          <p:cNvPr id="174" name="Google Shape;174;p138" descr="Header"/>
          <p:cNvSpPr txBox="1">
            <a:spLocks noGrp="1"/>
          </p:cNvSpPr>
          <p:nvPr>
            <p:ph type="title"/>
          </p:nvPr>
        </p:nvSpPr>
        <p:spPr>
          <a:xfrm>
            <a:off x="-39450" y="-775597"/>
            <a:ext cx="9341700" cy="7755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38"/>
          <p:cNvSpPr txBox="1">
            <a:spLocks noGrp="1"/>
          </p:cNvSpPr>
          <p:nvPr>
            <p:ph type="body" idx="1"/>
          </p:nvPr>
        </p:nvSpPr>
        <p:spPr>
          <a:xfrm>
            <a:off x="2333900" y="2110704"/>
            <a:ext cx="8181699" cy="2636591"/>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3600"/>
              <a:buNone/>
              <a:defRPr sz="3600" b="0">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138"/>
          <p:cNvSpPr/>
          <p:nvPr/>
        </p:nvSpPr>
        <p:spPr>
          <a:xfrm rot="5400000">
            <a:off x="-39450" y="0"/>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177" name="Google Shape;177;p138"/>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78" name="Google Shape;178;p138"/>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179" name="Google Shape;179;p138"/>
          <p:cNvSpPr/>
          <p:nvPr/>
        </p:nvSpPr>
        <p:spPr>
          <a:xfrm rot="5400000">
            <a:off x="-39450" y="0"/>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pic>
        <p:nvPicPr>
          <p:cNvPr id="180" name="Google Shape;180;p138"/>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00">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4 key points">
  <p:cSld name="1_4 key points">
    <p:bg>
      <p:bgPr>
        <a:solidFill>
          <a:schemeClr val="lt1"/>
        </a:solidFill>
        <a:effectLst/>
      </p:bgPr>
    </p:bg>
    <p:spTree>
      <p:nvGrpSpPr>
        <p:cNvPr id="1" name="Shape 181"/>
        <p:cNvGrpSpPr/>
        <p:nvPr/>
      </p:nvGrpSpPr>
      <p:grpSpPr>
        <a:xfrm>
          <a:off x="0" y="0"/>
          <a:ext cx="0" cy="0"/>
          <a:chOff x="0" y="0"/>
          <a:chExt cx="0" cy="0"/>
        </a:xfrm>
      </p:grpSpPr>
      <p:sp>
        <p:nvSpPr>
          <p:cNvPr id="182" name="Google Shape;182;p139"/>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Barlow"/>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39"/>
          <p:cNvSpPr txBox="1">
            <a:spLocks noGrp="1"/>
          </p:cNvSpPr>
          <p:nvPr>
            <p:ph type="body" idx="1"/>
          </p:nvPr>
        </p:nvSpPr>
        <p:spPr>
          <a:xfrm>
            <a:off x="378056" y="187574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2"/>
              </a:buClr>
              <a:buSzPts val="6600"/>
              <a:buNone/>
              <a:defRPr sz="6600" b="1">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139"/>
          <p:cNvSpPr txBox="1">
            <a:spLocks noGrp="1"/>
          </p:cNvSpPr>
          <p:nvPr>
            <p:ph type="body" idx="2"/>
          </p:nvPr>
        </p:nvSpPr>
        <p:spPr>
          <a:xfrm>
            <a:off x="450000" y="3080342"/>
            <a:ext cx="25632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139"/>
          <p:cNvSpPr txBox="1">
            <a:spLocks noGrp="1"/>
          </p:cNvSpPr>
          <p:nvPr>
            <p:ph type="body" idx="3"/>
          </p:nvPr>
        </p:nvSpPr>
        <p:spPr>
          <a:xfrm>
            <a:off x="3338686" y="187574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2"/>
              </a:buClr>
              <a:buSzPts val="6600"/>
              <a:buNone/>
              <a:defRPr sz="6600" b="1">
                <a:solidFill>
                  <a:schemeClr val="accent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139"/>
          <p:cNvSpPr txBox="1">
            <a:spLocks noGrp="1"/>
          </p:cNvSpPr>
          <p:nvPr>
            <p:ph type="body" idx="4"/>
          </p:nvPr>
        </p:nvSpPr>
        <p:spPr>
          <a:xfrm>
            <a:off x="3356877" y="3077029"/>
            <a:ext cx="25632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39"/>
          <p:cNvSpPr txBox="1">
            <a:spLocks noGrp="1"/>
          </p:cNvSpPr>
          <p:nvPr>
            <p:ph type="body" idx="5"/>
          </p:nvPr>
        </p:nvSpPr>
        <p:spPr>
          <a:xfrm>
            <a:off x="6299316" y="187574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4"/>
              </a:buClr>
              <a:buSzPts val="6600"/>
              <a:buNone/>
              <a:defRPr sz="6600" b="1">
                <a:solidFill>
                  <a:schemeClr val="accent4"/>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39"/>
          <p:cNvSpPr txBox="1">
            <a:spLocks noGrp="1"/>
          </p:cNvSpPr>
          <p:nvPr>
            <p:ph type="body" idx="6"/>
          </p:nvPr>
        </p:nvSpPr>
        <p:spPr>
          <a:xfrm>
            <a:off x="6263754" y="3077029"/>
            <a:ext cx="25632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139"/>
          <p:cNvSpPr txBox="1">
            <a:spLocks noGrp="1"/>
          </p:cNvSpPr>
          <p:nvPr>
            <p:ph type="body" idx="7"/>
          </p:nvPr>
        </p:nvSpPr>
        <p:spPr>
          <a:xfrm>
            <a:off x="9172862" y="187574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3"/>
              </a:buClr>
              <a:buSzPts val="6600"/>
              <a:buNone/>
              <a:defRPr sz="6600" b="1">
                <a:solidFill>
                  <a:schemeClr val="accent3"/>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139"/>
          <p:cNvSpPr txBox="1">
            <a:spLocks noGrp="1"/>
          </p:cNvSpPr>
          <p:nvPr>
            <p:ph type="body" idx="8"/>
          </p:nvPr>
        </p:nvSpPr>
        <p:spPr>
          <a:xfrm>
            <a:off x="9170632" y="3080342"/>
            <a:ext cx="25632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139"/>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192" name="Google Shape;192;p139"/>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193" name="Google Shape;193;p139"/>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hite_Clear">
  <p:cSld name="white_Clear">
    <p:spTree>
      <p:nvGrpSpPr>
        <p:cNvPr id="1" name="Shape 24"/>
        <p:cNvGrpSpPr/>
        <p:nvPr/>
      </p:nvGrpSpPr>
      <p:grpSpPr>
        <a:xfrm>
          <a:off x="0" y="0"/>
          <a:ext cx="0" cy="0"/>
          <a:chOff x="0" y="0"/>
          <a:chExt cx="0" cy="0"/>
        </a:xfrm>
      </p:grpSpPr>
      <p:sp>
        <p:nvSpPr>
          <p:cNvPr id="25" name="Google Shape;25;p111"/>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3 key points">
  <p:cSld name="3 key points">
    <p:bg>
      <p:bgPr>
        <a:solidFill>
          <a:schemeClr val="accent1"/>
        </a:solidFill>
        <a:effectLst/>
      </p:bgPr>
    </p:bg>
    <p:spTree>
      <p:nvGrpSpPr>
        <p:cNvPr id="1" name="Shape 194"/>
        <p:cNvGrpSpPr/>
        <p:nvPr/>
      </p:nvGrpSpPr>
      <p:grpSpPr>
        <a:xfrm>
          <a:off x="0" y="0"/>
          <a:ext cx="0" cy="0"/>
          <a:chOff x="0" y="0"/>
          <a:chExt cx="0" cy="0"/>
        </a:xfrm>
      </p:grpSpPr>
      <p:sp>
        <p:nvSpPr>
          <p:cNvPr id="195" name="Google Shape;195;p140"/>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140"/>
          <p:cNvSpPr txBox="1">
            <a:spLocks noGrp="1"/>
          </p:cNvSpPr>
          <p:nvPr>
            <p:ph type="body" idx="1"/>
          </p:nvPr>
        </p:nvSpPr>
        <p:spPr>
          <a:xfrm>
            <a:off x="424599"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2"/>
              </a:buClr>
              <a:buSzPts val="9600"/>
              <a:buNone/>
              <a:defRPr sz="9600" b="1">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40"/>
          <p:cNvSpPr txBox="1">
            <a:spLocks noGrp="1"/>
          </p:cNvSpPr>
          <p:nvPr>
            <p:ph type="body" idx="2"/>
          </p:nvPr>
        </p:nvSpPr>
        <p:spPr>
          <a:xfrm>
            <a:off x="449999"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lt1"/>
              </a:buClr>
              <a:buSzPts val="2400"/>
              <a:buNone/>
              <a:defRPr sz="2400" b="0">
                <a:solidFill>
                  <a:schemeClr val="l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140"/>
          <p:cNvSpPr txBox="1">
            <a:spLocks noGrp="1"/>
          </p:cNvSpPr>
          <p:nvPr>
            <p:ph type="body" idx="3"/>
          </p:nvPr>
        </p:nvSpPr>
        <p:spPr>
          <a:xfrm>
            <a:off x="4298690"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2"/>
              </a:buClr>
              <a:buSzPts val="9600"/>
              <a:buNone/>
              <a:defRPr sz="9600" b="1">
                <a:solidFill>
                  <a:schemeClr val="accent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140"/>
          <p:cNvSpPr txBox="1">
            <a:spLocks noGrp="1"/>
          </p:cNvSpPr>
          <p:nvPr>
            <p:ph type="body" idx="4"/>
          </p:nvPr>
        </p:nvSpPr>
        <p:spPr>
          <a:xfrm>
            <a:off x="4332287"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lt1"/>
              </a:buClr>
              <a:buSzPts val="2400"/>
              <a:buNone/>
              <a:defRPr sz="2400" b="0">
                <a:solidFill>
                  <a:schemeClr val="l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40"/>
          <p:cNvSpPr txBox="1">
            <a:spLocks noGrp="1"/>
          </p:cNvSpPr>
          <p:nvPr>
            <p:ph type="body" idx="5"/>
          </p:nvPr>
        </p:nvSpPr>
        <p:spPr>
          <a:xfrm>
            <a:off x="8162924"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rgbClr val="E3D8F0"/>
              </a:buClr>
              <a:buSzPts val="9600"/>
              <a:buNone/>
              <a:defRPr sz="9600" b="1">
                <a:solidFill>
                  <a:srgbClr val="E3D8F0"/>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140"/>
          <p:cNvSpPr txBox="1">
            <a:spLocks noGrp="1"/>
          </p:cNvSpPr>
          <p:nvPr>
            <p:ph type="body" idx="6"/>
          </p:nvPr>
        </p:nvSpPr>
        <p:spPr>
          <a:xfrm>
            <a:off x="8220073"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lt1"/>
              </a:buClr>
              <a:buSzPts val="2400"/>
              <a:buNone/>
              <a:defRPr sz="2400" b="0">
                <a:solidFill>
                  <a:schemeClr val="l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140"/>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203" name="Google Shape;203;p140"/>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204" name="Google Shape;204;p140"/>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3 key points">
  <p:cSld name="1_3 key points">
    <p:bg>
      <p:bgPr>
        <a:solidFill>
          <a:schemeClr val="lt1"/>
        </a:solidFill>
        <a:effectLst/>
      </p:bgPr>
    </p:bg>
    <p:spTree>
      <p:nvGrpSpPr>
        <p:cNvPr id="1" name="Shape 205"/>
        <p:cNvGrpSpPr/>
        <p:nvPr/>
      </p:nvGrpSpPr>
      <p:grpSpPr>
        <a:xfrm>
          <a:off x="0" y="0"/>
          <a:ext cx="0" cy="0"/>
          <a:chOff x="0" y="0"/>
          <a:chExt cx="0" cy="0"/>
        </a:xfrm>
      </p:grpSpPr>
      <p:sp>
        <p:nvSpPr>
          <p:cNvPr id="206" name="Google Shape;206;p141"/>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Barlow"/>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141"/>
          <p:cNvSpPr txBox="1">
            <a:spLocks noGrp="1"/>
          </p:cNvSpPr>
          <p:nvPr>
            <p:ph type="body" idx="1"/>
          </p:nvPr>
        </p:nvSpPr>
        <p:spPr>
          <a:xfrm>
            <a:off x="424599"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2"/>
              </a:buClr>
              <a:buSzPts val="9600"/>
              <a:buNone/>
              <a:defRPr sz="9600" b="1">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141"/>
          <p:cNvSpPr txBox="1">
            <a:spLocks noGrp="1"/>
          </p:cNvSpPr>
          <p:nvPr>
            <p:ph type="body" idx="2"/>
          </p:nvPr>
        </p:nvSpPr>
        <p:spPr>
          <a:xfrm>
            <a:off x="504438"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141"/>
          <p:cNvSpPr txBox="1">
            <a:spLocks noGrp="1"/>
          </p:cNvSpPr>
          <p:nvPr>
            <p:ph type="body" idx="3"/>
          </p:nvPr>
        </p:nvSpPr>
        <p:spPr>
          <a:xfrm>
            <a:off x="4298690"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2"/>
              </a:buClr>
              <a:buSzPts val="9600"/>
              <a:buNone/>
              <a:defRPr sz="9600" b="1">
                <a:solidFill>
                  <a:schemeClr val="accent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141"/>
          <p:cNvSpPr txBox="1">
            <a:spLocks noGrp="1"/>
          </p:cNvSpPr>
          <p:nvPr>
            <p:ph type="body" idx="4"/>
          </p:nvPr>
        </p:nvSpPr>
        <p:spPr>
          <a:xfrm>
            <a:off x="4386726"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41"/>
          <p:cNvSpPr txBox="1">
            <a:spLocks noGrp="1"/>
          </p:cNvSpPr>
          <p:nvPr>
            <p:ph type="body" idx="5"/>
          </p:nvPr>
        </p:nvSpPr>
        <p:spPr>
          <a:xfrm>
            <a:off x="8162924" y="1701571"/>
            <a:ext cx="1219200" cy="104525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accent5"/>
              </a:buClr>
              <a:buSzPts val="9600"/>
              <a:buNone/>
              <a:defRPr sz="9600" b="1">
                <a:solidFill>
                  <a:schemeClr val="accent5"/>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141"/>
          <p:cNvSpPr txBox="1">
            <a:spLocks noGrp="1"/>
          </p:cNvSpPr>
          <p:nvPr>
            <p:ph type="body" idx="6"/>
          </p:nvPr>
        </p:nvSpPr>
        <p:spPr>
          <a:xfrm>
            <a:off x="8220073" y="3067958"/>
            <a:ext cx="3528000" cy="2583996"/>
          </a:xfrm>
          <a:prstGeom prst="rect">
            <a:avLst/>
          </a:prstGeom>
          <a:noFill/>
          <a:ln>
            <a:noFill/>
          </a:ln>
        </p:spPr>
        <p:txBody>
          <a:bodyPr spcFirstLastPara="1" wrap="square" lIns="72000" tIns="72000" rIns="72000" bIns="72000" anchor="t" anchorCtr="0">
            <a:noAutofit/>
          </a:bodyPr>
          <a:lstStyle>
            <a:lvl1pPr marL="457200" lvl="0" indent="-228600" algn="l">
              <a:lnSpc>
                <a:spcPct val="115000"/>
              </a:lnSpc>
              <a:spcBef>
                <a:spcPts val="400"/>
              </a:spcBef>
              <a:spcAft>
                <a:spcPts val="0"/>
              </a:spcAft>
              <a:buClr>
                <a:schemeClr val="accent1"/>
              </a:buClr>
              <a:buSzPts val="2400"/>
              <a:buNone/>
              <a:defRPr sz="2400" b="0">
                <a:solidFill>
                  <a:schemeClr val="accent1"/>
                </a:solidFill>
              </a:defRPr>
            </a:lvl1pPr>
            <a:lvl2pPr marL="914400" lvl="1" indent="-381000" algn="l">
              <a:lnSpc>
                <a:spcPct val="115000"/>
              </a:lnSpc>
              <a:spcBef>
                <a:spcPts val="400"/>
              </a:spcBef>
              <a:spcAft>
                <a:spcPts val="0"/>
              </a:spcAft>
              <a:buClr>
                <a:schemeClr val="lt1"/>
              </a:buClr>
              <a:buSzPts val="2400"/>
              <a:buChar char="•"/>
              <a:defRPr b="1">
                <a:solidFill>
                  <a:schemeClr val="lt1"/>
                </a:solidFill>
              </a:defRPr>
            </a:lvl2pPr>
            <a:lvl3pPr marL="1371600" lvl="2" indent="-381000" algn="l">
              <a:lnSpc>
                <a:spcPct val="115000"/>
              </a:lnSpc>
              <a:spcBef>
                <a:spcPts val="400"/>
              </a:spcBef>
              <a:spcAft>
                <a:spcPts val="0"/>
              </a:spcAft>
              <a:buClr>
                <a:schemeClr val="lt1"/>
              </a:buClr>
              <a:buSzPts val="2400"/>
              <a:buChar char="‒"/>
              <a:defRPr b="1">
                <a:solidFill>
                  <a:schemeClr val="lt1"/>
                </a:solidFill>
              </a:defRPr>
            </a:lvl3pPr>
            <a:lvl4pPr marL="1828800" lvl="3" indent="-317500" algn="l">
              <a:lnSpc>
                <a:spcPct val="90000"/>
              </a:lnSpc>
              <a:spcBef>
                <a:spcPts val="500"/>
              </a:spcBef>
              <a:spcAft>
                <a:spcPts val="0"/>
              </a:spcAft>
              <a:buClr>
                <a:schemeClr val="lt1"/>
              </a:buClr>
              <a:buSzPts val="1400"/>
              <a:buChar char="•"/>
              <a:defRPr b="1">
                <a:solidFill>
                  <a:schemeClr val="lt1"/>
                </a:solidFill>
              </a:defRPr>
            </a:lvl4pPr>
            <a:lvl5pPr marL="2286000" lvl="4" indent="-317500" algn="l">
              <a:lnSpc>
                <a:spcPct val="90000"/>
              </a:lnSpc>
              <a:spcBef>
                <a:spcPts val="500"/>
              </a:spcBef>
              <a:spcAft>
                <a:spcPts val="0"/>
              </a:spcAft>
              <a:buClr>
                <a:schemeClr val="lt1"/>
              </a:buClr>
              <a:buSzPts val="1400"/>
              <a:buChar char="−"/>
              <a:defRPr b="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141"/>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214" name="Google Shape;214;p141"/>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215" name="Google Shape;215;p141"/>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x 2 boxes">
  <p:cSld name="Content x 2 boxes">
    <p:spTree>
      <p:nvGrpSpPr>
        <p:cNvPr id="1" name="Shape 216"/>
        <p:cNvGrpSpPr/>
        <p:nvPr/>
      </p:nvGrpSpPr>
      <p:grpSpPr>
        <a:xfrm>
          <a:off x="0" y="0"/>
          <a:ext cx="0" cy="0"/>
          <a:chOff x="0" y="0"/>
          <a:chExt cx="0" cy="0"/>
        </a:xfrm>
      </p:grpSpPr>
      <p:sp>
        <p:nvSpPr>
          <p:cNvPr id="217" name="Google Shape;217;p142"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142"/>
          <p:cNvSpPr txBox="1">
            <a:spLocks noGrp="1"/>
          </p:cNvSpPr>
          <p:nvPr>
            <p:ph type="body" idx="1"/>
          </p:nvPr>
        </p:nvSpPr>
        <p:spPr>
          <a:xfrm>
            <a:off x="450000" y="1808163"/>
            <a:ext cx="5456880"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142"/>
          <p:cNvSpPr txBox="1">
            <a:spLocks noGrp="1"/>
          </p:cNvSpPr>
          <p:nvPr>
            <p:ph type="body" idx="2"/>
          </p:nvPr>
        </p:nvSpPr>
        <p:spPr>
          <a:xfrm>
            <a:off x="6273992" y="1808163"/>
            <a:ext cx="5456880"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a:solidFill>
                  <a:schemeClr val="dk1"/>
                </a:solidFill>
              </a:defRPr>
            </a:lvl1pPr>
            <a:lvl2pPr marL="914400" lvl="1" indent="-381000" algn="l">
              <a:lnSpc>
                <a:spcPct val="115000"/>
              </a:lnSpc>
              <a:spcBef>
                <a:spcPts val="400"/>
              </a:spcBef>
              <a:spcAft>
                <a:spcPts val="0"/>
              </a:spcAft>
              <a:buClr>
                <a:schemeClr val="dk1"/>
              </a:buClr>
              <a:buSzPts val="2400"/>
              <a:buChar char="•"/>
              <a:defRPr sz="2400">
                <a:solidFill>
                  <a:schemeClr val="dk1"/>
                </a:solidFill>
              </a:defRPr>
            </a:lvl2pPr>
            <a:lvl3pPr marL="1371600" lvl="2" indent="-381000" algn="l">
              <a:lnSpc>
                <a:spcPct val="115000"/>
              </a:lnSpc>
              <a:spcBef>
                <a:spcPts val="400"/>
              </a:spcBef>
              <a:spcAft>
                <a:spcPts val="0"/>
              </a:spcAft>
              <a:buClr>
                <a:schemeClr val="dk1"/>
              </a:buClr>
              <a:buSzPts val="2400"/>
              <a:buChar char="‒"/>
              <a:defRPr sz="2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rge_image_right">
  <p:cSld name="large_image_right">
    <p:spTree>
      <p:nvGrpSpPr>
        <p:cNvPr id="1" name="Shape 220"/>
        <p:cNvGrpSpPr/>
        <p:nvPr/>
      </p:nvGrpSpPr>
      <p:grpSpPr>
        <a:xfrm>
          <a:off x="0" y="0"/>
          <a:ext cx="0" cy="0"/>
          <a:chOff x="0" y="0"/>
          <a:chExt cx="0" cy="0"/>
        </a:xfrm>
      </p:grpSpPr>
      <p:sp>
        <p:nvSpPr>
          <p:cNvPr id="221" name="Google Shape;221;p143"/>
          <p:cNvSpPr txBox="1">
            <a:spLocks noGrp="1"/>
          </p:cNvSpPr>
          <p:nvPr>
            <p:ph type="body" idx="1"/>
          </p:nvPr>
        </p:nvSpPr>
        <p:spPr>
          <a:xfrm>
            <a:off x="442913" y="2249714"/>
            <a:ext cx="3527425" cy="3698649"/>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800"/>
              <a:buNone/>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143"/>
          <p:cNvSpPr>
            <a:spLocks noGrp="1"/>
          </p:cNvSpPr>
          <p:nvPr>
            <p:ph type="pic" idx="2"/>
          </p:nvPr>
        </p:nvSpPr>
        <p:spPr>
          <a:xfrm>
            <a:off x="4332288" y="0"/>
            <a:ext cx="7410450" cy="5948363"/>
          </a:xfrm>
          <a:prstGeom prst="rect">
            <a:avLst/>
          </a:prstGeom>
          <a:solidFill>
            <a:schemeClr val="lt1"/>
          </a:solidFill>
          <a:ln>
            <a:noFill/>
          </a:ln>
        </p:spPr>
      </p:sp>
      <p:sp>
        <p:nvSpPr>
          <p:cNvPr id="223" name="Google Shape;223;p143"/>
          <p:cNvSpPr txBox="1">
            <a:spLocks noGrp="1"/>
          </p:cNvSpPr>
          <p:nvPr>
            <p:ph type="title"/>
          </p:nvPr>
        </p:nvSpPr>
        <p:spPr>
          <a:xfrm>
            <a:off x="450000" y="701874"/>
            <a:ext cx="352033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rge_image_left">
  <p:cSld name="large_image_left">
    <p:spTree>
      <p:nvGrpSpPr>
        <p:cNvPr id="1" name="Shape 224"/>
        <p:cNvGrpSpPr/>
        <p:nvPr/>
      </p:nvGrpSpPr>
      <p:grpSpPr>
        <a:xfrm>
          <a:off x="0" y="0"/>
          <a:ext cx="0" cy="0"/>
          <a:chOff x="0" y="0"/>
          <a:chExt cx="0" cy="0"/>
        </a:xfrm>
      </p:grpSpPr>
      <p:sp>
        <p:nvSpPr>
          <p:cNvPr id="225" name="Google Shape;225;p144" descr="Header"/>
          <p:cNvSpPr txBox="1">
            <a:spLocks noGrp="1"/>
          </p:cNvSpPr>
          <p:nvPr>
            <p:ph type="title"/>
          </p:nvPr>
        </p:nvSpPr>
        <p:spPr>
          <a:xfrm>
            <a:off x="8184232" y="450000"/>
            <a:ext cx="3526688" cy="11162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44"/>
          <p:cNvSpPr txBox="1">
            <a:spLocks noGrp="1"/>
          </p:cNvSpPr>
          <p:nvPr>
            <p:ph type="body" idx="1"/>
          </p:nvPr>
        </p:nvSpPr>
        <p:spPr>
          <a:xfrm>
            <a:off x="8223183" y="2293257"/>
            <a:ext cx="3526689" cy="3655106"/>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800"/>
              <a:buNone/>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144"/>
          <p:cNvSpPr>
            <a:spLocks noGrp="1"/>
          </p:cNvSpPr>
          <p:nvPr>
            <p:ph type="pic" idx="2"/>
          </p:nvPr>
        </p:nvSpPr>
        <p:spPr>
          <a:xfrm>
            <a:off x="461476" y="0"/>
            <a:ext cx="7398237" cy="5948363"/>
          </a:xfrm>
          <a:prstGeom prst="rect">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rge_diagram_right">
  <p:cSld name="large_diagram_right">
    <p:spTree>
      <p:nvGrpSpPr>
        <p:cNvPr id="1" name="Shape 228"/>
        <p:cNvGrpSpPr/>
        <p:nvPr/>
      </p:nvGrpSpPr>
      <p:grpSpPr>
        <a:xfrm>
          <a:off x="0" y="0"/>
          <a:ext cx="0" cy="0"/>
          <a:chOff x="0" y="0"/>
          <a:chExt cx="0" cy="0"/>
        </a:xfrm>
      </p:grpSpPr>
      <p:sp>
        <p:nvSpPr>
          <p:cNvPr id="229" name="Google Shape;229;p145"/>
          <p:cNvSpPr txBox="1">
            <a:spLocks noGrp="1"/>
          </p:cNvSpPr>
          <p:nvPr>
            <p:ph type="body" idx="1"/>
          </p:nvPr>
        </p:nvSpPr>
        <p:spPr>
          <a:xfrm>
            <a:off x="442913" y="3149600"/>
            <a:ext cx="3527425" cy="2798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800"/>
              <a:buNone/>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145"/>
          <p:cNvSpPr txBox="1">
            <a:spLocks noGrp="1"/>
          </p:cNvSpPr>
          <p:nvPr>
            <p:ph type="body" idx="2"/>
          </p:nvPr>
        </p:nvSpPr>
        <p:spPr>
          <a:xfrm>
            <a:off x="4283075" y="692150"/>
            <a:ext cx="7466013" cy="5256213"/>
          </a:xfrm>
          <a:prstGeom prst="rect">
            <a:avLst/>
          </a:prstGeom>
          <a:solidFill>
            <a:srgbClr val="F2F2F2"/>
          </a:solid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145"/>
          <p:cNvSpPr txBox="1">
            <a:spLocks noGrp="1"/>
          </p:cNvSpPr>
          <p:nvPr>
            <p:ph type="title"/>
          </p:nvPr>
        </p:nvSpPr>
        <p:spPr>
          <a:xfrm>
            <a:off x="450000" y="701874"/>
            <a:ext cx="352033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3_Clear">
  <p:cSld name="3_Clear">
    <p:spTree>
      <p:nvGrpSpPr>
        <p:cNvPr id="1" name="Shape 232"/>
        <p:cNvGrpSpPr/>
        <p:nvPr/>
      </p:nvGrpSpPr>
      <p:grpSpPr>
        <a:xfrm>
          <a:off x="0" y="0"/>
          <a:ext cx="0" cy="0"/>
          <a:chOff x="0" y="0"/>
          <a:chExt cx="0" cy="0"/>
        </a:xfrm>
      </p:grpSpPr>
      <p:sp>
        <p:nvSpPr>
          <p:cNvPr id="233" name="Google Shape;233;p146"/>
          <p:cNvSpPr>
            <a:spLocks noGrp="1"/>
          </p:cNvSpPr>
          <p:nvPr>
            <p:ph type="pic" idx="2"/>
          </p:nvPr>
        </p:nvSpPr>
        <p:spPr>
          <a:xfrm>
            <a:off x="1990724" y="0"/>
            <a:ext cx="10205810" cy="6858000"/>
          </a:xfrm>
          <a:prstGeom prst="rect">
            <a:avLst/>
          </a:prstGeom>
          <a:solidFill>
            <a:schemeClr val="lt1"/>
          </a:solidFill>
          <a:ln>
            <a:noFill/>
          </a:ln>
        </p:spPr>
      </p:sp>
      <p:sp>
        <p:nvSpPr>
          <p:cNvPr id="234" name="Google Shape;234;p146"/>
          <p:cNvSpPr txBox="1">
            <a:spLocks noGrp="1"/>
          </p:cNvSpPr>
          <p:nvPr>
            <p:ph type="title"/>
          </p:nvPr>
        </p:nvSpPr>
        <p:spPr>
          <a:xfrm>
            <a:off x="450000" y="701874"/>
            <a:ext cx="6255600"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146"/>
          <p:cNvSpPr txBox="1"/>
          <p:nvPr/>
        </p:nvSpPr>
        <p:spPr>
          <a:xfrm>
            <a:off x="440938" y="6251108"/>
            <a:ext cx="154026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dk1"/>
                </a:solidFill>
                <a:latin typeface="Barlow"/>
                <a:ea typeface="Barlow"/>
                <a:cs typeface="Barlow"/>
                <a:sym typeface="Barlow"/>
              </a:rPr>
              <a:t>© Ipsos | Doc Name | Month Year | Version # | Public | Internal/Client Use Only | Strictly Confidential</a:t>
            </a:r>
            <a:endParaRPr/>
          </a:p>
        </p:txBody>
      </p:sp>
      <p:pic>
        <p:nvPicPr>
          <p:cNvPr id="236" name="Google Shape;236;p146"/>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s with line">
  <p:cSld name="3 columns with line">
    <p:spTree>
      <p:nvGrpSpPr>
        <p:cNvPr id="1" name="Shape 237"/>
        <p:cNvGrpSpPr/>
        <p:nvPr/>
      </p:nvGrpSpPr>
      <p:grpSpPr>
        <a:xfrm>
          <a:off x="0" y="0"/>
          <a:ext cx="0" cy="0"/>
          <a:chOff x="0" y="0"/>
          <a:chExt cx="0" cy="0"/>
        </a:xfrm>
      </p:grpSpPr>
      <p:sp>
        <p:nvSpPr>
          <p:cNvPr id="238" name="Google Shape;238;p147"/>
          <p:cNvSpPr txBox="1">
            <a:spLocks noGrp="1"/>
          </p:cNvSpPr>
          <p:nvPr>
            <p:ph type="body" idx="1"/>
          </p:nvPr>
        </p:nvSpPr>
        <p:spPr>
          <a:xfrm>
            <a:off x="404786"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14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Barlow"/>
                <a:ea typeface="Barlow"/>
                <a:cs typeface="Barlow"/>
                <a:sym typeface="Barlow"/>
              </a:defRPr>
            </a:lvl1pPr>
            <a:lvl2pPr marL="0" marR="0" lvl="1" indent="0" algn="l" rtl="0">
              <a:spcBef>
                <a:spcPts val="0"/>
              </a:spcBef>
              <a:buNone/>
              <a:defRPr sz="1800">
                <a:solidFill>
                  <a:schemeClr val="dk1"/>
                </a:solidFill>
                <a:latin typeface="Barlow"/>
                <a:ea typeface="Barlow"/>
                <a:cs typeface="Barlow"/>
                <a:sym typeface="Barlow"/>
              </a:defRPr>
            </a:lvl2pPr>
            <a:lvl3pPr marL="0" marR="0" lvl="2" indent="0" algn="l" rtl="0">
              <a:spcBef>
                <a:spcPts val="0"/>
              </a:spcBef>
              <a:buNone/>
              <a:defRPr sz="1800">
                <a:solidFill>
                  <a:schemeClr val="dk1"/>
                </a:solidFill>
                <a:latin typeface="Barlow"/>
                <a:ea typeface="Barlow"/>
                <a:cs typeface="Barlow"/>
                <a:sym typeface="Barlow"/>
              </a:defRPr>
            </a:lvl3pPr>
            <a:lvl4pPr marL="0" marR="0" lvl="3" indent="0" algn="l" rtl="0">
              <a:spcBef>
                <a:spcPts val="0"/>
              </a:spcBef>
              <a:buNone/>
              <a:defRPr sz="1800">
                <a:solidFill>
                  <a:schemeClr val="dk1"/>
                </a:solidFill>
                <a:latin typeface="Barlow"/>
                <a:ea typeface="Barlow"/>
                <a:cs typeface="Barlow"/>
                <a:sym typeface="Barlow"/>
              </a:defRPr>
            </a:lvl4pPr>
            <a:lvl5pPr marL="0" marR="0" lvl="4" indent="0" algn="l" rtl="0">
              <a:spcBef>
                <a:spcPts val="0"/>
              </a:spcBef>
              <a:buNone/>
              <a:defRPr sz="1800">
                <a:solidFill>
                  <a:schemeClr val="dk1"/>
                </a:solidFill>
                <a:latin typeface="Barlow"/>
                <a:ea typeface="Barlow"/>
                <a:cs typeface="Barlow"/>
                <a:sym typeface="Barlow"/>
              </a:defRPr>
            </a:lvl5pPr>
            <a:lvl6pPr marL="0" marR="0" lvl="5" indent="0" algn="l" rtl="0">
              <a:spcBef>
                <a:spcPts val="0"/>
              </a:spcBef>
              <a:buNone/>
              <a:defRPr sz="1800">
                <a:solidFill>
                  <a:schemeClr val="dk1"/>
                </a:solidFill>
                <a:latin typeface="Barlow"/>
                <a:ea typeface="Barlow"/>
                <a:cs typeface="Barlow"/>
                <a:sym typeface="Barlow"/>
              </a:defRPr>
            </a:lvl6pPr>
            <a:lvl7pPr marL="0" marR="0" lvl="6" indent="0" algn="l" rtl="0">
              <a:spcBef>
                <a:spcPts val="0"/>
              </a:spcBef>
              <a:buNone/>
              <a:defRPr sz="1800">
                <a:solidFill>
                  <a:schemeClr val="dk1"/>
                </a:solidFill>
                <a:latin typeface="Barlow"/>
                <a:ea typeface="Barlow"/>
                <a:cs typeface="Barlow"/>
                <a:sym typeface="Barlow"/>
              </a:defRPr>
            </a:lvl7pPr>
            <a:lvl8pPr marL="0" marR="0" lvl="7" indent="0" algn="l" rtl="0">
              <a:spcBef>
                <a:spcPts val="0"/>
              </a:spcBef>
              <a:buNone/>
              <a:defRPr sz="1800">
                <a:solidFill>
                  <a:schemeClr val="dk1"/>
                </a:solidFill>
                <a:latin typeface="Barlow"/>
                <a:ea typeface="Barlow"/>
                <a:cs typeface="Barlow"/>
                <a:sym typeface="Barlow"/>
              </a:defRPr>
            </a:lvl8pPr>
            <a:lvl9pPr marL="0" marR="0" lvl="8" indent="0" algn="l" rtl="0">
              <a:spcBef>
                <a:spcPts val="0"/>
              </a:spcBef>
              <a:buNone/>
              <a:defRPr sz="1800">
                <a:solidFill>
                  <a:schemeClr val="dk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fr-FR"/>
              <a:t>‹N°›</a:t>
            </a:fld>
            <a:r>
              <a:rPr lang="fr-FR"/>
              <a:t> ‒ </a:t>
            </a:r>
            <a:endParaRPr sz="1400">
              <a:solidFill>
                <a:srgbClr val="000000"/>
              </a:solidFill>
              <a:latin typeface="Arial"/>
              <a:ea typeface="Arial"/>
              <a:cs typeface="Arial"/>
              <a:sym typeface="Arial"/>
            </a:endParaRPr>
          </a:p>
        </p:txBody>
      </p:sp>
      <p:sp>
        <p:nvSpPr>
          <p:cNvPr id="240" name="Google Shape;240;p147"/>
          <p:cNvSpPr txBox="1">
            <a:spLocks noGrp="1"/>
          </p:cNvSpPr>
          <p:nvPr>
            <p:ph type="body" idx="2"/>
          </p:nvPr>
        </p:nvSpPr>
        <p:spPr>
          <a:xfrm>
            <a:off x="4279090"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147"/>
          <p:cNvSpPr txBox="1">
            <a:spLocks noGrp="1"/>
          </p:cNvSpPr>
          <p:nvPr>
            <p:ph type="body" idx="3"/>
          </p:nvPr>
        </p:nvSpPr>
        <p:spPr>
          <a:xfrm>
            <a:off x="8153368"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147"/>
          <p:cNvSpPr txBox="1">
            <a:spLocks noGrp="1"/>
          </p:cNvSpPr>
          <p:nvPr>
            <p:ph type="body" idx="4"/>
          </p:nvPr>
        </p:nvSpPr>
        <p:spPr>
          <a:xfrm>
            <a:off x="404786" y="1368596"/>
            <a:ext cx="2311064" cy="35394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2"/>
              </a:buClr>
              <a:buSzPts val="2000"/>
              <a:buNone/>
              <a:defRPr sz="2000">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147"/>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147"/>
          <p:cNvSpPr txBox="1">
            <a:spLocks noGrp="1"/>
          </p:cNvSpPr>
          <p:nvPr>
            <p:ph type="body" idx="5"/>
          </p:nvPr>
        </p:nvSpPr>
        <p:spPr>
          <a:xfrm>
            <a:off x="404786" y="5914632"/>
            <a:ext cx="11463417" cy="215444"/>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4" orient="horz" pos="1136">
          <p15:clr>
            <a:srgbClr val="F26B43"/>
          </p15:clr>
        </p15:guide>
        <p15:guide id="5" orient="horz" pos="3584">
          <p15:clr>
            <a:srgbClr val="F26B43"/>
          </p15:clr>
        </p15:guide>
        <p15:guide id="6" orient="horz" pos="3906">
          <p15:clr>
            <a:srgbClr val="F26B43"/>
          </p15:clr>
        </p15:guide>
        <p15:guide id="7" orient="horz" pos="4156">
          <p15:clr>
            <a:srgbClr val="F26B43"/>
          </p15:clr>
        </p15:guide>
        <p15:guide id="8" pos="306">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 columns with line">
  <p:cSld name="2 columns with line">
    <p:spTree>
      <p:nvGrpSpPr>
        <p:cNvPr id="1" name="Shape 245"/>
        <p:cNvGrpSpPr/>
        <p:nvPr/>
      </p:nvGrpSpPr>
      <p:grpSpPr>
        <a:xfrm>
          <a:off x="0" y="0"/>
          <a:ext cx="0" cy="0"/>
          <a:chOff x="0" y="0"/>
          <a:chExt cx="0" cy="0"/>
        </a:xfrm>
      </p:grpSpPr>
      <p:sp>
        <p:nvSpPr>
          <p:cNvPr id="246" name="Google Shape;246;p148"/>
          <p:cNvSpPr txBox="1">
            <a:spLocks noGrp="1"/>
          </p:cNvSpPr>
          <p:nvPr>
            <p:ph type="body" idx="1"/>
          </p:nvPr>
        </p:nvSpPr>
        <p:spPr>
          <a:xfrm>
            <a:off x="404786" y="1808820"/>
            <a:ext cx="5511194"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148"/>
          <p:cNvSpPr txBox="1">
            <a:spLocks noGrp="1"/>
          </p:cNvSpPr>
          <p:nvPr>
            <p:ph type="body" idx="2"/>
          </p:nvPr>
        </p:nvSpPr>
        <p:spPr>
          <a:xfrm>
            <a:off x="6280958" y="1808820"/>
            <a:ext cx="5511194"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148"/>
          <p:cNvSpPr txBox="1">
            <a:spLocks noGrp="1"/>
          </p:cNvSpPr>
          <p:nvPr>
            <p:ph type="body" idx="3"/>
          </p:nvPr>
        </p:nvSpPr>
        <p:spPr>
          <a:xfrm>
            <a:off x="404786" y="1368596"/>
            <a:ext cx="2311064" cy="35394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2"/>
              </a:buClr>
              <a:buSzPts val="2000"/>
              <a:buNone/>
              <a:defRPr sz="2000">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14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Barlow"/>
                <a:ea typeface="Barlow"/>
                <a:cs typeface="Barlow"/>
                <a:sym typeface="Barlow"/>
              </a:defRPr>
            </a:lvl1pPr>
            <a:lvl2pPr marL="0" marR="0" lvl="1" indent="0" algn="l" rtl="0">
              <a:spcBef>
                <a:spcPts val="0"/>
              </a:spcBef>
              <a:buNone/>
              <a:defRPr sz="1800">
                <a:solidFill>
                  <a:schemeClr val="dk1"/>
                </a:solidFill>
                <a:latin typeface="Barlow"/>
                <a:ea typeface="Barlow"/>
                <a:cs typeface="Barlow"/>
                <a:sym typeface="Barlow"/>
              </a:defRPr>
            </a:lvl2pPr>
            <a:lvl3pPr marL="0" marR="0" lvl="2" indent="0" algn="l" rtl="0">
              <a:spcBef>
                <a:spcPts val="0"/>
              </a:spcBef>
              <a:buNone/>
              <a:defRPr sz="1800">
                <a:solidFill>
                  <a:schemeClr val="dk1"/>
                </a:solidFill>
                <a:latin typeface="Barlow"/>
                <a:ea typeface="Barlow"/>
                <a:cs typeface="Barlow"/>
                <a:sym typeface="Barlow"/>
              </a:defRPr>
            </a:lvl3pPr>
            <a:lvl4pPr marL="0" marR="0" lvl="3" indent="0" algn="l" rtl="0">
              <a:spcBef>
                <a:spcPts val="0"/>
              </a:spcBef>
              <a:buNone/>
              <a:defRPr sz="1800">
                <a:solidFill>
                  <a:schemeClr val="dk1"/>
                </a:solidFill>
                <a:latin typeface="Barlow"/>
                <a:ea typeface="Barlow"/>
                <a:cs typeface="Barlow"/>
                <a:sym typeface="Barlow"/>
              </a:defRPr>
            </a:lvl4pPr>
            <a:lvl5pPr marL="0" marR="0" lvl="4" indent="0" algn="l" rtl="0">
              <a:spcBef>
                <a:spcPts val="0"/>
              </a:spcBef>
              <a:buNone/>
              <a:defRPr sz="1800">
                <a:solidFill>
                  <a:schemeClr val="dk1"/>
                </a:solidFill>
                <a:latin typeface="Barlow"/>
                <a:ea typeface="Barlow"/>
                <a:cs typeface="Barlow"/>
                <a:sym typeface="Barlow"/>
              </a:defRPr>
            </a:lvl5pPr>
            <a:lvl6pPr marL="0" marR="0" lvl="5" indent="0" algn="l" rtl="0">
              <a:spcBef>
                <a:spcPts val="0"/>
              </a:spcBef>
              <a:buNone/>
              <a:defRPr sz="1800">
                <a:solidFill>
                  <a:schemeClr val="dk1"/>
                </a:solidFill>
                <a:latin typeface="Barlow"/>
                <a:ea typeface="Barlow"/>
                <a:cs typeface="Barlow"/>
                <a:sym typeface="Barlow"/>
              </a:defRPr>
            </a:lvl6pPr>
            <a:lvl7pPr marL="0" marR="0" lvl="6" indent="0" algn="l" rtl="0">
              <a:spcBef>
                <a:spcPts val="0"/>
              </a:spcBef>
              <a:buNone/>
              <a:defRPr sz="1800">
                <a:solidFill>
                  <a:schemeClr val="dk1"/>
                </a:solidFill>
                <a:latin typeface="Barlow"/>
                <a:ea typeface="Barlow"/>
                <a:cs typeface="Barlow"/>
                <a:sym typeface="Barlow"/>
              </a:defRPr>
            </a:lvl7pPr>
            <a:lvl8pPr marL="0" marR="0" lvl="7" indent="0" algn="l" rtl="0">
              <a:spcBef>
                <a:spcPts val="0"/>
              </a:spcBef>
              <a:buNone/>
              <a:defRPr sz="1800">
                <a:solidFill>
                  <a:schemeClr val="dk1"/>
                </a:solidFill>
                <a:latin typeface="Barlow"/>
                <a:ea typeface="Barlow"/>
                <a:cs typeface="Barlow"/>
                <a:sym typeface="Barlow"/>
              </a:defRPr>
            </a:lvl8pPr>
            <a:lvl9pPr marL="0" marR="0" lvl="8" indent="0" algn="l" rtl="0">
              <a:spcBef>
                <a:spcPts val="0"/>
              </a:spcBef>
              <a:buNone/>
              <a:defRPr sz="1800">
                <a:solidFill>
                  <a:schemeClr val="dk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fr-FR"/>
              <a:t>‹N°›</a:t>
            </a:fld>
            <a:r>
              <a:rPr lang="fr-FR"/>
              <a:t> ‒ </a:t>
            </a:r>
            <a:endParaRPr sz="1400">
              <a:solidFill>
                <a:srgbClr val="000000"/>
              </a:solidFill>
              <a:latin typeface="Arial"/>
              <a:ea typeface="Arial"/>
              <a:cs typeface="Arial"/>
              <a:sym typeface="Arial"/>
            </a:endParaRPr>
          </a:p>
        </p:txBody>
      </p:sp>
      <p:sp>
        <p:nvSpPr>
          <p:cNvPr id="250" name="Google Shape;250;p148"/>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48"/>
          <p:cNvSpPr txBox="1">
            <a:spLocks noGrp="1"/>
          </p:cNvSpPr>
          <p:nvPr>
            <p:ph type="body" idx="4"/>
          </p:nvPr>
        </p:nvSpPr>
        <p:spPr>
          <a:xfrm>
            <a:off x="404786" y="5914632"/>
            <a:ext cx="11463417" cy="215444"/>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4" orient="horz" pos="1136">
          <p15:clr>
            <a:srgbClr val="F26B43"/>
          </p15:clr>
        </p15:guide>
        <p15:guide id="5" orient="horz" pos="3584">
          <p15:clr>
            <a:srgbClr val="F26B43"/>
          </p15:clr>
        </p15:guide>
        <p15:guide id="6" orient="horz" pos="3906">
          <p15:clr>
            <a:srgbClr val="F26B43"/>
          </p15:clr>
        </p15:guide>
        <p15:guide id="7" orient="horz" pos="4156">
          <p15:clr>
            <a:srgbClr val="F26B43"/>
          </p15:clr>
        </p15:guide>
        <p15:guide id="8" pos="30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252"/>
        <p:cNvGrpSpPr/>
        <p:nvPr/>
      </p:nvGrpSpPr>
      <p:grpSpPr>
        <a:xfrm>
          <a:off x="0" y="0"/>
          <a:ext cx="0" cy="0"/>
          <a:chOff x="0" y="0"/>
          <a:chExt cx="0" cy="0"/>
        </a:xfrm>
      </p:grpSpPr>
      <p:sp>
        <p:nvSpPr>
          <p:cNvPr id="253" name="Google Shape;253;p1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Barlow"/>
                <a:ea typeface="Barlow"/>
                <a:cs typeface="Barlow"/>
                <a:sym typeface="Barlow"/>
              </a:defRPr>
            </a:lvl1pPr>
            <a:lvl2pPr marL="0" marR="0" lvl="1" indent="0" algn="l" rtl="0">
              <a:spcBef>
                <a:spcPts val="0"/>
              </a:spcBef>
              <a:buNone/>
              <a:defRPr sz="1800">
                <a:solidFill>
                  <a:schemeClr val="dk1"/>
                </a:solidFill>
                <a:latin typeface="Barlow"/>
                <a:ea typeface="Barlow"/>
                <a:cs typeface="Barlow"/>
                <a:sym typeface="Barlow"/>
              </a:defRPr>
            </a:lvl2pPr>
            <a:lvl3pPr marL="0" marR="0" lvl="2" indent="0" algn="l" rtl="0">
              <a:spcBef>
                <a:spcPts val="0"/>
              </a:spcBef>
              <a:buNone/>
              <a:defRPr sz="1800">
                <a:solidFill>
                  <a:schemeClr val="dk1"/>
                </a:solidFill>
                <a:latin typeface="Barlow"/>
                <a:ea typeface="Barlow"/>
                <a:cs typeface="Barlow"/>
                <a:sym typeface="Barlow"/>
              </a:defRPr>
            </a:lvl3pPr>
            <a:lvl4pPr marL="0" marR="0" lvl="3" indent="0" algn="l" rtl="0">
              <a:spcBef>
                <a:spcPts val="0"/>
              </a:spcBef>
              <a:buNone/>
              <a:defRPr sz="1800">
                <a:solidFill>
                  <a:schemeClr val="dk1"/>
                </a:solidFill>
                <a:latin typeface="Barlow"/>
                <a:ea typeface="Barlow"/>
                <a:cs typeface="Barlow"/>
                <a:sym typeface="Barlow"/>
              </a:defRPr>
            </a:lvl4pPr>
            <a:lvl5pPr marL="0" marR="0" lvl="4" indent="0" algn="l" rtl="0">
              <a:spcBef>
                <a:spcPts val="0"/>
              </a:spcBef>
              <a:buNone/>
              <a:defRPr sz="1800">
                <a:solidFill>
                  <a:schemeClr val="dk1"/>
                </a:solidFill>
                <a:latin typeface="Barlow"/>
                <a:ea typeface="Barlow"/>
                <a:cs typeface="Barlow"/>
                <a:sym typeface="Barlow"/>
              </a:defRPr>
            </a:lvl5pPr>
            <a:lvl6pPr marL="0" marR="0" lvl="5" indent="0" algn="l" rtl="0">
              <a:spcBef>
                <a:spcPts val="0"/>
              </a:spcBef>
              <a:buNone/>
              <a:defRPr sz="1800">
                <a:solidFill>
                  <a:schemeClr val="dk1"/>
                </a:solidFill>
                <a:latin typeface="Barlow"/>
                <a:ea typeface="Barlow"/>
                <a:cs typeface="Barlow"/>
                <a:sym typeface="Barlow"/>
              </a:defRPr>
            </a:lvl6pPr>
            <a:lvl7pPr marL="0" marR="0" lvl="6" indent="0" algn="l" rtl="0">
              <a:spcBef>
                <a:spcPts val="0"/>
              </a:spcBef>
              <a:buNone/>
              <a:defRPr sz="1800">
                <a:solidFill>
                  <a:schemeClr val="dk1"/>
                </a:solidFill>
                <a:latin typeface="Barlow"/>
                <a:ea typeface="Barlow"/>
                <a:cs typeface="Barlow"/>
                <a:sym typeface="Barlow"/>
              </a:defRPr>
            </a:lvl7pPr>
            <a:lvl8pPr marL="0" marR="0" lvl="7" indent="0" algn="l" rtl="0">
              <a:spcBef>
                <a:spcPts val="0"/>
              </a:spcBef>
              <a:buNone/>
              <a:defRPr sz="1800">
                <a:solidFill>
                  <a:schemeClr val="dk1"/>
                </a:solidFill>
                <a:latin typeface="Barlow"/>
                <a:ea typeface="Barlow"/>
                <a:cs typeface="Barlow"/>
                <a:sym typeface="Barlow"/>
              </a:defRPr>
            </a:lvl8pPr>
            <a:lvl9pPr marL="0" marR="0" lvl="8" indent="0" algn="l" rtl="0">
              <a:spcBef>
                <a:spcPts val="0"/>
              </a:spcBef>
              <a:buNone/>
              <a:defRPr sz="1800">
                <a:solidFill>
                  <a:schemeClr val="dk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fr-FR"/>
              <a:t>‹N°›</a:t>
            </a:fld>
            <a:r>
              <a:rPr lang="fr-FR"/>
              <a:t> ‒ </a:t>
            </a:r>
            <a:endParaRPr sz="1400">
              <a:solidFill>
                <a:srgbClr val="000000"/>
              </a:solidFill>
              <a:latin typeface="Arial"/>
              <a:ea typeface="Arial"/>
              <a:cs typeface="Arial"/>
              <a:sym typeface="Arial"/>
            </a:endParaRPr>
          </a:p>
        </p:txBody>
      </p:sp>
      <p:sp>
        <p:nvSpPr>
          <p:cNvPr id="254" name="Google Shape;254;p149"/>
          <p:cNvSpPr txBox="1">
            <a:spLocks noGrp="1"/>
          </p:cNvSpPr>
          <p:nvPr>
            <p:ph type="body" idx="1"/>
          </p:nvPr>
        </p:nvSpPr>
        <p:spPr>
          <a:xfrm>
            <a:off x="404786" y="1368596"/>
            <a:ext cx="2311064" cy="35394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2"/>
              </a:buClr>
              <a:buSzPts val="2000"/>
              <a:buNone/>
              <a:defRPr sz="2000">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149"/>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49"/>
          <p:cNvSpPr txBox="1">
            <a:spLocks noGrp="1"/>
          </p:cNvSpPr>
          <p:nvPr>
            <p:ph type="body" idx="2"/>
          </p:nvPr>
        </p:nvSpPr>
        <p:spPr>
          <a:xfrm>
            <a:off x="404786" y="5914632"/>
            <a:ext cx="11463417" cy="215444"/>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STYLE 2">
  <p:cSld name="DIVIDER STYLE 2">
    <p:bg>
      <p:bgPr>
        <a:solidFill>
          <a:schemeClr val="accent1"/>
        </a:solidFill>
        <a:effectLst/>
      </p:bgPr>
    </p:bg>
    <p:spTree>
      <p:nvGrpSpPr>
        <p:cNvPr id="1" name="Shape 26"/>
        <p:cNvGrpSpPr/>
        <p:nvPr/>
      </p:nvGrpSpPr>
      <p:grpSpPr>
        <a:xfrm>
          <a:off x="0" y="0"/>
          <a:ext cx="0" cy="0"/>
          <a:chOff x="0" y="0"/>
          <a:chExt cx="0" cy="0"/>
        </a:xfrm>
      </p:grpSpPr>
      <p:sp>
        <p:nvSpPr>
          <p:cNvPr id="27" name="Google Shape;27;p112"/>
          <p:cNvSpPr txBox="1">
            <a:spLocks noGrp="1"/>
          </p:cNvSpPr>
          <p:nvPr>
            <p:ph type="title"/>
          </p:nvPr>
        </p:nvSpPr>
        <p:spPr>
          <a:xfrm>
            <a:off x="432000" y="1350000"/>
            <a:ext cx="6095800" cy="161001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12"/>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29" name="Google Shape;29;p112"/>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1700"/>
              <a:buNone/>
              <a:defRPr sz="11700" b="1">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12"/>
          <p:cNvSpPr txBox="1">
            <a:spLocks noGrp="1"/>
          </p:cNvSpPr>
          <p:nvPr>
            <p:ph type="body" idx="2"/>
          </p:nvPr>
        </p:nvSpPr>
        <p:spPr>
          <a:xfrm>
            <a:off x="431800" y="3494989"/>
            <a:ext cx="6096000" cy="1274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lt1"/>
              </a:buClr>
              <a:buSzPts val="2400"/>
              <a:buNone/>
              <a:defRPr sz="2400">
                <a:solidFill>
                  <a:schemeClr val="lt1"/>
                </a:solidFill>
              </a:defRPr>
            </a:lvl1pPr>
            <a:lvl2pPr marL="914400" lvl="1" indent="-228600" algn="l">
              <a:lnSpc>
                <a:spcPct val="115000"/>
              </a:lnSpc>
              <a:spcBef>
                <a:spcPts val="400"/>
              </a:spcBef>
              <a:spcAft>
                <a:spcPts val="0"/>
              </a:spcAft>
              <a:buClr>
                <a:schemeClr val="dk1"/>
              </a:buClr>
              <a:buSzPts val="24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12"/>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32" name="Google Shape;32;p112"/>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33" name="Google Shape;33;p112"/>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Actions Traitements | Tabac et VIH | Octobre 2024</a:t>
            </a:r>
            <a:endParaRPr/>
          </a:p>
        </p:txBody>
      </p:sp>
      <p:pic>
        <p:nvPicPr>
          <p:cNvPr id="34" name="Google Shape;34;p112"/>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Empty">
  <p:cSld name="1_Empty">
    <p:spTree>
      <p:nvGrpSpPr>
        <p:cNvPr id="1" name="Shape 257"/>
        <p:cNvGrpSpPr/>
        <p:nvPr/>
      </p:nvGrpSpPr>
      <p:grpSpPr>
        <a:xfrm>
          <a:off x="0" y="0"/>
          <a:ext cx="0" cy="0"/>
          <a:chOff x="0" y="0"/>
          <a:chExt cx="0" cy="0"/>
        </a:xfrm>
      </p:grpSpPr>
      <p:sp>
        <p:nvSpPr>
          <p:cNvPr id="258" name="Google Shape;258;p150"/>
          <p:cNvSpPr/>
          <p:nvPr/>
        </p:nvSpPr>
        <p:spPr>
          <a:xfrm>
            <a:off x="-1" y="0"/>
            <a:ext cx="5987987"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259" name="Google Shape;259;p150"/>
          <p:cNvSpPr txBox="1">
            <a:spLocks noGrp="1"/>
          </p:cNvSpPr>
          <p:nvPr>
            <p:ph type="sldNum" idx="12"/>
          </p:nvPr>
        </p:nvSpPr>
        <p:spPr>
          <a:xfrm>
            <a:off x="382932" y="6219234"/>
            <a:ext cx="36003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Barlow"/>
                <a:ea typeface="Barlow"/>
                <a:cs typeface="Barlow"/>
                <a:sym typeface="Barlow"/>
              </a:defRPr>
            </a:lvl1pPr>
            <a:lvl2pPr marL="0" marR="0" lvl="1" indent="0" algn="l" rtl="0">
              <a:spcBef>
                <a:spcPts val="0"/>
              </a:spcBef>
              <a:buNone/>
              <a:defRPr sz="1800">
                <a:solidFill>
                  <a:schemeClr val="lt1"/>
                </a:solidFill>
                <a:latin typeface="Barlow"/>
                <a:ea typeface="Barlow"/>
                <a:cs typeface="Barlow"/>
                <a:sym typeface="Barlow"/>
              </a:defRPr>
            </a:lvl2pPr>
            <a:lvl3pPr marL="0" marR="0" lvl="2" indent="0" algn="l" rtl="0">
              <a:spcBef>
                <a:spcPts val="0"/>
              </a:spcBef>
              <a:buNone/>
              <a:defRPr sz="1800">
                <a:solidFill>
                  <a:schemeClr val="lt1"/>
                </a:solidFill>
                <a:latin typeface="Barlow"/>
                <a:ea typeface="Barlow"/>
                <a:cs typeface="Barlow"/>
                <a:sym typeface="Barlow"/>
              </a:defRPr>
            </a:lvl3pPr>
            <a:lvl4pPr marL="0" marR="0" lvl="3" indent="0" algn="l" rtl="0">
              <a:spcBef>
                <a:spcPts val="0"/>
              </a:spcBef>
              <a:buNone/>
              <a:defRPr sz="1800">
                <a:solidFill>
                  <a:schemeClr val="lt1"/>
                </a:solidFill>
                <a:latin typeface="Barlow"/>
                <a:ea typeface="Barlow"/>
                <a:cs typeface="Barlow"/>
                <a:sym typeface="Barlow"/>
              </a:defRPr>
            </a:lvl4pPr>
            <a:lvl5pPr marL="0" marR="0" lvl="4" indent="0" algn="l" rtl="0">
              <a:spcBef>
                <a:spcPts val="0"/>
              </a:spcBef>
              <a:buNone/>
              <a:defRPr sz="1800">
                <a:solidFill>
                  <a:schemeClr val="lt1"/>
                </a:solidFill>
                <a:latin typeface="Barlow"/>
                <a:ea typeface="Barlow"/>
                <a:cs typeface="Barlow"/>
                <a:sym typeface="Barlow"/>
              </a:defRPr>
            </a:lvl5pPr>
            <a:lvl6pPr marL="0" marR="0" lvl="5" indent="0" algn="l" rtl="0">
              <a:spcBef>
                <a:spcPts val="0"/>
              </a:spcBef>
              <a:buNone/>
              <a:defRPr sz="1800">
                <a:solidFill>
                  <a:schemeClr val="lt1"/>
                </a:solidFill>
                <a:latin typeface="Barlow"/>
                <a:ea typeface="Barlow"/>
                <a:cs typeface="Barlow"/>
                <a:sym typeface="Barlow"/>
              </a:defRPr>
            </a:lvl6pPr>
            <a:lvl7pPr marL="0" marR="0" lvl="6" indent="0" algn="l" rtl="0">
              <a:spcBef>
                <a:spcPts val="0"/>
              </a:spcBef>
              <a:buNone/>
              <a:defRPr sz="1800">
                <a:solidFill>
                  <a:schemeClr val="lt1"/>
                </a:solidFill>
                <a:latin typeface="Barlow"/>
                <a:ea typeface="Barlow"/>
                <a:cs typeface="Barlow"/>
                <a:sym typeface="Barlow"/>
              </a:defRPr>
            </a:lvl7pPr>
            <a:lvl8pPr marL="0" marR="0" lvl="7" indent="0" algn="l" rtl="0">
              <a:spcBef>
                <a:spcPts val="0"/>
              </a:spcBef>
              <a:buNone/>
              <a:defRPr sz="1800">
                <a:solidFill>
                  <a:schemeClr val="lt1"/>
                </a:solidFill>
                <a:latin typeface="Barlow"/>
                <a:ea typeface="Barlow"/>
                <a:cs typeface="Barlow"/>
                <a:sym typeface="Barlow"/>
              </a:defRPr>
            </a:lvl8pPr>
            <a:lvl9pPr marL="0" marR="0" lvl="8" indent="0" algn="l" rtl="0">
              <a:spcBef>
                <a:spcPts val="0"/>
              </a:spcBef>
              <a:buNone/>
              <a:defRPr sz="1800">
                <a:solidFill>
                  <a:schemeClr val="lt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fr-FR"/>
              <a:t>‹N°›</a:t>
            </a:fld>
            <a:r>
              <a:rPr lang="fr-FR"/>
              <a:t> ‒ </a:t>
            </a:r>
            <a:endParaRPr sz="1400">
              <a:solidFill>
                <a:srgbClr val="000000"/>
              </a:solidFill>
              <a:latin typeface="Arial"/>
              <a:ea typeface="Arial"/>
              <a:cs typeface="Arial"/>
              <a:sym typeface="Arial"/>
            </a:endParaRPr>
          </a:p>
        </p:txBody>
      </p:sp>
      <p:sp>
        <p:nvSpPr>
          <p:cNvPr id="260" name="Google Shape;260;p150"/>
          <p:cNvSpPr txBox="1"/>
          <p:nvPr/>
        </p:nvSpPr>
        <p:spPr>
          <a:xfrm>
            <a:off x="815317" y="6219234"/>
            <a:ext cx="10447709" cy="365125"/>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fr-FR" sz="900" b="0">
                <a:solidFill>
                  <a:schemeClr val="lt1"/>
                </a:solidFill>
                <a:latin typeface="Barlow"/>
                <a:ea typeface="Barlow"/>
                <a:cs typeface="Barlow"/>
                <a:sym typeface="Barlow"/>
              </a:rPr>
              <a:t>© Ipsos</a:t>
            </a:r>
            <a:endParaRPr sz="900" b="0">
              <a:solidFill>
                <a:schemeClr val="lt1"/>
              </a:solidFill>
              <a:latin typeface="Barlow"/>
              <a:ea typeface="Barlow"/>
              <a:cs typeface="Barlow"/>
              <a:sym typeface="Barlow"/>
            </a:endParaRPr>
          </a:p>
        </p:txBody>
      </p:sp>
    </p:spTree>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7"/>
        <p:cNvGrpSpPr/>
        <p:nvPr/>
      </p:nvGrpSpPr>
      <p:grpSpPr>
        <a:xfrm>
          <a:off x="0" y="0"/>
          <a:ext cx="0" cy="0"/>
          <a:chOff x="0" y="0"/>
          <a:chExt cx="0" cy="0"/>
        </a:xfrm>
      </p:grpSpPr>
      <p:sp>
        <p:nvSpPr>
          <p:cNvPr id="268" name="Google Shape;268;p114"/>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ver1">
  <p:cSld name="Cover1">
    <p:bg>
      <p:bgPr>
        <a:solidFill>
          <a:schemeClr val="accent1"/>
        </a:solidFill>
        <a:effectLst/>
      </p:bgPr>
    </p:bg>
    <p:spTree>
      <p:nvGrpSpPr>
        <p:cNvPr id="1" name="Shape 269"/>
        <p:cNvGrpSpPr/>
        <p:nvPr/>
      </p:nvGrpSpPr>
      <p:grpSpPr>
        <a:xfrm>
          <a:off x="0" y="0"/>
          <a:ext cx="0" cy="0"/>
          <a:chOff x="0" y="0"/>
          <a:chExt cx="0" cy="0"/>
        </a:xfrm>
      </p:grpSpPr>
      <p:sp>
        <p:nvSpPr>
          <p:cNvPr id="270" name="Google Shape;270;p151"/>
          <p:cNvSpPr txBox="1">
            <a:spLocks noGrp="1"/>
          </p:cNvSpPr>
          <p:nvPr>
            <p:ph type="title"/>
          </p:nvPr>
        </p:nvSpPr>
        <p:spPr>
          <a:xfrm>
            <a:off x="431999" y="1350000"/>
            <a:ext cx="5825926"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151"/>
          <p:cNvSpPr txBox="1">
            <a:spLocks noGrp="1"/>
          </p:cNvSpPr>
          <p:nvPr>
            <p:ph type="body" idx="1"/>
          </p:nvPr>
        </p:nvSpPr>
        <p:spPr>
          <a:xfrm>
            <a:off x="431800" y="3494989"/>
            <a:ext cx="3851275"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151"/>
          <p:cNvSpPr>
            <a:spLocks noGrp="1"/>
          </p:cNvSpPr>
          <p:nvPr>
            <p:ph type="pic" idx="2"/>
          </p:nvPr>
        </p:nvSpPr>
        <p:spPr>
          <a:xfrm>
            <a:off x="1905000" y="0"/>
            <a:ext cx="10300263" cy="6870700"/>
          </a:xfrm>
          <a:prstGeom prst="rect">
            <a:avLst/>
          </a:prstGeom>
          <a:solidFill>
            <a:schemeClr val="lt1"/>
          </a:solidFill>
          <a:ln>
            <a:noFill/>
          </a:ln>
        </p:spPr>
      </p:sp>
      <p:sp>
        <p:nvSpPr>
          <p:cNvPr id="273" name="Google Shape;273;p151"/>
          <p:cNvSpPr txBox="1"/>
          <p:nvPr/>
        </p:nvSpPr>
        <p:spPr>
          <a:xfrm>
            <a:off x="440938" y="6251108"/>
            <a:ext cx="154026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Cover 1 (White)">
  <p:cSld name="Cover 1 (White)">
    <p:bg>
      <p:bgPr>
        <a:solidFill>
          <a:schemeClr val="lt1"/>
        </a:solidFill>
        <a:effectLst/>
      </p:bgPr>
    </p:bg>
    <p:spTree>
      <p:nvGrpSpPr>
        <p:cNvPr id="1" name="Shape 274"/>
        <p:cNvGrpSpPr/>
        <p:nvPr/>
      </p:nvGrpSpPr>
      <p:grpSpPr>
        <a:xfrm>
          <a:off x="0" y="0"/>
          <a:ext cx="0" cy="0"/>
          <a:chOff x="0" y="0"/>
          <a:chExt cx="0" cy="0"/>
        </a:xfrm>
      </p:grpSpPr>
      <p:sp>
        <p:nvSpPr>
          <p:cNvPr id="275" name="Google Shape;275;p152"/>
          <p:cNvSpPr txBox="1">
            <a:spLocks noGrp="1"/>
          </p:cNvSpPr>
          <p:nvPr>
            <p:ph type="title"/>
          </p:nvPr>
        </p:nvSpPr>
        <p:spPr>
          <a:xfrm>
            <a:off x="431999" y="1350000"/>
            <a:ext cx="582592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800"/>
              <a:buFont typeface="Barlow Semi Condensed ExtraBold"/>
              <a:buNone/>
              <a:defRPr sz="4800" cap="none">
                <a:solidFill>
                  <a:schemeClr val="dk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152"/>
          <p:cNvSpPr txBox="1">
            <a:spLocks noGrp="1"/>
          </p:cNvSpPr>
          <p:nvPr>
            <p:ph type="body" idx="1"/>
          </p:nvPr>
        </p:nvSpPr>
        <p:spPr>
          <a:xfrm>
            <a:off x="431799" y="3494989"/>
            <a:ext cx="3851275"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dk1"/>
              </a:buClr>
              <a:buSzPts val="2000"/>
              <a:buNone/>
              <a:defRPr sz="2000">
                <a:solidFill>
                  <a:schemeClr val="dk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152"/>
          <p:cNvSpPr>
            <a:spLocks noGrp="1"/>
          </p:cNvSpPr>
          <p:nvPr>
            <p:ph type="pic" idx="2"/>
          </p:nvPr>
        </p:nvSpPr>
        <p:spPr>
          <a:xfrm>
            <a:off x="1905000" y="0"/>
            <a:ext cx="10300263" cy="6870700"/>
          </a:xfrm>
          <a:prstGeom prst="rect">
            <a:avLst/>
          </a:prstGeom>
          <a:solidFill>
            <a:schemeClr val="lt1"/>
          </a:solidFill>
          <a:ln>
            <a:noFill/>
          </a:ln>
        </p:spPr>
      </p:sp>
      <p:sp>
        <p:nvSpPr>
          <p:cNvPr id="278" name="Google Shape;278;p152"/>
          <p:cNvSpPr txBox="1"/>
          <p:nvPr/>
        </p:nvSpPr>
        <p:spPr>
          <a:xfrm>
            <a:off x="440938" y="6251108"/>
            <a:ext cx="154026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dk1"/>
                </a:solidFill>
                <a:latin typeface="Barlow"/>
                <a:ea typeface="Barlow"/>
                <a:cs typeface="Barlow"/>
                <a:sym typeface="Barlow"/>
              </a:rPr>
              <a:t>© Ipsos | Doc Name | Month Year | Version # | Public | Internal/Client Use Only | Strictly Confidential</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Cover2">
  <p:cSld name="Cover2">
    <p:bg>
      <p:bgPr>
        <a:solidFill>
          <a:schemeClr val="accent1"/>
        </a:solidFill>
        <a:effectLst/>
      </p:bgPr>
    </p:bg>
    <p:spTree>
      <p:nvGrpSpPr>
        <p:cNvPr id="1" name="Shape 279"/>
        <p:cNvGrpSpPr/>
        <p:nvPr/>
      </p:nvGrpSpPr>
      <p:grpSpPr>
        <a:xfrm>
          <a:off x="0" y="0"/>
          <a:ext cx="0" cy="0"/>
          <a:chOff x="0" y="0"/>
          <a:chExt cx="0" cy="0"/>
        </a:xfrm>
      </p:grpSpPr>
      <p:sp>
        <p:nvSpPr>
          <p:cNvPr id="280" name="Google Shape;280;p153"/>
          <p:cNvSpPr txBox="1">
            <a:spLocks noGrp="1"/>
          </p:cNvSpPr>
          <p:nvPr>
            <p:ph type="title"/>
          </p:nvPr>
        </p:nvSpPr>
        <p:spPr>
          <a:xfrm>
            <a:off x="432000" y="1350000"/>
            <a:ext cx="6797676"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b="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153"/>
          <p:cNvSpPr txBox="1">
            <a:spLocks noGrp="1"/>
          </p:cNvSpPr>
          <p:nvPr>
            <p:ph type="body" idx="1"/>
          </p:nvPr>
        </p:nvSpPr>
        <p:spPr>
          <a:xfrm>
            <a:off x="431800" y="3494989"/>
            <a:ext cx="6096000"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153"/>
          <p:cNvSpPr/>
          <p:nvPr/>
        </p:nvSpPr>
        <p:spPr>
          <a:xfrm rot="8100000">
            <a:off x="4274993" y="2748846"/>
            <a:ext cx="10227496" cy="3345332"/>
          </a:xfrm>
          <a:custGeom>
            <a:avLst/>
            <a:gdLst/>
            <a:ahLst/>
            <a:cxnLst/>
            <a:rect l="l" t="t" r="r" b="b"/>
            <a:pathLst>
              <a:path w="10227496" h="3345332" extrusionOk="0">
                <a:moveTo>
                  <a:pt x="0" y="2822007"/>
                </a:moveTo>
                <a:lnTo>
                  <a:pt x="2822008" y="0"/>
                </a:lnTo>
                <a:lnTo>
                  <a:pt x="6882164" y="0"/>
                </a:lnTo>
                <a:lnTo>
                  <a:pt x="10227496" y="3345332"/>
                </a:lnTo>
                <a:lnTo>
                  <a:pt x="523325" y="3345332"/>
                </a:lnTo>
                <a:close/>
              </a:path>
            </a:pathLst>
          </a:custGeom>
          <a:solidFill>
            <a:srgbClr val="000000">
              <a:alpha val="44705"/>
            </a:srgbClr>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400">
              <a:solidFill>
                <a:schemeClr val="dk1"/>
              </a:solidFill>
              <a:latin typeface="Barlow"/>
              <a:ea typeface="Barlow"/>
              <a:cs typeface="Barlow"/>
              <a:sym typeface="Barlow"/>
            </a:endParaRPr>
          </a:p>
        </p:txBody>
      </p:sp>
      <p:sp>
        <p:nvSpPr>
          <p:cNvPr id="283" name="Google Shape;283;p153"/>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284" name="Google Shape;284;p153"/>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chemeClr val="accent1"/>
        </a:solidFill>
        <a:effectLst/>
      </p:bgPr>
    </p:bg>
    <p:spTree>
      <p:nvGrpSpPr>
        <p:cNvPr id="1" name="Shape 285"/>
        <p:cNvGrpSpPr/>
        <p:nvPr/>
      </p:nvGrpSpPr>
      <p:grpSpPr>
        <a:xfrm>
          <a:off x="0" y="0"/>
          <a:ext cx="0" cy="0"/>
          <a:chOff x="0" y="0"/>
          <a:chExt cx="0" cy="0"/>
        </a:xfrm>
      </p:grpSpPr>
      <p:sp>
        <p:nvSpPr>
          <p:cNvPr id="286" name="Google Shape;286;p154"/>
          <p:cNvSpPr txBox="1">
            <a:spLocks noGrp="1"/>
          </p:cNvSpPr>
          <p:nvPr>
            <p:ph type="title"/>
          </p:nvPr>
        </p:nvSpPr>
        <p:spPr>
          <a:xfrm>
            <a:off x="428623" y="1350000"/>
            <a:ext cx="5536747"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154"/>
          <p:cNvSpPr txBox="1">
            <a:spLocks noGrp="1"/>
          </p:cNvSpPr>
          <p:nvPr>
            <p:ph type="body" idx="1"/>
          </p:nvPr>
        </p:nvSpPr>
        <p:spPr>
          <a:xfrm>
            <a:off x="431800" y="3494989"/>
            <a:ext cx="3551238"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154"/>
          <p:cNvSpPr>
            <a:spLocks noGrp="1"/>
          </p:cNvSpPr>
          <p:nvPr>
            <p:ph type="pic" idx="2"/>
          </p:nvPr>
        </p:nvSpPr>
        <p:spPr>
          <a:xfrm>
            <a:off x="1918724" y="0"/>
            <a:ext cx="10273277" cy="6858000"/>
          </a:xfrm>
          <a:prstGeom prst="rect">
            <a:avLst/>
          </a:prstGeom>
          <a:solidFill>
            <a:schemeClr val="lt1"/>
          </a:solidFill>
          <a:ln>
            <a:noFill/>
          </a:ln>
        </p:spPr>
      </p:sp>
      <p:sp>
        <p:nvSpPr>
          <p:cNvPr id="289" name="Google Shape;289;p154"/>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290" name="Google Shape;290;p154"/>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Divider 3">
  <p:cSld name="Divider 3">
    <p:bg>
      <p:bgPr>
        <a:solidFill>
          <a:schemeClr val="accent1"/>
        </a:solidFill>
        <a:effectLst/>
      </p:bgPr>
    </p:bg>
    <p:spTree>
      <p:nvGrpSpPr>
        <p:cNvPr id="1" name="Shape 291"/>
        <p:cNvGrpSpPr/>
        <p:nvPr/>
      </p:nvGrpSpPr>
      <p:grpSpPr>
        <a:xfrm>
          <a:off x="0" y="0"/>
          <a:ext cx="0" cy="0"/>
          <a:chOff x="0" y="0"/>
          <a:chExt cx="0" cy="0"/>
        </a:xfrm>
      </p:grpSpPr>
      <p:sp>
        <p:nvSpPr>
          <p:cNvPr id="292" name="Google Shape;292;p155"/>
          <p:cNvSpPr txBox="1">
            <a:spLocks noGrp="1"/>
          </p:cNvSpPr>
          <p:nvPr>
            <p:ph type="title"/>
          </p:nvPr>
        </p:nvSpPr>
        <p:spPr>
          <a:xfrm>
            <a:off x="432000" y="1350000"/>
            <a:ext cx="6095800" cy="161001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155"/>
          <p:cNvSpPr txBox="1">
            <a:spLocks noGrp="1"/>
          </p:cNvSpPr>
          <p:nvPr>
            <p:ph type="body" idx="1"/>
          </p:nvPr>
        </p:nvSpPr>
        <p:spPr>
          <a:xfrm>
            <a:off x="431800" y="3494989"/>
            <a:ext cx="6096000"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155"/>
          <p:cNvSpPr txBox="1">
            <a:spLocks noGrp="1"/>
          </p:cNvSpPr>
          <p:nvPr>
            <p:ph type="body" idx="2"/>
          </p:nvPr>
        </p:nvSpPr>
        <p:spPr>
          <a:xfrm>
            <a:off x="9148762" y="1032463"/>
            <a:ext cx="2600325" cy="182086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lt1"/>
              </a:buClr>
              <a:buSzPts val="11700"/>
              <a:buNone/>
              <a:defRPr sz="11700" b="1">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155"/>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296" name="Google Shape;296;p155"/>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297" name="Google Shape;297;p155"/>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pic>
        <p:nvPicPr>
          <p:cNvPr id="298" name="Google Shape;298;p155"/>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Divider 4">
  <p:cSld name="Divider 4">
    <p:bg>
      <p:bgPr>
        <a:solidFill>
          <a:schemeClr val="accent1"/>
        </a:solidFill>
        <a:effectLst/>
      </p:bgPr>
    </p:bg>
    <p:spTree>
      <p:nvGrpSpPr>
        <p:cNvPr id="1" name="Shape 299"/>
        <p:cNvGrpSpPr/>
        <p:nvPr/>
      </p:nvGrpSpPr>
      <p:grpSpPr>
        <a:xfrm>
          <a:off x="0" y="0"/>
          <a:ext cx="0" cy="0"/>
          <a:chOff x="0" y="0"/>
          <a:chExt cx="0" cy="0"/>
        </a:xfrm>
      </p:grpSpPr>
      <p:sp>
        <p:nvSpPr>
          <p:cNvPr id="300" name="Google Shape;300;p156"/>
          <p:cNvSpPr txBox="1">
            <a:spLocks noGrp="1"/>
          </p:cNvSpPr>
          <p:nvPr>
            <p:ph type="title"/>
          </p:nvPr>
        </p:nvSpPr>
        <p:spPr>
          <a:xfrm>
            <a:off x="432000" y="1350000"/>
            <a:ext cx="6797676"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b="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156"/>
          <p:cNvSpPr txBox="1">
            <a:spLocks noGrp="1"/>
          </p:cNvSpPr>
          <p:nvPr>
            <p:ph type="body" idx="1"/>
          </p:nvPr>
        </p:nvSpPr>
        <p:spPr>
          <a:xfrm>
            <a:off x="432000" y="3494989"/>
            <a:ext cx="6096000"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156"/>
          <p:cNvSpPr>
            <a:spLocks noGrp="1"/>
          </p:cNvSpPr>
          <p:nvPr>
            <p:ph type="pic" idx="2"/>
          </p:nvPr>
        </p:nvSpPr>
        <p:spPr>
          <a:xfrm>
            <a:off x="0" y="0"/>
            <a:ext cx="12192000" cy="6858000"/>
          </a:xfrm>
          <a:prstGeom prst="rect">
            <a:avLst/>
          </a:prstGeom>
          <a:solidFill>
            <a:schemeClr val="lt1"/>
          </a:solidFill>
          <a:ln>
            <a:noFill/>
          </a:ln>
        </p:spPr>
      </p:sp>
      <p:sp>
        <p:nvSpPr>
          <p:cNvPr id="303" name="Google Shape;303;p156"/>
          <p:cNvSpPr txBox="1"/>
          <p:nvPr/>
        </p:nvSpPr>
        <p:spPr>
          <a:xfrm>
            <a:off x="440938" y="6374219"/>
            <a:ext cx="2600712" cy="24622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304" name="Google Shape;304;p156"/>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rgbClr val="A5A5A5"/>
                </a:solidFill>
                <a:latin typeface="Barlow"/>
                <a:ea typeface="Barlow"/>
                <a:cs typeface="Barlow"/>
                <a:sym typeface="Barlow"/>
              </a:rPr>
              <a:t>‹N°›</a:t>
            </a:fld>
            <a:endParaRPr sz="900">
              <a:solidFill>
                <a:srgbClr val="A5A5A5"/>
              </a:solidFill>
              <a:latin typeface="Barlow"/>
              <a:ea typeface="Barlow"/>
              <a:cs typeface="Barlow"/>
              <a:sym typeface="Barlow"/>
            </a:endParaRPr>
          </a:p>
        </p:txBody>
      </p:sp>
      <p:pic>
        <p:nvPicPr>
          <p:cNvPr id="305" name="Google Shape;305;p156"/>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ouble column layout">
  <p:cSld name="Double column layout">
    <p:spTree>
      <p:nvGrpSpPr>
        <p:cNvPr id="1" name="Shape 306"/>
        <p:cNvGrpSpPr/>
        <p:nvPr/>
      </p:nvGrpSpPr>
      <p:grpSpPr>
        <a:xfrm>
          <a:off x="0" y="0"/>
          <a:ext cx="0" cy="0"/>
          <a:chOff x="0" y="0"/>
          <a:chExt cx="0" cy="0"/>
        </a:xfrm>
      </p:grpSpPr>
      <p:sp>
        <p:nvSpPr>
          <p:cNvPr id="307" name="Google Shape;307;p157"/>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157"/>
          <p:cNvSpPr txBox="1">
            <a:spLocks noGrp="1"/>
          </p:cNvSpPr>
          <p:nvPr>
            <p:ph type="body" idx="1"/>
          </p:nvPr>
        </p:nvSpPr>
        <p:spPr>
          <a:xfrm>
            <a:off x="450000" y="1808163"/>
            <a:ext cx="11299088"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column layout">
  <p:cSld name="4-column layout">
    <p:spTree>
      <p:nvGrpSpPr>
        <p:cNvPr id="1" name="Shape 309"/>
        <p:cNvGrpSpPr/>
        <p:nvPr/>
      </p:nvGrpSpPr>
      <p:grpSpPr>
        <a:xfrm>
          <a:off x="0" y="0"/>
          <a:ext cx="0" cy="0"/>
          <a:chOff x="0" y="0"/>
          <a:chExt cx="0" cy="0"/>
        </a:xfrm>
      </p:grpSpPr>
      <p:sp>
        <p:nvSpPr>
          <p:cNvPr id="310" name="Google Shape;310;p158"/>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158"/>
          <p:cNvSpPr txBox="1">
            <a:spLocks noGrp="1"/>
          </p:cNvSpPr>
          <p:nvPr>
            <p:ph type="body" idx="1"/>
          </p:nvPr>
        </p:nvSpPr>
        <p:spPr>
          <a:xfrm>
            <a:off x="450000" y="1808163"/>
            <a:ext cx="11299088"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Font typeface="Arial"/>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5"/>
        <p:cNvGrpSpPr/>
        <p:nvPr/>
      </p:nvGrpSpPr>
      <p:grpSpPr>
        <a:xfrm>
          <a:off x="0" y="0"/>
          <a:ext cx="0" cy="0"/>
          <a:chOff x="0" y="0"/>
          <a:chExt cx="0" cy="0"/>
        </a:xfrm>
      </p:grpSpPr>
      <p:sp>
        <p:nvSpPr>
          <p:cNvPr id="36" name="Google Shape;36;p115"/>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column image right">
  <p:cSld name="3-column image right">
    <p:spTree>
      <p:nvGrpSpPr>
        <p:cNvPr id="1" name="Shape 312"/>
        <p:cNvGrpSpPr/>
        <p:nvPr/>
      </p:nvGrpSpPr>
      <p:grpSpPr>
        <a:xfrm>
          <a:off x="0" y="0"/>
          <a:ext cx="0" cy="0"/>
          <a:chOff x="0" y="0"/>
          <a:chExt cx="0" cy="0"/>
        </a:xfrm>
      </p:grpSpPr>
      <p:sp>
        <p:nvSpPr>
          <p:cNvPr id="313" name="Google Shape;313;p159"/>
          <p:cNvSpPr txBox="1">
            <a:spLocks noGrp="1"/>
          </p:cNvSpPr>
          <p:nvPr>
            <p:ph type="title"/>
          </p:nvPr>
        </p:nvSpPr>
        <p:spPr>
          <a:xfrm>
            <a:off x="450000" y="701874"/>
            <a:ext cx="839872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159"/>
          <p:cNvSpPr txBox="1">
            <a:spLocks noGrp="1"/>
          </p:cNvSpPr>
          <p:nvPr>
            <p:ph type="body" idx="1"/>
          </p:nvPr>
        </p:nvSpPr>
        <p:spPr>
          <a:xfrm>
            <a:off x="450000" y="1808163"/>
            <a:ext cx="8398725" cy="4140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159"/>
          <p:cNvSpPr>
            <a:spLocks noGrp="1"/>
          </p:cNvSpPr>
          <p:nvPr>
            <p:ph type="pic" idx="2"/>
          </p:nvPr>
        </p:nvSpPr>
        <p:spPr>
          <a:xfrm>
            <a:off x="9160365" y="0"/>
            <a:ext cx="2591650" cy="5948363"/>
          </a:xfrm>
          <a:prstGeom prst="rect">
            <a:avLst/>
          </a:prstGeom>
          <a:solidFill>
            <a:schemeClr val="lt1"/>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column image left">
  <p:cSld name="3-column image left">
    <p:spTree>
      <p:nvGrpSpPr>
        <p:cNvPr id="1" name="Shape 316"/>
        <p:cNvGrpSpPr/>
        <p:nvPr/>
      </p:nvGrpSpPr>
      <p:grpSpPr>
        <a:xfrm>
          <a:off x="0" y="0"/>
          <a:ext cx="0" cy="0"/>
          <a:chOff x="0" y="0"/>
          <a:chExt cx="0" cy="0"/>
        </a:xfrm>
      </p:grpSpPr>
      <p:sp>
        <p:nvSpPr>
          <p:cNvPr id="317" name="Google Shape;317;p160"/>
          <p:cNvSpPr txBox="1">
            <a:spLocks noGrp="1"/>
          </p:cNvSpPr>
          <p:nvPr>
            <p:ph type="title"/>
          </p:nvPr>
        </p:nvSpPr>
        <p:spPr>
          <a:xfrm>
            <a:off x="3370476" y="701874"/>
            <a:ext cx="839872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160"/>
          <p:cNvSpPr txBox="1">
            <a:spLocks noGrp="1"/>
          </p:cNvSpPr>
          <p:nvPr>
            <p:ph type="body" idx="1"/>
          </p:nvPr>
        </p:nvSpPr>
        <p:spPr>
          <a:xfrm>
            <a:off x="3370476" y="1808163"/>
            <a:ext cx="8398725" cy="4140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160"/>
          <p:cNvSpPr>
            <a:spLocks noGrp="1"/>
          </p:cNvSpPr>
          <p:nvPr>
            <p:ph type="pic" idx="2"/>
          </p:nvPr>
        </p:nvSpPr>
        <p:spPr>
          <a:xfrm>
            <a:off x="450001" y="0"/>
            <a:ext cx="2591650" cy="5948363"/>
          </a:xfrm>
          <a:prstGeom prst="rect">
            <a:avLst/>
          </a:prstGeom>
          <a:solidFill>
            <a:schemeClr val="lt1"/>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images with text">
  <p:cSld name="4 images with text">
    <p:spTree>
      <p:nvGrpSpPr>
        <p:cNvPr id="1" name="Shape 320"/>
        <p:cNvGrpSpPr/>
        <p:nvPr/>
      </p:nvGrpSpPr>
      <p:grpSpPr>
        <a:xfrm>
          <a:off x="0" y="0"/>
          <a:ext cx="0" cy="0"/>
          <a:chOff x="0" y="0"/>
          <a:chExt cx="0" cy="0"/>
        </a:xfrm>
      </p:grpSpPr>
      <p:sp>
        <p:nvSpPr>
          <p:cNvPr id="321" name="Google Shape;321;p161"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61"/>
          <p:cNvSpPr>
            <a:spLocks noGrp="1"/>
          </p:cNvSpPr>
          <p:nvPr>
            <p:ph type="pic" idx="2"/>
          </p:nvPr>
        </p:nvSpPr>
        <p:spPr>
          <a:xfrm>
            <a:off x="450000" y="1819723"/>
            <a:ext cx="2563200" cy="2060179"/>
          </a:xfrm>
          <a:prstGeom prst="rect">
            <a:avLst/>
          </a:prstGeom>
          <a:solidFill>
            <a:schemeClr val="lt1"/>
          </a:solidFill>
          <a:ln>
            <a:noFill/>
          </a:ln>
        </p:spPr>
      </p:sp>
      <p:sp>
        <p:nvSpPr>
          <p:cNvPr id="323" name="Google Shape;323;p161"/>
          <p:cNvSpPr txBox="1">
            <a:spLocks noGrp="1"/>
          </p:cNvSpPr>
          <p:nvPr>
            <p:ph type="body" idx="1"/>
          </p:nvPr>
        </p:nvSpPr>
        <p:spPr>
          <a:xfrm>
            <a:off x="450000" y="4149080"/>
            <a:ext cx="2562696" cy="15119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161"/>
          <p:cNvSpPr>
            <a:spLocks noGrp="1"/>
          </p:cNvSpPr>
          <p:nvPr>
            <p:ph type="pic" idx="3"/>
          </p:nvPr>
        </p:nvSpPr>
        <p:spPr>
          <a:xfrm>
            <a:off x="3352152" y="1819723"/>
            <a:ext cx="2563200" cy="2060179"/>
          </a:xfrm>
          <a:prstGeom prst="rect">
            <a:avLst/>
          </a:prstGeom>
          <a:solidFill>
            <a:schemeClr val="lt1"/>
          </a:solidFill>
          <a:ln>
            <a:noFill/>
          </a:ln>
        </p:spPr>
      </p:sp>
      <p:sp>
        <p:nvSpPr>
          <p:cNvPr id="325" name="Google Shape;325;p161"/>
          <p:cNvSpPr txBox="1">
            <a:spLocks noGrp="1"/>
          </p:cNvSpPr>
          <p:nvPr>
            <p:ph type="body" idx="4"/>
          </p:nvPr>
        </p:nvSpPr>
        <p:spPr>
          <a:xfrm>
            <a:off x="3353284" y="4149080"/>
            <a:ext cx="2562696" cy="15119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161"/>
          <p:cNvSpPr>
            <a:spLocks noGrp="1"/>
          </p:cNvSpPr>
          <p:nvPr>
            <p:ph type="pic" idx="5"/>
          </p:nvPr>
        </p:nvSpPr>
        <p:spPr>
          <a:xfrm>
            <a:off x="6261392" y="1819723"/>
            <a:ext cx="2563200" cy="2060179"/>
          </a:xfrm>
          <a:prstGeom prst="rect">
            <a:avLst/>
          </a:prstGeom>
          <a:solidFill>
            <a:schemeClr val="lt1"/>
          </a:solidFill>
          <a:ln>
            <a:noFill/>
          </a:ln>
        </p:spPr>
      </p:sp>
      <p:sp>
        <p:nvSpPr>
          <p:cNvPr id="327" name="Google Shape;327;p161"/>
          <p:cNvSpPr txBox="1">
            <a:spLocks noGrp="1"/>
          </p:cNvSpPr>
          <p:nvPr>
            <p:ph type="body" idx="6"/>
          </p:nvPr>
        </p:nvSpPr>
        <p:spPr>
          <a:xfrm>
            <a:off x="6276263" y="4149080"/>
            <a:ext cx="2562696" cy="15119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161"/>
          <p:cNvSpPr>
            <a:spLocks noGrp="1"/>
          </p:cNvSpPr>
          <p:nvPr>
            <p:ph type="pic" idx="7"/>
          </p:nvPr>
        </p:nvSpPr>
        <p:spPr>
          <a:xfrm>
            <a:off x="9170632" y="1819723"/>
            <a:ext cx="2563200" cy="2060179"/>
          </a:xfrm>
          <a:prstGeom prst="rect">
            <a:avLst/>
          </a:prstGeom>
          <a:solidFill>
            <a:schemeClr val="lt1"/>
          </a:solidFill>
          <a:ln>
            <a:noFill/>
          </a:ln>
        </p:spPr>
      </p:sp>
      <p:sp>
        <p:nvSpPr>
          <p:cNvPr id="329" name="Google Shape;329;p161"/>
          <p:cNvSpPr txBox="1">
            <a:spLocks noGrp="1"/>
          </p:cNvSpPr>
          <p:nvPr>
            <p:ph type="body" idx="8"/>
          </p:nvPr>
        </p:nvSpPr>
        <p:spPr>
          <a:xfrm>
            <a:off x="9174577" y="4149080"/>
            <a:ext cx="2562696" cy="15119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x 4 boxes">
  <p:cSld name="Content x 4 boxes">
    <p:spTree>
      <p:nvGrpSpPr>
        <p:cNvPr id="1" name="Shape 330"/>
        <p:cNvGrpSpPr/>
        <p:nvPr/>
      </p:nvGrpSpPr>
      <p:grpSpPr>
        <a:xfrm>
          <a:off x="0" y="0"/>
          <a:ext cx="0" cy="0"/>
          <a:chOff x="0" y="0"/>
          <a:chExt cx="0" cy="0"/>
        </a:xfrm>
      </p:grpSpPr>
      <p:sp>
        <p:nvSpPr>
          <p:cNvPr id="331" name="Google Shape;331;p162"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162"/>
          <p:cNvSpPr txBox="1">
            <a:spLocks noGrp="1"/>
          </p:cNvSpPr>
          <p:nvPr>
            <p:ph type="body" idx="1"/>
          </p:nvPr>
        </p:nvSpPr>
        <p:spPr>
          <a:xfrm>
            <a:off x="450000"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162"/>
          <p:cNvSpPr txBox="1">
            <a:spLocks noGrp="1"/>
          </p:cNvSpPr>
          <p:nvPr>
            <p:ph type="body" idx="2"/>
          </p:nvPr>
        </p:nvSpPr>
        <p:spPr>
          <a:xfrm>
            <a:off x="3353284"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162"/>
          <p:cNvSpPr txBox="1">
            <a:spLocks noGrp="1"/>
          </p:cNvSpPr>
          <p:nvPr>
            <p:ph type="body" idx="3"/>
          </p:nvPr>
        </p:nvSpPr>
        <p:spPr>
          <a:xfrm>
            <a:off x="6276263"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162"/>
          <p:cNvSpPr txBox="1">
            <a:spLocks noGrp="1"/>
          </p:cNvSpPr>
          <p:nvPr>
            <p:ph type="body" idx="4"/>
          </p:nvPr>
        </p:nvSpPr>
        <p:spPr>
          <a:xfrm>
            <a:off x="9174577" y="1810984"/>
            <a:ext cx="2562696" cy="385004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anging Image Left">
  <p:cSld name="Hanging Image Left">
    <p:spTree>
      <p:nvGrpSpPr>
        <p:cNvPr id="1" name="Shape 336"/>
        <p:cNvGrpSpPr/>
        <p:nvPr/>
      </p:nvGrpSpPr>
      <p:grpSpPr>
        <a:xfrm>
          <a:off x="0" y="0"/>
          <a:ext cx="0" cy="0"/>
          <a:chOff x="0" y="0"/>
          <a:chExt cx="0" cy="0"/>
        </a:xfrm>
      </p:grpSpPr>
      <p:sp>
        <p:nvSpPr>
          <p:cNvPr id="337" name="Google Shape;337;p163"/>
          <p:cNvSpPr txBox="1">
            <a:spLocks noGrp="1"/>
          </p:cNvSpPr>
          <p:nvPr>
            <p:ph type="title"/>
          </p:nvPr>
        </p:nvSpPr>
        <p:spPr>
          <a:xfrm>
            <a:off x="6264000" y="701874"/>
            <a:ext cx="5481636"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163"/>
          <p:cNvSpPr txBox="1">
            <a:spLocks noGrp="1"/>
          </p:cNvSpPr>
          <p:nvPr>
            <p:ph type="body" idx="1"/>
          </p:nvPr>
        </p:nvSpPr>
        <p:spPr>
          <a:xfrm>
            <a:off x="6264000" y="1792800"/>
            <a:ext cx="5456880" cy="41555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163"/>
          <p:cNvSpPr>
            <a:spLocks noGrp="1"/>
          </p:cNvSpPr>
          <p:nvPr>
            <p:ph type="pic" idx="2"/>
          </p:nvPr>
        </p:nvSpPr>
        <p:spPr>
          <a:xfrm>
            <a:off x="442912" y="0"/>
            <a:ext cx="5481637" cy="5948363"/>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Hanging Image Right">
  <p:cSld name="Hanging Image Right">
    <p:spTree>
      <p:nvGrpSpPr>
        <p:cNvPr id="1" name="Shape 340"/>
        <p:cNvGrpSpPr/>
        <p:nvPr/>
      </p:nvGrpSpPr>
      <p:grpSpPr>
        <a:xfrm>
          <a:off x="0" y="0"/>
          <a:ext cx="0" cy="0"/>
          <a:chOff x="0" y="0"/>
          <a:chExt cx="0" cy="0"/>
        </a:xfrm>
      </p:grpSpPr>
      <p:sp>
        <p:nvSpPr>
          <p:cNvPr id="341" name="Google Shape;341;p164"/>
          <p:cNvSpPr txBox="1">
            <a:spLocks noGrp="1"/>
          </p:cNvSpPr>
          <p:nvPr>
            <p:ph type="title"/>
          </p:nvPr>
        </p:nvSpPr>
        <p:spPr>
          <a:xfrm>
            <a:off x="450000" y="701874"/>
            <a:ext cx="5498363"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164"/>
          <p:cNvSpPr txBox="1">
            <a:spLocks noGrp="1"/>
          </p:cNvSpPr>
          <p:nvPr>
            <p:ph type="body" idx="1"/>
          </p:nvPr>
        </p:nvSpPr>
        <p:spPr>
          <a:xfrm>
            <a:off x="449999" y="1792800"/>
            <a:ext cx="5498363" cy="41555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164"/>
          <p:cNvSpPr>
            <a:spLocks noGrp="1"/>
          </p:cNvSpPr>
          <p:nvPr>
            <p:ph type="pic" idx="2"/>
          </p:nvPr>
        </p:nvSpPr>
        <p:spPr>
          <a:xfrm>
            <a:off x="6262687" y="0"/>
            <a:ext cx="5481637" cy="5948363"/>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ight half hanging box">
  <p:cSld name="Right half hanging box">
    <p:spTree>
      <p:nvGrpSpPr>
        <p:cNvPr id="1" name="Shape 344"/>
        <p:cNvGrpSpPr/>
        <p:nvPr/>
      </p:nvGrpSpPr>
      <p:grpSpPr>
        <a:xfrm>
          <a:off x="0" y="0"/>
          <a:ext cx="0" cy="0"/>
          <a:chOff x="0" y="0"/>
          <a:chExt cx="0" cy="0"/>
        </a:xfrm>
      </p:grpSpPr>
      <p:sp>
        <p:nvSpPr>
          <p:cNvPr id="345" name="Google Shape;345;p165"/>
          <p:cNvSpPr txBox="1">
            <a:spLocks noGrp="1"/>
          </p:cNvSpPr>
          <p:nvPr>
            <p:ph type="title"/>
          </p:nvPr>
        </p:nvSpPr>
        <p:spPr>
          <a:xfrm>
            <a:off x="450000" y="701874"/>
            <a:ext cx="5498363"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165"/>
          <p:cNvSpPr txBox="1">
            <a:spLocks noGrp="1"/>
          </p:cNvSpPr>
          <p:nvPr>
            <p:ph type="body" idx="1"/>
          </p:nvPr>
        </p:nvSpPr>
        <p:spPr>
          <a:xfrm>
            <a:off x="449999" y="1792800"/>
            <a:ext cx="5498363" cy="41555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Left half hanging box">
  <p:cSld name="Left half hanging box">
    <p:spTree>
      <p:nvGrpSpPr>
        <p:cNvPr id="1" name="Shape 347"/>
        <p:cNvGrpSpPr/>
        <p:nvPr/>
      </p:nvGrpSpPr>
      <p:grpSpPr>
        <a:xfrm>
          <a:off x="0" y="0"/>
          <a:ext cx="0" cy="0"/>
          <a:chOff x="0" y="0"/>
          <a:chExt cx="0" cy="0"/>
        </a:xfrm>
      </p:grpSpPr>
      <p:sp>
        <p:nvSpPr>
          <p:cNvPr id="348" name="Google Shape;348;p166"/>
          <p:cNvSpPr txBox="1">
            <a:spLocks noGrp="1"/>
          </p:cNvSpPr>
          <p:nvPr>
            <p:ph type="title"/>
          </p:nvPr>
        </p:nvSpPr>
        <p:spPr>
          <a:xfrm>
            <a:off x="6264000" y="701874"/>
            <a:ext cx="5498363"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166"/>
          <p:cNvSpPr txBox="1">
            <a:spLocks noGrp="1"/>
          </p:cNvSpPr>
          <p:nvPr>
            <p:ph type="body" idx="1"/>
          </p:nvPr>
        </p:nvSpPr>
        <p:spPr>
          <a:xfrm>
            <a:off x="6264000" y="1792800"/>
            <a:ext cx="5498363" cy="41555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arge Image right minimal text">
  <p:cSld name="Large Image right minimal text">
    <p:spTree>
      <p:nvGrpSpPr>
        <p:cNvPr id="1" name="Shape 350"/>
        <p:cNvGrpSpPr/>
        <p:nvPr/>
      </p:nvGrpSpPr>
      <p:grpSpPr>
        <a:xfrm>
          <a:off x="0" y="0"/>
          <a:ext cx="0" cy="0"/>
          <a:chOff x="0" y="0"/>
          <a:chExt cx="0" cy="0"/>
        </a:xfrm>
      </p:grpSpPr>
      <p:sp>
        <p:nvSpPr>
          <p:cNvPr id="351" name="Google Shape;351;p167"/>
          <p:cNvSpPr txBox="1">
            <a:spLocks noGrp="1"/>
          </p:cNvSpPr>
          <p:nvPr>
            <p:ph type="title"/>
          </p:nvPr>
        </p:nvSpPr>
        <p:spPr>
          <a:xfrm>
            <a:off x="450000" y="701874"/>
            <a:ext cx="2598737"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167"/>
          <p:cNvSpPr txBox="1">
            <a:spLocks noGrp="1"/>
          </p:cNvSpPr>
          <p:nvPr>
            <p:ph type="body" idx="1"/>
          </p:nvPr>
        </p:nvSpPr>
        <p:spPr>
          <a:xfrm>
            <a:off x="442913" y="2133600"/>
            <a:ext cx="2598737" cy="381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dk1"/>
              </a:buClr>
              <a:buSzPts val="1800"/>
              <a:buNone/>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167"/>
          <p:cNvSpPr>
            <a:spLocks noGrp="1"/>
          </p:cNvSpPr>
          <p:nvPr>
            <p:ph type="pic" idx="2"/>
          </p:nvPr>
        </p:nvSpPr>
        <p:spPr>
          <a:xfrm>
            <a:off x="3355975" y="0"/>
            <a:ext cx="8386763" cy="5948363"/>
          </a:xfrm>
          <a:prstGeom prst="rect">
            <a:avLst/>
          </a:prstGeom>
          <a:solidFill>
            <a:schemeClr val="lt1"/>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Large Image Left minimal Layout">
  <p:cSld name="Large Image Left minimal Layout">
    <p:spTree>
      <p:nvGrpSpPr>
        <p:cNvPr id="1" name="Shape 354"/>
        <p:cNvGrpSpPr/>
        <p:nvPr/>
      </p:nvGrpSpPr>
      <p:grpSpPr>
        <a:xfrm>
          <a:off x="0" y="0"/>
          <a:ext cx="0" cy="0"/>
          <a:chOff x="0" y="0"/>
          <a:chExt cx="0" cy="0"/>
        </a:xfrm>
      </p:grpSpPr>
      <p:sp>
        <p:nvSpPr>
          <p:cNvPr id="355" name="Google Shape;355;p168"/>
          <p:cNvSpPr txBox="1">
            <a:spLocks noGrp="1"/>
          </p:cNvSpPr>
          <p:nvPr>
            <p:ph type="title"/>
          </p:nvPr>
        </p:nvSpPr>
        <p:spPr>
          <a:xfrm>
            <a:off x="9148762" y="701874"/>
            <a:ext cx="260032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8"/>
          <p:cNvSpPr txBox="1">
            <a:spLocks noGrp="1"/>
          </p:cNvSpPr>
          <p:nvPr>
            <p:ph type="body" idx="1"/>
          </p:nvPr>
        </p:nvSpPr>
        <p:spPr>
          <a:xfrm>
            <a:off x="9148763" y="2162629"/>
            <a:ext cx="2562158" cy="3785734"/>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dk1"/>
              </a:buClr>
              <a:buSzPts val="1800"/>
              <a:buNone/>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168"/>
          <p:cNvSpPr>
            <a:spLocks noGrp="1"/>
          </p:cNvSpPr>
          <p:nvPr>
            <p:ph type="pic" idx="2"/>
          </p:nvPr>
        </p:nvSpPr>
        <p:spPr>
          <a:xfrm>
            <a:off x="454930" y="0"/>
            <a:ext cx="8386763" cy="5948363"/>
          </a:xfrm>
          <a:prstGeom prst="rect">
            <a:avLst/>
          </a:prstGeom>
          <a:solidFill>
            <a:schemeClr val="l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hite_standard_content">
  <p:cSld name="white_standard_content">
    <p:spTree>
      <p:nvGrpSpPr>
        <p:cNvPr id="1" name="Shape 37"/>
        <p:cNvGrpSpPr/>
        <p:nvPr/>
      </p:nvGrpSpPr>
      <p:grpSpPr>
        <a:xfrm>
          <a:off x="0" y="0"/>
          <a:ext cx="0" cy="0"/>
          <a:chOff x="0" y="0"/>
          <a:chExt cx="0" cy="0"/>
        </a:xfrm>
      </p:grpSpPr>
      <p:sp>
        <p:nvSpPr>
          <p:cNvPr id="38" name="Google Shape;38;p116"/>
          <p:cNvSpPr txBox="1">
            <a:spLocks noGrp="1"/>
          </p:cNvSpPr>
          <p:nvPr>
            <p:ph type="body" idx="1"/>
          </p:nvPr>
        </p:nvSpPr>
        <p:spPr>
          <a:xfrm>
            <a:off x="450000" y="1808164"/>
            <a:ext cx="11274425" cy="3852861"/>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2400"/>
              <a:buNone/>
              <a:defRPr sz="2400" b="0">
                <a:solidFill>
                  <a:schemeClr val="dk1"/>
                </a:solidFill>
              </a:defRPr>
            </a:lvl1pPr>
            <a:lvl2pPr marL="914400" lvl="1" indent="-381000" algn="l">
              <a:lnSpc>
                <a:spcPct val="115000"/>
              </a:lnSpc>
              <a:spcBef>
                <a:spcPts val="400"/>
              </a:spcBef>
              <a:spcAft>
                <a:spcPts val="0"/>
              </a:spcAft>
              <a:buClr>
                <a:schemeClr val="dk1"/>
              </a:buClr>
              <a:buSzPts val="2400"/>
              <a:buChar char="•"/>
              <a:defRPr sz="2400" b="0">
                <a:solidFill>
                  <a:schemeClr val="dk1"/>
                </a:solidFill>
              </a:defRPr>
            </a:lvl2pPr>
            <a:lvl3pPr marL="1371600" lvl="2" indent="-381000" algn="l">
              <a:lnSpc>
                <a:spcPct val="115000"/>
              </a:lnSpc>
              <a:spcBef>
                <a:spcPts val="400"/>
              </a:spcBef>
              <a:spcAft>
                <a:spcPts val="0"/>
              </a:spcAft>
              <a:buClr>
                <a:schemeClr val="dk1"/>
              </a:buClr>
              <a:buSzPts val="2400"/>
              <a:buChar char="‒"/>
              <a:defRPr sz="2400" b="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16"/>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tailed Layout 1">
  <p:cSld name="Detailed Layout 1">
    <p:spTree>
      <p:nvGrpSpPr>
        <p:cNvPr id="1" name="Shape 358"/>
        <p:cNvGrpSpPr/>
        <p:nvPr/>
      </p:nvGrpSpPr>
      <p:grpSpPr>
        <a:xfrm>
          <a:off x="0" y="0"/>
          <a:ext cx="0" cy="0"/>
          <a:chOff x="0" y="0"/>
          <a:chExt cx="0" cy="0"/>
        </a:xfrm>
      </p:grpSpPr>
      <p:sp>
        <p:nvSpPr>
          <p:cNvPr id="359" name="Google Shape;359;p169"/>
          <p:cNvSpPr txBox="1">
            <a:spLocks noGrp="1"/>
          </p:cNvSpPr>
          <p:nvPr>
            <p:ph type="title"/>
          </p:nvPr>
        </p:nvSpPr>
        <p:spPr>
          <a:xfrm>
            <a:off x="559292" y="701874"/>
            <a:ext cx="2450237"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tailed layout text">
  <p:cSld name="Detailed layout text">
    <p:spTree>
      <p:nvGrpSpPr>
        <p:cNvPr id="1" name="Shape 360"/>
        <p:cNvGrpSpPr/>
        <p:nvPr/>
      </p:nvGrpSpPr>
      <p:grpSpPr>
        <a:xfrm>
          <a:off x="0" y="0"/>
          <a:ext cx="0" cy="0"/>
          <a:chOff x="0" y="0"/>
          <a:chExt cx="0" cy="0"/>
        </a:xfrm>
      </p:grpSpPr>
      <p:sp>
        <p:nvSpPr>
          <p:cNvPr id="361" name="Google Shape;361;p170"/>
          <p:cNvSpPr txBox="1">
            <a:spLocks noGrp="1"/>
          </p:cNvSpPr>
          <p:nvPr>
            <p:ph type="title"/>
          </p:nvPr>
        </p:nvSpPr>
        <p:spPr>
          <a:xfrm>
            <a:off x="558000" y="701874"/>
            <a:ext cx="2451600"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70"/>
          <p:cNvSpPr txBox="1">
            <a:spLocks noGrp="1"/>
          </p:cNvSpPr>
          <p:nvPr>
            <p:ph type="body" idx="1"/>
          </p:nvPr>
        </p:nvSpPr>
        <p:spPr>
          <a:xfrm>
            <a:off x="3355975" y="701675"/>
            <a:ext cx="8393113" cy="495935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400"/>
              </a:spcBef>
              <a:spcAft>
                <a:spcPts val="0"/>
              </a:spcAft>
              <a:buClr>
                <a:schemeClr val="dk1"/>
              </a:buClr>
              <a:buSzPts val="1200"/>
              <a:buNone/>
              <a:defRPr/>
            </a:lvl1pPr>
            <a:lvl2pPr marL="914400" lvl="1" indent="-304800" algn="l">
              <a:lnSpc>
                <a:spcPct val="120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20000"/>
              </a:lnSpc>
              <a:spcBef>
                <a:spcPts val="400"/>
              </a:spcBef>
              <a:spcAft>
                <a:spcPts val="0"/>
              </a:spcAft>
              <a:buClr>
                <a:schemeClr val="dk1"/>
              </a:buClr>
              <a:buSzPts val="1200"/>
              <a:buChar char="‒"/>
              <a:defRPr/>
            </a:lvl3pPr>
            <a:lvl4pPr marL="1828800" lvl="3" indent="-304800" algn="l">
              <a:lnSpc>
                <a:spcPct val="120000"/>
              </a:lnSpc>
              <a:spcBef>
                <a:spcPts val="400"/>
              </a:spcBef>
              <a:spcAft>
                <a:spcPts val="0"/>
              </a:spcAft>
              <a:buClr>
                <a:schemeClr val="dk1"/>
              </a:buClr>
              <a:buSzPts val="1200"/>
              <a:buChar char="•"/>
              <a:defRPr sz="1200"/>
            </a:lvl4pPr>
            <a:lvl5pPr marL="2286000" lvl="4" indent="-228600" algn="l">
              <a:lnSpc>
                <a:spcPct val="120000"/>
              </a:lnSpc>
              <a:spcBef>
                <a:spcPts val="4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Image strip with text">
  <p:cSld name="Image strip with text">
    <p:bg>
      <p:bgPr>
        <a:solidFill>
          <a:schemeClr val="lt1"/>
        </a:solidFill>
        <a:effectLst/>
      </p:bgPr>
    </p:bg>
    <p:spTree>
      <p:nvGrpSpPr>
        <p:cNvPr id="1" name="Shape 363"/>
        <p:cNvGrpSpPr/>
        <p:nvPr/>
      </p:nvGrpSpPr>
      <p:grpSpPr>
        <a:xfrm>
          <a:off x="0" y="0"/>
          <a:ext cx="0" cy="0"/>
          <a:chOff x="0" y="0"/>
          <a:chExt cx="0" cy="0"/>
        </a:xfrm>
      </p:grpSpPr>
      <p:sp>
        <p:nvSpPr>
          <p:cNvPr id="364" name="Google Shape;364;p171"/>
          <p:cNvSpPr txBox="1">
            <a:spLocks noGrp="1"/>
          </p:cNvSpPr>
          <p:nvPr>
            <p:ph type="title"/>
          </p:nvPr>
        </p:nvSpPr>
        <p:spPr>
          <a:xfrm>
            <a:off x="449263" y="701874"/>
            <a:ext cx="7051812"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p171"/>
          <p:cNvSpPr txBox="1">
            <a:spLocks noGrp="1"/>
          </p:cNvSpPr>
          <p:nvPr>
            <p:ph type="body" idx="1"/>
          </p:nvPr>
        </p:nvSpPr>
        <p:spPr>
          <a:xfrm>
            <a:off x="449263" y="1809749"/>
            <a:ext cx="5499100" cy="413861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dk1"/>
              </a:buClr>
              <a:buSzPts val="1200"/>
              <a:buFont typeface="Noto Sans Symbols"/>
              <a:buNone/>
              <a:defRPr sz="1200"/>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lvl3pPr>
            <a:lvl4pPr marL="1828800" lvl="3" indent="-304800" algn="l">
              <a:lnSpc>
                <a:spcPct val="120000"/>
              </a:lnSpc>
              <a:spcBef>
                <a:spcPts val="400"/>
              </a:spcBef>
              <a:spcAft>
                <a:spcPts val="0"/>
              </a:spcAft>
              <a:buClr>
                <a:schemeClr val="dk1"/>
              </a:buClr>
              <a:buSzPts val="1200"/>
              <a:buChar char="•"/>
              <a:defRPr sz="1200"/>
            </a:lvl4pPr>
            <a:lvl5pPr marL="2286000" lvl="4" indent="-228600" algn="l">
              <a:lnSpc>
                <a:spcPct val="120000"/>
              </a:lnSpc>
              <a:spcBef>
                <a:spcPts val="4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171"/>
          <p:cNvSpPr>
            <a:spLocks noGrp="1"/>
          </p:cNvSpPr>
          <p:nvPr>
            <p:ph type="pic" idx="2"/>
          </p:nvPr>
        </p:nvSpPr>
        <p:spPr>
          <a:xfrm>
            <a:off x="3600450" y="1"/>
            <a:ext cx="8591550" cy="6858000"/>
          </a:xfrm>
          <a:prstGeom prst="rect">
            <a:avLst/>
          </a:prstGeom>
          <a:solidFill>
            <a:schemeClr val="lt1"/>
          </a:solidFill>
          <a:ln>
            <a:noFill/>
          </a:ln>
        </p:spPr>
      </p:sp>
      <p:sp>
        <p:nvSpPr>
          <p:cNvPr id="367" name="Google Shape;367;p171"/>
          <p:cNvSpPr txBox="1"/>
          <p:nvPr/>
        </p:nvSpPr>
        <p:spPr>
          <a:xfrm>
            <a:off x="440939" y="6251108"/>
            <a:ext cx="1925190"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dk1"/>
                </a:solidFill>
                <a:latin typeface="Barlow"/>
                <a:ea typeface="Barlow"/>
                <a:cs typeface="Barlow"/>
                <a:sym typeface="Barlow"/>
              </a:rPr>
              <a:t>© Ipsos | Doc Name | Month Year | Version # | Public | Internal/Client Use Only | Strictly Confidential</a:t>
            </a:r>
            <a:endParaRPr/>
          </a:p>
        </p:txBody>
      </p:sp>
      <p:pic>
        <p:nvPicPr>
          <p:cNvPr id="368" name="Google Shape;368;p171"/>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am Biographies">
  <p:cSld name="Team Biographies">
    <p:spTree>
      <p:nvGrpSpPr>
        <p:cNvPr id="1" name="Shape 369"/>
        <p:cNvGrpSpPr/>
        <p:nvPr/>
      </p:nvGrpSpPr>
      <p:grpSpPr>
        <a:xfrm>
          <a:off x="0" y="0"/>
          <a:ext cx="0" cy="0"/>
          <a:chOff x="0" y="0"/>
          <a:chExt cx="0" cy="0"/>
        </a:xfrm>
      </p:grpSpPr>
      <p:sp>
        <p:nvSpPr>
          <p:cNvPr id="370" name="Google Shape;370;p172"/>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Barlow"/>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72"/>
          <p:cNvSpPr txBox="1">
            <a:spLocks noGrp="1"/>
          </p:cNvSpPr>
          <p:nvPr>
            <p:ph type="body" idx="1"/>
          </p:nvPr>
        </p:nvSpPr>
        <p:spPr>
          <a:xfrm>
            <a:off x="442913" y="1736725"/>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172"/>
          <p:cNvSpPr>
            <a:spLocks noGrp="1"/>
          </p:cNvSpPr>
          <p:nvPr>
            <p:ph type="pic" idx="2"/>
          </p:nvPr>
        </p:nvSpPr>
        <p:spPr>
          <a:xfrm>
            <a:off x="455613" y="2323852"/>
            <a:ext cx="1573660" cy="1573200"/>
          </a:xfrm>
          <a:prstGeom prst="rect">
            <a:avLst/>
          </a:prstGeom>
          <a:solidFill>
            <a:schemeClr val="lt1"/>
          </a:solidFill>
          <a:ln>
            <a:noFill/>
          </a:ln>
        </p:spPr>
      </p:sp>
      <p:sp>
        <p:nvSpPr>
          <p:cNvPr id="373" name="Google Shape;373;p172"/>
          <p:cNvSpPr txBox="1">
            <a:spLocks noGrp="1"/>
          </p:cNvSpPr>
          <p:nvPr>
            <p:ph type="body" idx="3"/>
          </p:nvPr>
        </p:nvSpPr>
        <p:spPr>
          <a:xfrm>
            <a:off x="442913" y="4045998"/>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172"/>
          <p:cNvSpPr txBox="1">
            <a:spLocks noGrp="1"/>
          </p:cNvSpPr>
          <p:nvPr>
            <p:ph type="body" idx="4"/>
          </p:nvPr>
        </p:nvSpPr>
        <p:spPr>
          <a:xfrm>
            <a:off x="2379122" y="1736725"/>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172"/>
          <p:cNvSpPr>
            <a:spLocks noGrp="1"/>
          </p:cNvSpPr>
          <p:nvPr>
            <p:ph type="pic" idx="5"/>
          </p:nvPr>
        </p:nvSpPr>
        <p:spPr>
          <a:xfrm>
            <a:off x="2390052" y="2333862"/>
            <a:ext cx="1573660" cy="1573200"/>
          </a:xfrm>
          <a:prstGeom prst="rect">
            <a:avLst/>
          </a:prstGeom>
          <a:solidFill>
            <a:schemeClr val="lt1"/>
          </a:solidFill>
          <a:ln>
            <a:noFill/>
          </a:ln>
        </p:spPr>
      </p:sp>
      <p:sp>
        <p:nvSpPr>
          <p:cNvPr id="376" name="Google Shape;376;p172"/>
          <p:cNvSpPr txBox="1">
            <a:spLocks noGrp="1"/>
          </p:cNvSpPr>
          <p:nvPr>
            <p:ph type="body" idx="6"/>
          </p:nvPr>
        </p:nvSpPr>
        <p:spPr>
          <a:xfrm>
            <a:off x="2379892" y="4045998"/>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172"/>
          <p:cNvSpPr txBox="1">
            <a:spLocks noGrp="1"/>
          </p:cNvSpPr>
          <p:nvPr>
            <p:ph type="body" idx="7"/>
          </p:nvPr>
        </p:nvSpPr>
        <p:spPr>
          <a:xfrm>
            <a:off x="4315331" y="1736725"/>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172"/>
          <p:cNvSpPr>
            <a:spLocks noGrp="1"/>
          </p:cNvSpPr>
          <p:nvPr>
            <p:ph type="pic" idx="8"/>
          </p:nvPr>
        </p:nvSpPr>
        <p:spPr>
          <a:xfrm>
            <a:off x="4324491" y="2333862"/>
            <a:ext cx="1573660" cy="1573200"/>
          </a:xfrm>
          <a:prstGeom prst="rect">
            <a:avLst/>
          </a:prstGeom>
          <a:solidFill>
            <a:schemeClr val="lt1"/>
          </a:solidFill>
          <a:ln>
            <a:noFill/>
          </a:ln>
        </p:spPr>
      </p:sp>
      <p:sp>
        <p:nvSpPr>
          <p:cNvPr id="379" name="Google Shape;379;p172"/>
          <p:cNvSpPr txBox="1">
            <a:spLocks noGrp="1"/>
          </p:cNvSpPr>
          <p:nvPr>
            <p:ph type="body" idx="9"/>
          </p:nvPr>
        </p:nvSpPr>
        <p:spPr>
          <a:xfrm>
            <a:off x="4316871" y="4045998"/>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172"/>
          <p:cNvSpPr txBox="1">
            <a:spLocks noGrp="1"/>
          </p:cNvSpPr>
          <p:nvPr>
            <p:ph type="body" idx="13"/>
          </p:nvPr>
        </p:nvSpPr>
        <p:spPr>
          <a:xfrm>
            <a:off x="6251540" y="1748727"/>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172"/>
          <p:cNvSpPr>
            <a:spLocks noGrp="1"/>
          </p:cNvSpPr>
          <p:nvPr>
            <p:ph type="pic" idx="14"/>
          </p:nvPr>
        </p:nvSpPr>
        <p:spPr>
          <a:xfrm>
            <a:off x="6258930" y="2333862"/>
            <a:ext cx="1573660" cy="1573200"/>
          </a:xfrm>
          <a:prstGeom prst="rect">
            <a:avLst/>
          </a:prstGeom>
          <a:solidFill>
            <a:schemeClr val="lt1"/>
          </a:solidFill>
          <a:ln>
            <a:noFill/>
          </a:ln>
        </p:spPr>
      </p:sp>
      <p:sp>
        <p:nvSpPr>
          <p:cNvPr id="382" name="Google Shape;382;p172"/>
          <p:cNvSpPr txBox="1">
            <a:spLocks noGrp="1"/>
          </p:cNvSpPr>
          <p:nvPr>
            <p:ph type="body" idx="15"/>
          </p:nvPr>
        </p:nvSpPr>
        <p:spPr>
          <a:xfrm>
            <a:off x="6253850" y="4058000"/>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172"/>
          <p:cNvSpPr txBox="1">
            <a:spLocks noGrp="1"/>
          </p:cNvSpPr>
          <p:nvPr>
            <p:ph type="body" idx="16"/>
          </p:nvPr>
        </p:nvSpPr>
        <p:spPr>
          <a:xfrm>
            <a:off x="8187749" y="1748727"/>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172"/>
          <p:cNvSpPr>
            <a:spLocks noGrp="1"/>
          </p:cNvSpPr>
          <p:nvPr>
            <p:ph type="pic" idx="17"/>
          </p:nvPr>
        </p:nvSpPr>
        <p:spPr>
          <a:xfrm>
            <a:off x="8193369" y="2333862"/>
            <a:ext cx="1573660" cy="1573200"/>
          </a:xfrm>
          <a:prstGeom prst="rect">
            <a:avLst/>
          </a:prstGeom>
          <a:solidFill>
            <a:schemeClr val="lt1"/>
          </a:solidFill>
          <a:ln>
            <a:noFill/>
          </a:ln>
        </p:spPr>
      </p:sp>
      <p:sp>
        <p:nvSpPr>
          <p:cNvPr id="385" name="Google Shape;385;p172"/>
          <p:cNvSpPr txBox="1">
            <a:spLocks noGrp="1"/>
          </p:cNvSpPr>
          <p:nvPr>
            <p:ph type="body" idx="18"/>
          </p:nvPr>
        </p:nvSpPr>
        <p:spPr>
          <a:xfrm>
            <a:off x="8190829" y="4058000"/>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172"/>
          <p:cNvSpPr txBox="1">
            <a:spLocks noGrp="1"/>
          </p:cNvSpPr>
          <p:nvPr>
            <p:ph type="body" idx="19"/>
          </p:nvPr>
        </p:nvSpPr>
        <p:spPr>
          <a:xfrm>
            <a:off x="10123957" y="1735212"/>
            <a:ext cx="1573660" cy="458202"/>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Clr>
                <a:schemeClr val="dk1"/>
              </a:buClr>
              <a:buSzPts val="1400"/>
              <a:buNone/>
              <a:defRPr sz="1400" b="1" cap="none">
                <a:solidFill>
                  <a:schemeClr val="dk1"/>
                </a:solidFill>
              </a:defRPr>
            </a:lvl1pPr>
            <a:lvl2pPr marL="914400" lvl="1" indent="-228600" algn="l">
              <a:lnSpc>
                <a:spcPct val="115000"/>
              </a:lnSpc>
              <a:spcBef>
                <a:spcPts val="0"/>
              </a:spcBef>
              <a:spcAft>
                <a:spcPts val="0"/>
              </a:spcAft>
              <a:buClr>
                <a:schemeClr val="dk1"/>
              </a:buClr>
              <a:buSzPts val="1400"/>
              <a:buFont typeface="Barlow"/>
              <a:buNone/>
              <a:defRPr sz="1400" b="1" cap="none">
                <a:solidFill>
                  <a:schemeClr val="dk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172"/>
          <p:cNvSpPr>
            <a:spLocks noGrp="1"/>
          </p:cNvSpPr>
          <p:nvPr>
            <p:ph type="pic" idx="20"/>
          </p:nvPr>
        </p:nvSpPr>
        <p:spPr>
          <a:xfrm>
            <a:off x="10127809" y="2333862"/>
            <a:ext cx="1573660" cy="1573200"/>
          </a:xfrm>
          <a:prstGeom prst="rect">
            <a:avLst/>
          </a:prstGeom>
          <a:solidFill>
            <a:schemeClr val="lt1"/>
          </a:solidFill>
          <a:ln>
            <a:noFill/>
          </a:ln>
        </p:spPr>
      </p:sp>
      <p:sp>
        <p:nvSpPr>
          <p:cNvPr id="388" name="Google Shape;388;p172"/>
          <p:cNvSpPr txBox="1">
            <a:spLocks noGrp="1"/>
          </p:cNvSpPr>
          <p:nvPr>
            <p:ph type="body" idx="21"/>
          </p:nvPr>
        </p:nvSpPr>
        <p:spPr>
          <a:xfrm>
            <a:off x="10127809" y="4044485"/>
            <a:ext cx="1573660" cy="1903877"/>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dk1"/>
              </a:buClr>
              <a:buSzPts val="1200"/>
              <a:buNone/>
              <a:defRPr>
                <a:solidFill>
                  <a:schemeClr val="dk1"/>
                </a:solidFill>
              </a:defRPr>
            </a:lvl1pPr>
            <a:lvl2pPr marL="914400" lvl="1" indent="-228600" algn="l">
              <a:lnSpc>
                <a:spcPct val="115000"/>
              </a:lnSpc>
              <a:spcBef>
                <a:spcPts val="0"/>
              </a:spcBef>
              <a:spcAft>
                <a:spcPts val="0"/>
              </a:spcAft>
              <a:buClr>
                <a:schemeClr val="lt1"/>
              </a:buClr>
              <a:buSzPts val="1200"/>
              <a:buFont typeface="Barlow"/>
              <a:buNone/>
              <a:defRPr>
                <a:solidFill>
                  <a:schemeClr val="lt1"/>
                </a:solidFill>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Quote/Statement slide">
  <p:cSld name="Quote/Statement slide">
    <p:bg>
      <p:bgPr>
        <a:solidFill>
          <a:schemeClr val="dk2"/>
        </a:solidFill>
        <a:effectLst/>
      </p:bgPr>
    </p:bg>
    <p:spTree>
      <p:nvGrpSpPr>
        <p:cNvPr id="1" name="Shape 389"/>
        <p:cNvGrpSpPr/>
        <p:nvPr/>
      </p:nvGrpSpPr>
      <p:grpSpPr>
        <a:xfrm>
          <a:off x="0" y="0"/>
          <a:ext cx="0" cy="0"/>
          <a:chOff x="0" y="0"/>
          <a:chExt cx="0" cy="0"/>
        </a:xfrm>
      </p:grpSpPr>
      <p:sp>
        <p:nvSpPr>
          <p:cNvPr id="390" name="Google Shape;390;p173"/>
          <p:cNvSpPr txBox="1">
            <a:spLocks noGrp="1"/>
          </p:cNvSpPr>
          <p:nvPr>
            <p:ph type="title"/>
          </p:nvPr>
        </p:nvSpPr>
        <p:spPr>
          <a:xfrm>
            <a:off x="431999" y="1898850"/>
            <a:ext cx="7010201" cy="71566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Font typeface="Barlow"/>
              <a:buNone/>
              <a:defRPr sz="3200" b="1" cap="non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1" name="Google Shape;391;p173"/>
          <p:cNvSpPr/>
          <p:nvPr/>
        </p:nvSpPr>
        <p:spPr>
          <a:xfrm rot="-5400000">
            <a:off x="9281601" y="3947601"/>
            <a:ext cx="2910399" cy="2910399"/>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392" name="Google Shape;392;p173"/>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393" name="Google Shape;393;p173"/>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pic>
        <p:nvPicPr>
          <p:cNvPr id="394" name="Google Shape;394;p173"/>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ide by side">
  <p:cSld name="Side by side">
    <p:spTree>
      <p:nvGrpSpPr>
        <p:cNvPr id="1" name="Shape 395"/>
        <p:cNvGrpSpPr/>
        <p:nvPr/>
      </p:nvGrpSpPr>
      <p:grpSpPr>
        <a:xfrm>
          <a:off x="0" y="0"/>
          <a:ext cx="0" cy="0"/>
          <a:chOff x="0" y="0"/>
          <a:chExt cx="0" cy="0"/>
        </a:xfrm>
      </p:grpSpPr>
      <p:sp>
        <p:nvSpPr>
          <p:cNvPr id="396" name="Google Shape;396;p174"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74"/>
          <p:cNvSpPr txBox="1">
            <a:spLocks noGrp="1"/>
          </p:cNvSpPr>
          <p:nvPr>
            <p:ph type="body" idx="1"/>
          </p:nvPr>
        </p:nvSpPr>
        <p:spPr>
          <a:xfrm>
            <a:off x="450000" y="1808163"/>
            <a:ext cx="5456880"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400"/>
              <a:buNone/>
              <a:defRPr sz="1400">
                <a:solidFill>
                  <a:schemeClr val="dk1"/>
                </a:solidFill>
              </a:defRPr>
            </a:lvl1pPr>
            <a:lvl2pPr marL="914400" lvl="1" indent="-326390" algn="l">
              <a:lnSpc>
                <a:spcPct val="115000"/>
              </a:lnSpc>
              <a:spcBef>
                <a:spcPts val="400"/>
              </a:spcBef>
              <a:spcAft>
                <a:spcPts val="0"/>
              </a:spcAft>
              <a:buClr>
                <a:schemeClr val="dk1"/>
              </a:buClr>
              <a:buSzPts val="1540"/>
              <a:buFont typeface="Arial"/>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174"/>
          <p:cNvSpPr txBox="1">
            <a:spLocks noGrp="1"/>
          </p:cNvSpPr>
          <p:nvPr>
            <p:ph type="body" idx="2"/>
          </p:nvPr>
        </p:nvSpPr>
        <p:spPr>
          <a:xfrm>
            <a:off x="6273992" y="1808163"/>
            <a:ext cx="5456880" cy="386131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Char char="•"/>
              <a:defRPr sz="1400">
                <a:solidFill>
                  <a:schemeClr val="dk1"/>
                </a:solidFill>
                <a:latin typeface="Barlow"/>
                <a:ea typeface="Barlow"/>
                <a:cs typeface="Barlow"/>
                <a:sym typeface="Barlow"/>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Quote style 1">
  <p:cSld name="Quote style 1">
    <p:bg>
      <p:bgPr>
        <a:gradFill>
          <a:gsLst>
            <a:gs pos="0">
              <a:srgbClr val="06091F"/>
            </a:gs>
            <a:gs pos="24000">
              <a:srgbClr val="06091F"/>
            </a:gs>
            <a:gs pos="100000">
              <a:schemeClr val="accent1"/>
            </a:gs>
          </a:gsLst>
          <a:lin ang="13500000" scaled="0"/>
        </a:gradFill>
        <a:effectLst/>
      </p:bgPr>
    </p:bg>
    <p:spTree>
      <p:nvGrpSpPr>
        <p:cNvPr id="1" name="Shape 399"/>
        <p:cNvGrpSpPr/>
        <p:nvPr/>
      </p:nvGrpSpPr>
      <p:grpSpPr>
        <a:xfrm>
          <a:off x="0" y="0"/>
          <a:ext cx="0" cy="0"/>
          <a:chOff x="0" y="0"/>
          <a:chExt cx="0" cy="0"/>
        </a:xfrm>
      </p:grpSpPr>
      <p:sp>
        <p:nvSpPr>
          <p:cNvPr id="400" name="Google Shape;400;p175"/>
          <p:cNvSpPr txBox="1">
            <a:spLocks noGrp="1"/>
          </p:cNvSpPr>
          <p:nvPr>
            <p:ph type="body" idx="1"/>
          </p:nvPr>
        </p:nvSpPr>
        <p:spPr>
          <a:xfrm>
            <a:off x="3008550" y="2313873"/>
            <a:ext cx="7524198" cy="2636591"/>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3200"/>
              <a:buNone/>
              <a:defRPr sz="3200">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175"/>
          <p:cNvSpPr/>
          <p:nvPr/>
        </p:nvSpPr>
        <p:spPr>
          <a:xfrm rot="5400000">
            <a:off x="0" y="0"/>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402" name="Google Shape;402;p175"/>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403" name="Google Shape;403;p175"/>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pic>
        <p:nvPicPr>
          <p:cNvPr id="404" name="Google Shape;404;p175"/>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00">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Quote Style 2">
  <p:cSld name="Quote Style 2">
    <p:bg>
      <p:bgPr>
        <a:solidFill>
          <a:schemeClr val="accent4"/>
        </a:solidFill>
        <a:effectLst/>
      </p:bgPr>
    </p:bg>
    <p:spTree>
      <p:nvGrpSpPr>
        <p:cNvPr id="1" name="Shape 405"/>
        <p:cNvGrpSpPr/>
        <p:nvPr/>
      </p:nvGrpSpPr>
      <p:grpSpPr>
        <a:xfrm>
          <a:off x="0" y="0"/>
          <a:ext cx="0" cy="0"/>
          <a:chOff x="0" y="0"/>
          <a:chExt cx="0" cy="0"/>
        </a:xfrm>
      </p:grpSpPr>
      <p:sp>
        <p:nvSpPr>
          <p:cNvPr id="406" name="Google Shape;406;p176"/>
          <p:cNvSpPr txBox="1">
            <a:spLocks noGrp="1"/>
          </p:cNvSpPr>
          <p:nvPr>
            <p:ph type="body" idx="1"/>
          </p:nvPr>
        </p:nvSpPr>
        <p:spPr>
          <a:xfrm>
            <a:off x="1117571" y="2110704"/>
            <a:ext cx="7731153" cy="2636591"/>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800"/>
              <a:buNone/>
              <a:defRPr sz="2800">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176"/>
          <p:cNvSpPr/>
          <p:nvPr/>
        </p:nvSpPr>
        <p:spPr>
          <a:xfrm rot="-5400000">
            <a:off x="9086850" y="3733800"/>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408" name="Google Shape;408;p176"/>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409" name="Google Shape;409;p176"/>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pic>
        <p:nvPicPr>
          <p:cNvPr id="410" name="Google Shape;410;p176"/>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00">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Quote style 3">
  <p:cSld name="Quote style 3">
    <p:spTree>
      <p:nvGrpSpPr>
        <p:cNvPr id="1" name="Shape 411"/>
        <p:cNvGrpSpPr/>
        <p:nvPr/>
      </p:nvGrpSpPr>
      <p:grpSpPr>
        <a:xfrm>
          <a:off x="0" y="0"/>
          <a:ext cx="0" cy="0"/>
          <a:chOff x="0" y="0"/>
          <a:chExt cx="0" cy="0"/>
        </a:xfrm>
      </p:grpSpPr>
      <p:sp>
        <p:nvSpPr>
          <p:cNvPr id="412" name="Google Shape;412;p177"/>
          <p:cNvSpPr txBox="1">
            <a:spLocks noGrp="1"/>
          </p:cNvSpPr>
          <p:nvPr>
            <p:ph type="title"/>
          </p:nvPr>
        </p:nvSpPr>
        <p:spPr>
          <a:xfrm>
            <a:off x="450000" y="811950"/>
            <a:ext cx="5407103" cy="374243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sz="3600" cap="none">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177"/>
          <p:cNvSpPr>
            <a:spLocks noGrp="1"/>
          </p:cNvSpPr>
          <p:nvPr>
            <p:ph type="pic" idx="2"/>
          </p:nvPr>
        </p:nvSpPr>
        <p:spPr>
          <a:xfrm>
            <a:off x="0" y="0"/>
            <a:ext cx="12192000" cy="6858000"/>
          </a:xfrm>
          <a:prstGeom prst="rect">
            <a:avLst/>
          </a:prstGeom>
          <a:solidFill>
            <a:schemeClr val="lt1"/>
          </a:solidFill>
          <a:ln>
            <a:noFill/>
          </a:ln>
        </p:spPr>
      </p:sp>
      <p:pic>
        <p:nvPicPr>
          <p:cNvPr id="414" name="Google Shape;414;p177"/>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Full bleed image layout">
  <p:cSld name="Full bleed image layout">
    <p:spTree>
      <p:nvGrpSpPr>
        <p:cNvPr id="1" name="Shape 415"/>
        <p:cNvGrpSpPr/>
        <p:nvPr/>
      </p:nvGrpSpPr>
      <p:grpSpPr>
        <a:xfrm>
          <a:off x="0" y="0"/>
          <a:ext cx="0" cy="0"/>
          <a:chOff x="0" y="0"/>
          <a:chExt cx="0" cy="0"/>
        </a:xfrm>
      </p:grpSpPr>
      <p:sp>
        <p:nvSpPr>
          <p:cNvPr id="416" name="Google Shape;416;p178"/>
          <p:cNvSpPr>
            <a:spLocks noGrp="1"/>
          </p:cNvSpPr>
          <p:nvPr>
            <p:ph type="pic" idx="2"/>
          </p:nvPr>
        </p:nvSpPr>
        <p:spPr>
          <a:xfrm>
            <a:off x="0" y="0"/>
            <a:ext cx="12192000" cy="6858000"/>
          </a:xfrm>
          <a:prstGeom prst="rect">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3 columns with line">
  <p:cSld name="1_3 columns with line">
    <p:bg>
      <p:bgPr>
        <a:solidFill>
          <a:srgbClr val="E7EBF0"/>
        </a:solidFill>
        <a:effectLst/>
      </p:bgPr>
    </p:bg>
    <p:spTree>
      <p:nvGrpSpPr>
        <p:cNvPr id="1" name="Shape 40"/>
        <p:cNvGrpSpPr/>
        <p:nvPr/>
      </p:nvGrpSpPr>
      <p:grpSpPr>
        <a:xfrm>
          <a:off x="0" y="0"/>
          <a:ext cx="0" cy="0"/>
          <a:chOff x="0" y="0"/>
          <a:chExt cx="0" cy="0"/>
        </a:xfrm>
      </p:grpSpPr>
      <p:sp>
        <p:nvSpPr>
          <p:cNvPr id="41" name="Google Shape;41;p117"/>
          <p:cNvSpPr txBox="1">
            <a:spLocks noGrp="1"/>
          </p:cNvSpPr>
          <p:nvPr>
            <p:ph type="body" idx="1"/>
          </p:nvPr>
        </p:nvSpPr>
        <p:spPr>
          <a:xfrm>
            <a:off x="404786"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7"/>
          <p:cNvSpPr txBox="1">
            <a:spLocks noGrp="1"/>
          </p:cNvSpPr>
          <p:nvPr>
            <p:ph type="body" idx="2"/>
          </p:nvPr>
        </p:nvSpPr>
        <p:spPr>
          <a:xfrm>
            <a:off x="4279090"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7"/>
          <p:cNvSpPr txBox="1">
            <a:spLocks noGrp="1"/>
          </p:cNvSpPr>
          <p:nvPr>
            <p:ph type="body" idx="3"/>
          </p:nvPr>
        </p:nvSpPr>
        <p:spPr>
          <a:xfrm>
            <a:off x="8153368" y="1808820"/>
            <a:ext cx="3633820"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Font typeface="Barlow"/>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7"/>
          <p:cNvSpPr txBox="1">
            <a:spLocks noGrp="1"/>
          </p:cNvSpPr>
          <p:nvPr>
            <p:ph type="body" idx="4"/>
          </p:nvPr>
        </p:nvSpPr>
        <p:spPr>
          <a:xfrm>
            <a:off x="404786" y="1036811"/>
            <a:ext cx="2311064" cy="35394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2"/>
              </a:buClr>
              <a:buSzPts val="2000"/>
              <a:buNone/>
              <a:defRPr sz="2000">
                <a:solidFill>
                  <a:schemeClr val="dk2"/>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7"/>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7"/>
          <p:cNvSpPr txBox="1">
            <a:spLocks noGrp="1"/>
          </p:cNvSpPr>
          <p:nvPr>
            <p:ph type="body" idx="5"/>
          </p:nvPr>
        </p:nvSpPr>
        <p:spPr>
          <a:xfrm>
            <a:off x="404786" y="5914632"/>
            <a:ext cx="11463417" cy="215444"/>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4" orient="horz" pos="1136">
          <p15:clr>
            <a:srgbClr val="F26B43"/>
          </p15:clr>
        </p15:guide>
        <p15:guide id="5" orient="horz" pos="3584">
          <p15:clr>
            <a:srgbClr val="F26B43"/>
          </p15:clr>
        </p15:guide>
        <p15:guide id="6" orient="horz" pos="3906">
          <p15:clr>
            <a:srgbClr val="F26B43"/>
          </p15:clr>
        </p15:guide>
        <p15:guide id="7" orient="horz" pos="4156">
          <p15:clr>
            <a:srgbClr val="F26B43"/>
          </p15:clr>
        </p15:guide>
        <p15:guide id="8" pos="306">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Full bleed video layout">
  <p:cSld name="Full bleed video layout">
    <p:spTree>
      <p:nvGrpSpPr>
        <p:cNvPr id="1" name="Shape 417"/>
        <p:cNvGrpSpPr/>
        <p:nvPr/>
      </p:nvGrpSpPr>
      <p:grpSpPr>
        <a:xfrm>
          <a:off x="0" y="0"/>
          <a:ext cx="0" cy="0"/>
          <a:chOff x="0" y="0"/>
          <a:chExt cx="0" cy="0"/>
        </a:xfrm>
      </p:grpSpPr>
      <p:sp>
        <p:nvSpPr>
          <p:cNvPr id="418" name="Google Shape;418;p179"/>
          <p:cNvSpPr>
            <a:spLocks noGrp="1"/>
          </p:cNvSpPr>
          <p:nvPr>
            <p:ph type="media" idx="2"/>
          </p:nvPr>
        </p:nvSpPr>
        <p:spPr>
          <a:xfrm>
            <a:off x="0" y="0"/>
            <a:ext cx="12192000" cy="6858000"/>
          </a:xfrm>
          <a:prstGeom prst="rect">
            <a:avLst/>
          </a:prstGeom>
          <a:solidFill>
            <a:schemeClr val="lt1"/>
          </a:solidFill>
          <a:ln>
            <a:noFill/>
          </a:ln>
        </p:spPr>
        <p:txBody>
          <a:bodyPr spcFirstLastPara="1" wrap="square" lIns="0" tIns="0" rIns="0" bIns="0" anchor="ctr" anchorCtr="0">
            <a:noAutofit/>
          </a:bodyPr>
          <a:lstStyle>
            <a:lvl1pPr marR="0" lvl="0" algn="l" rtl="0">
              <a:lnSpc>
                <a:spcPct val="115000"/>
              </a:lnSpc>
              <a:spcBef>
                <a:spcPts val="400"/>
              </a:spcBef>
              <a:spcAft>
                <a:spcPts val="0"/>
              </a:spcAft>
              <a:buClr>
                <a:schemeClr val="dk1"/>
              </a:buClr>
              <a:buSzPts val="1200"/>
              <a:buFont typeface="Noto Sans Symbols"/>
              <a:buNone/>
              <a:defRPr sz="1200" b="0" i="0" u="none" strike="noStrike" cap="none">
                <a:solidFill>
                  <a:schemeClr val="dk1"/>
                </a:solidFill>
                <a:latin typeface="Barlow"/>
                <a:ea typeface="Barlow"/>
                <a:cs typeface="Barlow"/>
                <a:sym typeface="Barlow"/>
              </a:defRPr>
            </a:lvl1pPr>
            <a:lvl2pPr marR="0" lvl="1" algn="l" rtl="0">
              <a:lnSpc>
                <a:spcPct val="115000"/>
              </a:lnSpc>
              <a:spcBef>
                <a:spcPts val="400"/>
              </a:spcBef>
              <a:spcAft>
                <a:spcPts val="0"/>
              </a:spcAft>
              <a:buClr>
                <a:schemeClr val="dk1"/>
              </a:buClr>
              <a:buSzPts val="1200"/>
              <a:buFont typeface="Arial"/>
              <a:buChar char="•"/>
              <a:defRPr sz="1200" b="0" i="0" u="none" strike="noStrike" cap="none">
                <a:solidFill>
                  <a:schemeClr val="dk1"/>
                </a:solidFill>
                <a:latin typeface="Barlow"/>
                <a:ea typeface="Barlow"/>
                <a:cs typeface="Barlow"/>
                <a:sym typeface="Barlow"/>
              </a:defRPr>
            </a:lvl2pPr>
            <a:lvl3pPr marR="0" lvl="2" algn="l" rtl="0">
              <a:lnSpc>
                <a:spcPct val="115000"/>
              </a:lnSpc>
              <a:spcBef>
                <a:spcPts val="40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3pPr>
            <a:lvl4pPr marR="0" lvl="3" algn="l" rtl="0">
              <a:lnSpc>
                <a:spcPct val="115000"/>
              </a:lnSpc>
              <a:spcBef>
                <a:spcPts val="40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4pPr>
            <a:lvl5pPr marR="0" lvl="4" algn="l" rtl="0">
              <a:lnSpc>
                <a:spcPct val="115000"/>
              </a:lnSpc>
              <a:spcBef>
                <a:spcPts val="400"/>
              </a:spcBef>
              <a:spcAft>
                <a:spcPts val="0"/>
              </a:spcAft>
              <a:buClr>
                <a:schemeClr val="dk1"/>
              </a:buClr>
              <a:buSzPts val="1200"/>
              <a:buFont typeface="Barlow"/>
              <a:buNone/>
              <a:defRPr sz="1200" b="0" i="0" u="none" strike="noStrike" cap="none">
                <a:solidFill>
                  <a:schemeClr val="dk1"/>
                </a:solidFill>
                <a:latin typeface="Barlow"/>
                <a:ea typeface="Barlow"/>
                <a:cs typeface="Barlow"/>
                <a:sym typeface="Barlow"/>
              </a:defRPr>
            </a:lvl5pPr>
            <a:lvl6pPr marR="0" lvl="5"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6pPr>
            <a:lvl7pPr marR="0" lvl="6"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7pPr>
            <a:lvl8pPr marR="0" lvl="7"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8pPr>
            <a:lvl9pPr marR="0" lvl="8"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and diagram">
  <p:cSld name="Text and diagram">
    <p:spTree>
      <p:nvGrpSpPr>
        <p:cNvPr id="1" name="Shape 419"/>
        <p:cNvGrpSpPr/>
        <p:nvPr/>
      </p:nvGrpSpPr>
      <p:grpSpPr>
        <a:xfrm>
          <a:off x="0" y="0"/>
          <a:ext cx="0" cy="0"/>
          <a:chOff x="0" y="0"/>
          <a:chExt cx="0" cy="0"/>
        </a:xfrm>
      </p:grpSpPr>
      <p:sp>
        <p:nvSpPr>
          <p:cNvPr id="420" name="Google Shape;420;p180"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180"/>
          <p:cNvSpPr txBox="1">
            <a:spLocks noGrp="1"/>
          </p:cNvSpPr>
          <p:nvPr>
            <p:ph type="body" idx="1"/>
          </p:nvPr>
        </p:nvSpPr>
        <p:spPr>
          <a:xfrm>
            <a:off x="450001" y="1792800"/>
            <a:ext cx="2591650" cy="387667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400"/>
              </a:spcBef>
              <a:spcAft>
                <a:spcPts val="0"/>
              </a:spcAft>
              <a:buClr>
                <a:schemeClr val="dk1"/>
              </a:buClr>
              <a:buSzPts val="1200"/>
              <a:buNone/>
              <a:defRPr sz="1200">
                <a:solidFill>
                  <a:schemeClr val="dk1"/>
                </a:solidFill>
              </a:defRPr>
            </a:lvl1pPr>
            <a:lvl2pPr marL="914400" lvl="1" indent="-304800" algn="l">
              <a:lnSpc>
                <a:spcPct val="115000"/>
              </a:lnSpc>
              <a:spcBef>
                <a:spcPts val="400"/>
              </a:spcBef>
              <a:spcAft>
                <a:spcPts val="0"/>
              </a:spcAft>
              <a:buClr>
                <a:schemeClr val="dk1"/>
              </a:buClr>
              <a:buSzPts val="1200"/>
              <a:buChar char="•"/>
              <a:defRPr sz="1200">
                <a:solidFill>
                  <a:schemeClr val="dk1"/>
                </a:solidFill>
                <a:latin typeface="Barlow"/>
                <a:ea typeface="Barlow"/>
                <a:cs typeface="Barlow"/>
                <a:sym typeface="Barlow"/>
              </a:defRPr>
            </a:lvl2pPr>
            <a:lvl3pPr marL="1371600" lvl="2" indent="-304800" algn="l">
              <a:lnSpc>
                <a:spcPct val="115000"/>
              </a:lnSpc>
              <a:spcBef>
                <a:spcPts val="400"/>
              </a:spcBef>
              <a:spcAft>
                <a:spcPts val="0"/>
              </a:spcAft>
              <a:buClr>
                <a:schemeClr val="dk1"/>
              </a:buClr>
              <a:buSzPts val="1200"/>
              <a:buChar char="‒"/>
              <a:defRPr sz="1200">
                <a:solidFill>
                  <a:schemeClr val="dk1"/>
                </a:solidFill>
              </a:defRPr>
            </a:lvl3pPr>
            <a:lvl4pPr marL="1828800" lvl="3" indent="-304800" algn="l">
              <a:lnSpc>
                <a:spcPct val="115000"/>
              </a:lnSpc>
              <a:spcBef>
                <a:spcPts val="400"/>
              </a:spcBef>
              <a:spcAft>
                <a:spcPts val="0"/>
              </a:spcAft>
              <a:buClr>
                <a:schemeClr val="lt2"/>
              </a:buClr>
              <a:buSzPts val="1200"/>
              <a:buChar char="•"/>
              <a:defRPr>
                <a:solidFill>
                  <a:schemeClr val="lt2"/>
                </a:solidFill>
              </a:defRPr>
            </a:lvl4pPr>
            <a:lvl5pPr marL="2286000" lvl="4" indent="-228600" algn="l">
              <a:lnSpc>
                <a:spcPct val="115000"/>
              </a:lnSpc>
              <a:spcBef>
                <a:spcPts val="400"/>
              </a:spcBef>
              <a:spcAft>
                <a:spcPts val="0"/>
              </a:spcAft>
              <a:buClr>
                <a:schemeClr val="lt2"/>
              </a:buClr>
              <a:buSzPts val="12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180"/>
          <p:cNvSpPr txBox="1">
            <a:spLocks noGrp="1"/>
          </p:cNvSpPr>
          <p:nvPr>
            <p:ph type="body" idx="2"/>
          </p:nvPr>
        </p:nvSpPr>
        <p:spPr>
          <a:xfrm>
            <a:off x="3355975" y="1792800"/>
            <a:ext cx="8410071" cy="3877200"/>
          </a:xfrm>
          <a:prstGeom prst="rect">
            <a:avLst/>
          </a:prstGeom>
          <a:solidFill>
            <a:srgbClr val="F2F2F2"/>
          </a:solid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dk1"/>
              </a:buClr>
              <a:buSzPts val="1400"/>
              <a:buNone/>
              <a:defRPr sz="1400"/>
            </a:lvl1pPr>
            <a:lvl2pPr marL="914400" lvl="1" indent="-304800" algn="l">
              <a:lnSpc>
                <a:spcPct val="115000"/>
              </a:lnSpc>
              <a:spcBef>
                <a:spcPts val="400"/>
              </a:spcBef>
              <a:spcAft>
                <a:spcPts val="0"/>
              </a:spcAft>
              <a:buClr>
                <a:schemeClr val="dk1"/>
              </a:buClr>
              <a:buSzPts val="1200"/>
              <a:buChar char="•"/>
              <a:defRPr sz="1200"/>
            </a:lvl2pPr>
            <a:lvl3pPr marL="1371600" lvl="2" indent="-304800" algn="l">
              <a:lnSpc>
                <a:spcPct val="115000"/>
              </a:lnSpc>
              <a:spcBef>
                <a:spcPts val="400"/>
              </a:spcBef>
              <a:spcAft>
                <a:spcPts val="0"/>
              </a:spcAft>
              <a:buClr>
                <a:schemeClr val="dk1"/>
              </a:buClr>
              <a:buSzPts val="1200"/>
              <a:buChar char="‒"/>
              <a:defRPr sz="1200"/>
            </a:lvl3pPr>
            <a:lvl4pPr marL="1828800" lvl="3" indent="-304800" algn="l">
              <a:lnSpc>
                <a:spcPct val="115000"/>
              </a:lnSpc>
              <a:spcBef>
                <a:spcPts val="400"/>
              </a:spcBef>
              <a:spcAft>
                <a:spcPts val="0"/>
              </a:spcAft>
              <a:buClr>
                <a:schemeClr val="dk1"/>
              </a:buClr>
              <a:buSzPts val="1200"/>
              <a:buChar char="•"/>
              <a:defRPr sz="1200"/>
            </a:lvl4pPr>
            <a:lvl5pPr marL="2286000" lvl="4" indent="-228600" algn="l">
              <a:lnSpc>
                <a:spcPct val="115000"/>
              </a:lnSpc>
              <a:spcBef>
                <a:spcPts val="4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180"/>
          <p:cNvSpPr txBox="1">
            <a:spLocks noGrp="1"/>
          </p:cNvSpPr>
          <p:nvPr>
            <p:ph type="body" idx="3"/>
          </p:nvPr>
        </p:nvSpPr>
        <p:spPr>
          <a:xfrm>
            <a:off x="452897" y="5823783"/>
            <a:ext cx="11277975" cy="124906"/>
          </a:xfrm>
          <a:prstGeom prst="rect">
            <a:avLst/>
          </a:prstGeom>
          <a:noFill/>
          <a:ln>
            <a:noFill/>
          </a:ln>
        </p:spPr>
        <p:txBody>
          <a:bodyPr spcFirstLastPara="1" wrap="square" lIns="0" tIns="0" rIns="0" bIns="0" anchor="b" anchorCtr="0">
            <a:spAutoFit/>
          </a:bodyPr>
          <a:lstStyle>
            <a:lvl1pPr marL="457200" lvl="0" indent="-228600" algn="r">
              <a:lnSpc>
                <a:spcPct val="115000"/>
              </a:lnSpc>
              <a:spcBef>
                <a:spcPts val="400"/>
              </a:spcBef>
              <a:spcAft>
                <a:spcPts val="0"/>
              </a:spcAft>
              <a:buClr>
                <a:srgbClr val="3F3F3F"/>
              </a:buClr>
              <a:buSzPts val="800"/>
              <a:buNone/>
              <a:defRPr sz="800" b="0" i="1">
                <a:solidFill>
                  <a:srgbClr val="3F3F3F"/>
                </a:solidFill>
              </a:defRPr>
            </a:lvl1pPr>
            <a:lvl2pPr marL="914400" lvl="1" indent="-228600" algn="l">
              <a:lnSpc>
                <a:spcPct val="115000"/>
              </a:lnSpc>
              <a:spcBef>
                <a:spcPts val="400"/>
              </a:spcBef>
              <a:spcAft>
                <a:spcPts val="0"/>
              </a:spcAft>
              <a:buClr>
                <a:schemeClr val="dk1"/>
              </a:buClr>
              <a:buSzPts val="1200"/>
              <a:buNone/>
              <a:defRPr/>
            </a:lvl2pPr>
            <a:lvl3pPr marL="1371600" lvl="2" indent="-228600" algn="l">
              <a:lnSpc>
                <a:spcPct val="115000"/>
              </a:lnSpc>
              <a:spcBef>
                <a:spcPts val="400"/>
              </a:spcBef>
              <a:spcAft>
                <a:spcPts val="0"/>
              </a:spcAft>
              <a:buClr>
                <a:schemeClr val="dk1"/>
              </a:buClr>
              <a:buSzPts val="1200"/>
              <a:buNone/>
              <a:defRPr/>
            </a:lvl3pPr>
            <a:lvl4pPr marL="1828800" lvl="3" indent="-228600" algn="l">
              <a:lnSpc>
                <a:spcPct val="115000"/>
              </a:lnSpc>
              <a:spcBef>
                <a:spcPts val="400"/>
              </a:spcBef>
              <a:spcAft>
                <a:spcPts val="0"/>
              </a:spcAft>
              <a:buClr>
                <a:schemeClr val="dk1"/>
              </a:buClr>
              <a:buSzPts val="1200"/>
              <a:buNone/>
              <a:defRPr/>
            </a:lvl4pPr>
            <a:lvl5pPr marL="2286000" lvl="4" indent="-228600" algn="l">
              <a:lnSpc>
                <a:spcPct val="115000"/>
              </a:lnSpc>
              <a:spcBef>
                <a:spcPts val="4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bg>
      <p:bgPr>
        <a:solidFill>
          <a:schemeClr val="accent1"/>
        </a:solidFill>
        <a:effectLst/>
      </p:bgPr>
    </p:bg>
    <p:spTree>
      <p:nvGrpSpPr>
        <p:cNvPr id="1" name="Shape 424"/>
        <p:cNvGrpSpPr/>
        <p:nvPr/>
      </p:nvGrpSpPr>
      <p:grpSpPr>
        <a:xfrm>
          <a:off x="0" y="0"/>
          <a:ext cx="0" cy="0"/>
          <a:chOff x="0" y="0"/>
          <a:chExt cx="0" cy="0"/>
        </a:xfrm>
      </p:grpSpPr>
      <p:sp>
        <p:nvSpPr>
          <p:cNvPr id="425" name="Google Shape;425;p181"/>
          <p:cNvSpPr txBox="1">
            <a:spLocks noGrp="1"/>
          </p:cNvSpPr>
          <p:nvPr>
            <p:ph type="title"/>
          </p:nvPr>
        </p:nvSpPr>
        <p:spPr>
          <a:xfrm>
            <a:off x="428624" y="1092494"/>
            <a:ext cx="539160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6" name="Google Shape;426;p181"/>
          <p:cNvSpPr txBox="1">
            <a:spLocks noGrp="1"/>
          </p:cNvSpPr>
          <p:nvPr>
            <p:ph type="body" idx="1"/>
          </p:nvPr>
        </p:nvSpPr>
        <p:spPr>
          <a:xfrm>
            <a:off x="431800" y="3494989"/>
            <a:ext cx="3551238"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181"/>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428" name="Google Shape;428;p181"/>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sp>
        <p:nvSpPr>
          <p:cNvPr id="429" name="Google Shape;429;p181"/>
          <p:cNvSpPr/>
          <p:nvPr/>
        </p:nvSpPr>
        <p:spPr>
          <a:xfrm rot="-5400000">
            <a:off x="3619500" y="-1714500"/>
            <a:ext cx="6858000" cy="10287000"/>
          </a:xfrm>
          <a:custGeom>
            <a:avLst/>
            <a:gdLst/>
            <a:ahLst/>
            <a:cxnLst/>
            <a:rect l="l" t="t" r="r" b="b"/>
            <a:pathLst>
              <a:path w="6858000" h="10287000" extrusionOk="0">
                <a:moveTo>
                  <a:pt x="6858000" y="6858000"/>
                </a:moveTo>
                <a:lnTo>
                  <a:pt x="6858000" y="10287000"/>
                </a:lnTo>
                <a:lnTo>
                  <a:pt x="3370139" y="10287000"/>
                </a:lnTo>
                <a:lnTo>
                  <a:pt x="0" y="6916861"/>
                </a:lnTo>
                <a:lnTo>
                  <a:pt x="0" y="0"/>
                </a:lnTo>
                <a:close/>
              </a:path>
            </a:pathLst>
          </a:custGeom>
          <a:solidFill>
            <a:srgbClr val="000000">
              <a:alpha val="44705"/>
            </a:srgbClr>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2400">
              <a:solidFill>
                <a:schemeClr val="dk1"/>
              </a:solidFill>
              <a:latin typeface="Barlow"/>
              <a:ea typeface="Barlow"/>
              <a:cs typeface="Barlow"/>
              <a:sym typeface="Barlow"/>
            </a:endParaRPr>
          </a:p>
        </p:txBody>
      </p:sp>
      <p:pic>
        <p:nvPicPr>
          <p:cNvPr id="430" name="Google Shape;430;p181"/>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Display2">
  <p:cSld name="Display2">
    <p:bg>
      <p:bgPr>
        <a:solidFill>
          <a:schemeClr val="accent1"/>
        </a:solidFill>
        <a:effectLst/>
      </p:bgPr>
    </p:bg>
    <p:spTree>
      <p:nvGrpSpPr>
        <p:cNvPr id="1" name="Shape 431"/>
        <p:cNvGrpSpPr/>
        <p:nvPr/>
      </p:nvGrpSpPr>
      <p:grpSpPr>
        <a:xfrm>
          <a:off x="0" y="0"/>
          <a:ext cx="0" cy="0"/>
          <a:chOff x="0" y="0"/>
          <a:chExt cx="0" cy="0"/>
        </a:xfrm>
      </p:grpSpPr>
      <p:sp>
        <p:nvSpPr>
          <p:cNvPr id="432" name="Google Shape;432;p182"/>
          <p:cNvSpPr txBox="1">
            <a:spLocks noGrp="1"/>
          </p:cNvSpPr>
          <p:nvPr>
            <p:ph type="title"/>
          </p:nvPr>
        </p:nvSpPr>
        <p:spPr>
          <a:xfrm>
            <a:off x="428624" y="1092494"/>
            <a:ext cx="5391605"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Barlow Semi Condensed ExtraBold"/>
              <a:buNone/>
              <a:defRPr sz="4800" cap="none">
                <a:solidFill>
                  <a:schemeClr val="lt1"/>
                </a:solidFill>
                <a:latin typeface="Barlow Semi Condensed ExtraBold"/>
                <a:ea typeface="Barlow Semi Condensed ExtraBold"/>
                <a:cs typeface="Barlow Semi Condensed ExtraBold"/>
                <a:sym typeface="Barlow Semi Condensed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182"/>
          <p:cNvSpPr txBox="1">
            <a:spLocks noGrp="1"/>
          </p:cNvSpPr>
          <p:nvPr>
            <p:ph type="body" idx="1"/>
          </p:nvPr>
        </p:nvSpPr>
        <p:spPr>
          <a:xfrm>
            <a:off x="431800" y="3494989"/>
            <a:ext cx="3551238" cy="1274763"/>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2000"/>
              <a:buNone/>
              <a:defRPr sz="2000">
                <a:solidFill>
                  <a:schemeClr val="lt1"/>
                </a:solidFill>
              </a:defRPr>
            </a:lvl1pPr>
            <a:lvl2pPr marL="914400" lvl="1" indent="-228600" algn="l">
              <a:lnSpc>
                <a:spcPct val="115000"/>
              </a:lnSpc>
              <a:spcBef>
                <a:spcPts val="400"/>
              </a:spcBef>
              <a:spcAft>
                <a:spcPts val="0"/>
              </a:spcAft>
              <a:buClr>
                <a:schemeClr val="dk1"/>
              </a:buClr>
              <a:buSzPts val="1200"/>
              <a:buNone/>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115000"/>
              </a:lnSpc>
              <a:spcBef>
                <a:spcPts val="400"/>
              </a:spcBef>
              <a:spcAft>
                <a:spcPts val="0"/>
              </a:spcAft>
              <a:buClr>
                <a:schemeClr val="dk1"/>
              </a:buClr>
              <a:buSzPts val="1800"/>
              <a:buChar char="•"/>
              <a:defRPr/>
            </a:lvl4pPr>
            <a:lvl5pPr marL="2286000" lvl="4" indent="-228600" algn="l">
              <a:lnSpc>
                <a:spcPct val="115000"/>
              </a:lnSpc>
              <a:spcBef>
                <a:spcPts val="4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182"/>
          <p:cNvSpPr>
            <a:spLocks noGrp="1"/>
          </p:cNvSpPr>
          <p:nvPr>
            <p:ph type="pic" idx="2"/>
          </p:nvPr>
        </p:nvSpPr>
        <p:spPr>
          <a:xfrm>
            <a:off x="1905000" y="0"/>
            <a:ext cx="10287001" cy="6858000"/>
          </a:xfrm>
          <a:prstGeom prst="rect">
            <a:avLst/>
          </a:prstGeom>
          <a:solidFill>
            <a:schemeClr val="lt1"/>
          </a:solidFill>
          <a:ln>
            <a:noFill/>
          </a:ln>
        </p:spPr>
      </p:sp>
      <p:sp>
        <p:nvSpPr>
          <p:cNvPr id="435" name="Google Shape;435;p182"/>
          <p:cNvSpPr txBox="1"/>
          <p:nvPr/>
        </p:nvSpPr>
        <p:spPr>
          <a:xfrm>
            <a:off x="440938" y="6251108"/>
            <a:ext cx="1695772" cy="36933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Doc Name | Month Year | Version # | Public | Internal/Client Use Only | Strictly Confidential</a:t>
            </a:r>
            <a:endParaRPr/>
          </a:p>
        </p:txBody>
      </p:sp>
      <p:pic>
        <p:nvPicPr>
          <p:cNvPr id="436" name="Google Shape;436;p182"/>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2 columns with line">
  <p:cSld name="1_2 columns with line">
    <p:bg>
      <p:bgPr>
        <a:solidFill>
          <a:srgbClr val="E7EBF0"/>
        </a:solidFill>
        <a:effectLst/>
      </p:bgPr>
    </p:bg>
    <p:spTree>
      <p:nvGrpSpPr>
        <p:cNvPr id="1" name="Shape 47"/>
        <p:cNvGrpSpPr/>
        <p:nvPr/>
      </p:nvGrpSpPr>
      <p:grpSpPr>
        <a:xfrm>
          <a:off x="0" y="0"/>
          <a:ext cx="0" cy="0"/>
          <a:chOff x="0" y="0"/>
          <a:chExt cx="0" cy="0"/>
        </a:xfrm>
      </p:grpSpPr>
      <p:sp>
        <p:nvSpPr>
          <p:cNvPr id="48" name="Google Shape;48;p118"/>
          <p:cNvSpPr txBox="1">
            <a:spLocks noGrp="1"/>
          </p:cNvSpPr>
          <p:nvPr>
            <p:ph type="body" idx="1"/>
          </p:nvPr>
        </p:nvSpPr>
        <p:spPr>
          <a:xfrm>
            <a:off x="404786" y="1808820"/>
            <a:ext cx="5511194"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8"/>
          <p:cNvSpPr txBox="1">
            <a:spLocks noGrp="1"/>
          </p:cNvSpPr>
          <p:nvPr>
            <p:ph type="body" idx="2"/>
          </p:nvPr>
        </p:nvSpPr>
        <p:spPr>
          <a:xfrm>
            <a:off x="6280958" y="1808820"/>
            <a:ext cx="5511194" cy="386808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1800"/>
              </a:spcBef>
              <a:spcAft>
                <a:spcPts val="0"/>
              </a:spcAft>
              <a:buClr>
                <a:schemeClr val="dk1"/>
              </a:buClr>
              <a:buSzPts val="1400"/>
              <a:buNone/>
              <a:defRPr sz="1400">
                <a:solidFill>
                  <a:schemeClr val="dk1"/>
                </a:solidFill>
              </a:defRPr>
            </a:lvl1pPr>
            <a:lvl2pPr marL="914400" lvl="1" indent="-317500" algn="l">
              <a:lnSpc>
                <a:spcPct val="115000"/>
              </a:lnSpc>
              <a:spcBef>
                <a:spcPts val="400"/>
              </a:spcBef>
              <a:spcAft>
                <a:spcPts val="0"/>
              </a:spcAft>
              <a:buClr>
                <a:schemeClr val="dk1"/>
              </a:buClr>
              <a:buSzPts val="1400"/>
              <a:buChar char="•"/>
              <a:defRPr sz="1400">
                <a:solidFill>
                  <a:schemeClr val="dk1"/>
                </a:solidFill>
              </a:defRPr>
            </a:lvl2pPr>
            <a:lvl3pPr marL="1371600" lvl="2" indent="-317500" algn="l">
              <a:lnSpc>
                <a:spcPct val="115000"/>
              </a:lnSpc>
              <a:spcBef>
                <a:spcPts val="400"/>
              </a:spcBef>
              <a:spcAft>
                <a:spcPts val="0"/>
              </a:spcAft>
              <a:buClr>
                <a:schemeClr val="dk1"/>
              </a:buClr>
              <a:buSzPts val="1400"/>
              <a:buChar char="‒"/>
              <a:defRPr sz="1400">
                <a:solidFill>
                  <a:schemeClr val="dk1"/>
                </a:solidFill>
              </a:defRPr>
            </a:lvl3pPr>
            <a:lvl4pPr marL="1828800" lvl="3" indent="-317500" algn="l">
              <a:lnSpc>
                <a:spcPct val="90000"/>
              </a:lnSpc>
              <a:spcBef>
                <a:spcPts val="500"/>
              </a:spcBef>
              <a:spcAft>
                <a:spcPts val="0"/>
              </a:spcAft>
              <a:buClr>
                <a:schemeClr val="lt2"/>
              </a:buClr>
              <a:buSzPts val="1400"/>
              <a:buChar char="•"/>
              <a:defRPr>
                <a:solidFill>
                  <a:schemeClr val="lt2"/>
                </a:solidFill>
              </a:defRPr>
            </a:lvl4pPr>
            <a:lvl5pPr marL="2286000" lvl="4" indent="-317500" algn="l">
              <a:lnSpc>
                <a:spcPct val="90000"/>
              </a:lnSpc>
              <a:spcBef>
                <a:spcPts val="500"/>
              </a:spcBef>
              <a:spcAft>
                <a:spcPts val="0"/>
              </a:spcAft>
              <a:buClr>
                <a:schemeClr val="lt2"/>
              </a:buClr>
              <a:buSzPts val="14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8"/>
          <p:cNvSpPr txBox="1">
            <a:spLocks noGrp="1"/>
          </p:cNvSpPr>
          <p:nvPr>
            <p:ph type="body" idx="3"/>
          </p:nvPr>
        </p:nvSpPr>
        <p:spPr>
          <a:xfrm>
            <a:off x="404786" y="908786"/>
            <a:ext cx="2295034" cy="316753"/>
          </a:xfrm>
          <a:prstGeom prst="rect">
            <a:avLst/>
          </a:prstGeom>
          <a:noFill/>
          <a:ln>
            <a:noFill/>
          </a:ln>
        </p:spPr>
        <p:txBody>
          <a:bodyPr spcFirstLastPara="1" wrap="square" lIns="72000" tIns="0" rIns="72000" bIns="0" anchor="t" anchorCtr="0">
            <a:spAutoFit/>
          </a:bodyPr>
          <a:lstStyle>
            <a:lvl1pPr marL="457200" lvl="0" indent="-228600" algn="l">
              <a:lnSpc>
                <a:spcPct val="115000"/>
              </a:lnSpc>
              <a:spcBef>
                <a:spcPts val="400"/>
              </a:spcBef>
              <a:spcAft>
                <a:spcPts val="0"/>
              </a:spcAft>
              <a:buClr>
                <a:schemeClr val="dk1"/>
              </a:buClr>
              <a:buSzPts val="2000"/>
              <a:buNone/>
              <a:defRPr sz="2000">
                <a:solidFill>
                  <a:schemeClr val="dk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8"/>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8"/>
          <p:cNvSpPr txBox="1">
            <a:spLocks noGrp="1"/>
          </p:cNvSpPr>
          <p:nvPr>
            <p:ph type="body" idx="4"/>
          </p:nvPr>
        </p:nvSpPr>
        <p:spPr>
          <a:xfrm>
            <a:off x="404786" y="5914632"/>
            <a:ext cx="11463417" cy="215444"/>
          </a:xfrm>
          <a:prstGeom prst="rect">
            <a:avLst/>
          </a:prstGeom>
          <a:noFill/>
          <a:ln>
            <a:noFill/>
          </a:ln>
        </p:spPr>
        <p:txBody>
          <a:bodyPr spcFirstLastPara="1" wrap="square" lIns="72000" tIns="0" rIns="0" bIns="0" anchor="b" anchorCtr="0">
            <a:spAutoFit/>
          </a:bodyPr>
          <a:lstStyle>
            <a:lvl1pPr marL="457200" lvl="0" indent="-228600" algn="l">
              <a:lnSpc>
                <a:spcPct val="115000"/>
              </a:lnSpc>
              <a:spcBef>
                <a:spcPts val="400"/>
              </a:spcBef>
              <a:spcAft>
                <a:spcPts val="0"/>
              </a:spcAft>
              <a:buClr>
                <a:srgbClr val="7F7F7F"/>
              </a:buClr>
              <a:buSzPts val="800"/>
              <a:buNone/>
              <a:defRPr sz="800" b="0" i="1">
                <a:solidFill>
                  <a:srgbClr val="7F7F7F"/>
                </a:solidFill>
              </a:defRPr>
            </a:lvl1pPr>
            <a:lvl2pPr marL="914400" lvl="1" indent="-228600" algn="l">
              <a:lnSpc>
                <a:spcPct val="115000"/>
              </a:lnSpc>
              <a:spcBef>
                <a:spcPts val="400"/>
              </a:spcBef>
              <a:spcAft>
                <a:spcPts val="0"/>
              </a:spcAft>
              <a:buClr>
                <a:schemeClr val="dk1"/>
              </a:buClr>
              <a:buSzPts val="2400"/>
              <a:buNone/>
              <a:defRPr/>
            </a:lvl2pPr>
            <a:lvl3pPr marL="1371600" lvl="2" indent="-228600" algn="l">
              <a:lnSpc>
                <a:spcPct val="115000"/>
              </a:lnSpc>
              <a:spcBef>
                <a:spcPts val="400"/>
              </a:spcBef>
              <a:spcAft>
                <a:spcPts val="0"/>
              </a:spcAft>
              <a:buClr>
                <a:schemeClr val="dk1"/>
              </a:buClr>
              <a:buSzPts val="24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4" orient="horz" pos="1136">
          <p15:clr>
            <a:srgbClr val="F26B43"/>
          </p15:clr>
        </p15:guide>
        <p15:guide id="5" orient="horz" pos="3584">
          <p15:clr>
            <a:srgbClr val="F26B43"/>
          </p15:clr>
        </p15:guide>
        <p15:guide id="6" orient="horz" pos="3906">
          <p15:clr>
            <a:srgbClr val="F26B43"/>
          </p15:clr>
        </p15:guide>
        <p15:guide id="7" orient="horz" pos="4156">
          <p15:clr>
            <a:srgbClr val="F26B43"/>
          </p15:clr>
        </p15:guide>
        <p15:guide id="8" pos="306">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Statement style 3">
  <p:cSld name="Quote/Statement style 3">
    <p:bg>
      <p:bgPr>
        <a:solidFill>
          <a:schemeClr val="accent1"/>
        </a:solidFill>
        <a:effectLst/>
      </p:bgPr>
    </p:bg>
    <p:spTree>
      <p:nvGrpSpPr>
        <p:cNvPr id="1" name="Shape 53"/>
        <p:cNvGrpSpPr/>
        <p:nvPr/>
      </p:nvGrpSpPr>
      <p:grpSpPr>
        <a:xfrm>
          <a:off x="0" y="0"/>
          <a:ext cx="0" cy="0"/>
          <a:chOff x="0" y="0"/>
          <a:chExt cx="0" cy="0"/>
        </a:xfrm>
      </p:grpSpPr>
      <p:sp>
        <p:nvSpPr>
          <p:cNvPr id="54" name="Google Shape;54;p119" descr="Header"/>
          <p:cNvSpPr txBox="1">
            <a:spLocks noGrp="1"/>
          </p:cNvSpPr>
          <p:nvPr>
            <p:ph type="title"/>
          </p:nvPr>
        </p:nvSpPr>
        <p:spPr>
          <a:xfrm>
            <a:off x="-39450" y="-775597"/>
            <a:ext cx="9341700" cy="7755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Barl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19"/>
          <p:cNvSpPr txBox="1">
            <a:spLocks noGrp="1"/>
          </p:cNvSpPr>
          <p:nvPr>
            <p:ph type="body" idx="1"/>
          </p:nvPr>
        </p:nvSpPr>
        <p:spPr>
          <a:xfrm>
            <a:off x="2333900" y="2110704"/>
            <a:ext cx="8181699" cy="2636591"/>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400"/>
              </a:spcBef>
              <a:spcAft>
                <a:spcPts val="0"/>
              </a:spcAft>
              <a:buClr>
                <a:schemeClr val="lt1"/>
              </a:buClr>
              <a:buSzPts val="3600"/>
              <a:buNone/>
              <a:defRPr sz="3600" b="1">
                <a:solidFill>
                  <a:schemeClr val="lt1"/>
                </a:solidFill>
              </a:defRPr>
            </a:lvl1pPr>
            <a:lvl2pPr marL="914400" lvl="1" indent="-342900" algn="l">
              <a:lnSpc>
                <a:spcPct val="115000"/>
              </a:lnSpc>
              <a:spcBef>
                <a:spcPts val="400"/>
              </a:spcBef>
              <a:spcAft>
                <a:spcPts val="0"/>
              </a:spcAft>
              <a:buClr>
                <a:schemeClr val="dk1"/>
              </a:buClr>
              <a:buSzPts val="1800"/>
              <a:buChar char="•"/>
              <a:defRPr/>
            </a:lvl2pPr>
            <a:lvl3pPr marL="1371600" lvl="2" indent="-342900" algn="l">
              <a:lnSpc>
                <a:spcPct val="115000"/>
              </a:lnSpc>
              <a:spcBef>
                <a:spcPts val="4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9"/>
          <p:cNvSpPr/>
          <p:nvPr/>
        </p:nvSpPr>
        <p:spPr>
          <a:xfrm rot="-5400000">
            <a:off x="9067800" y="3733799"/>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sp>
        <p:nvSpPr>
          <p:cNvPr id="57" name="Google Shape;57;p119"/>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lt1"/>
                </a:solidFill>
                <a:latin typeface="Barlow"/>
                <a:ea typeface="Barlow"/>
                <a:cs typeface="Barlow"/>
                <a:sym typeface="Barlow"/>
              </a:rPr>
              <a:t>‹N°›</a:t>
            </a:fld>
            <a:endParaRPr sz="900">
              <a:solidFill>
                <a:schemeClr val="lt1"/>
              </a:solidFill>
              <a:latin typeface="Barlow"/>
              <a:ea typeface="Barlow"/>
              <a:cs typeface="Barlow"/>
              <a:sym typeface="Barlow"/>
            </a:endParaRPr>
          </a:p>
        </p:txBody>
      </p:sp>
      <p:sp>
        <p:nvSpPr>
          <p:cNvPr id="58" name="Google Shape;58;p119"/>
          <p:cNvSpPr txBox="1"/>
          <p:nvPr/>
        </p:nvSpPr>
        <p:spPr>
          <a:xfrm>
            <a:off x="440938" y="6497329"/>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lt1"/>
                </a:solidFill>
                <a:latin typeface="Barlow"/>
                <a:ea typeface="Barlow"/>
                <a:cs typeface="Barlow"/>
                <a:sym typeface="Barlow"/>
              </a:rPr>
              <a:t>© Ipsos | Actions Traitements | Tabac et VIH | Octobre 2024</a:t>
            </a:r>
            <a:endParaRPr/>
          </a:p>
        </p:txBody>
      </p:sp>
      <p:sp>
        <p:nvSpPr>
          <p:cNvPr id="59" name="Google Shape;59;p119"/>
          <p:cNvSpPr/>
          <p:nvPr/>
        </p:nvSpPr>
        <p:spPr>
          <a:xfrm rot="-5400000">
            <a:off x="9067800" y="3748313"/>
            <a:ext cx="3124200" cy="3124200"/>
          </a:xfrm>
          <a:prstGeom prst="rtTriangle">
            <a:avLst/>
          </a:prstGeom>
          <a:solidFill>
            <a:schemeClr val="lt1"/>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endParaRPr sz="1200">
              <a:solidFill>
                <a:schemeClr val="dk1"/>
              </a:solidFill>
              <a:latin typeface="Barlow"/>
              <a:ea typeface="Barlow"/>
              <a:cs typeface="Barlow"/>
              <a:sym typeface="Barlow"/>
            </a:endParaRPr>
          </a:p>
        </p:txBody>
      </p:sp>
      <p:pic>
        <p:nvPicPr>
          <p:cNvPr id="60" name="Google Shape;60;p119"/>
          <p:cNvPicPr preferRelativeResize="0"/>
          <p:nvPr/>
        </p:nvPicPr>
        <p:blipFill rotWithShape="1">
          <a:blip r:embed="rId2">
            <a:alphaModFix/>
          </a:blip>
          <a:srcRect/>
          <a:stretch/>
        </p:blipFill>
        <p:spPr>
          <a:xfrm>
            <a:off x="11263361" y="6173519"/>
            <a:ext cx="492637" cy="4469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00">
          <p15:clr>
            <a:srgbClr val="F26B43"/>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theme" Target="../theme/theme2.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image" Target="../media/image1.png"/><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08"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600"/>
              <a:buFont typeface="Barlow"/>
              <a:buNone/>
              <a:defRPr sz="3600" b="1" i="0" u="none" strike="noStrike" cap="none">
                <a:solidFill>
                  <a:schemeClr val="dk1"/>
                </a:solidFill>
                <a:latin typeface="Barlow"/>
                <a:ea typeface="Barlow"/>
                <a:cs typeface="Barlow"/>
                <a:sym typeface="Barl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08"/>
          <p:cNvSpPr txBox="1">
            <a:spLocks noGrp="1"/>
          </p:cNvSpPr>
          <p:nvPr>
            <p:ph type="body" idx="1"/>
          </p:nvPr>
        </p:nvSpPr>
        <p:spPr>
          <a:xfrm>
            <a:off x="450000" y="1808163"/>
            <a:ext cx="11299088" cy="3852862"/>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400"/>
              </a:spcBef>
              <a:spcAft>
                <a:spcPts val="0"/>
              </a:spcAft>
              <a:buClr>
                <a:schemeClr val="dk1"/>
              </a:buClr>
              <a:buSzPts val="2400"/>
              <a:buFont typeface="Noto Sans Symbols"/>
              <a:buNone/>
              <a:defRPr sz="2400" b="0" i="0" u="none" strike="noStrike" cap="none">
                <a:solidFill>
                  <a:schemeClr val="dk1"/>
                </a:solidFill>
                <a:latin typeface="Barlow"/>
                <a:ea typeface="Barlow"/>
                <a:cs typeface="Barlow"/>
                <a:sym typeface="Barlow"/>
              </a:defRPr>
            </a:lvl1pPr>
            <a:lvl2pPr marL="914400" marR="0" lvl="1" indent="-381000" algn="l" rtl="0">
              <a:lnSpc>
                <a:spcPct val="115000"/>
              </a:lnSpc>
              <a:spcBef>
                <a:spcPts val="400"/>
              </a:spcBef>
              <a:spcAft>
                <a:spcPts val="0"/>
              </a:spcAft>
              <a:buClr>
                <a:schemeClr val="dk1"/>
              </a:buClr>
              <a:buSzPts val="2400"/>
              <a:buFont typeface="Barlow"/>
              <a:buChar char="•"/>
              <a:defRPr sz="2400" b="0" i="0" u="none" strike="noStrike" cap="none">
                <a:solidFill>
                  <a:schemeClr val="dk1"/>
                </a:solidFill>
                <a:latin typeface="Barlow"/>
                <a:ea typeface="Barlow"/>
                <a:cs typeface="Barlow"/>
                <a:sym typeface="Barlow"/>
              </a:defRPr>
            </a:lvl2pPr>
            <a:lvl3pPr marL="1371600" marR="0" lvl="2" indent="-381000" algn="l" rtl="0">
              <a:lnSpc>
                <a:spcPct val="115000"/>
              </a:lnSpc>
              <a:spcBef>
                <a:spcPts val="400"/>
              </a:spcBef>
              <a:spcAft>
                <a:spcPts val="0"/>
              </a:spcAft>
              <a:buClr>
                <a:schemeClr val="dk1"/>
              </a:buClr>
              <a:buSzPts val="2400"/>
              <a:buFont typeface="Barlow"/>
              <a:buChar char="‒"/>
              <a:defRPr sz="2400" b="0" i="0" u="none" strike="noStrike" cap="none">
                <a:solidFill>
                  <a:schemeClr val="dk1"/>
                </a:solidFill>
                <a:latin typeface="Barlow"/>
                <a:ea typeface="Barlow"/>
                <a:cs typeface="Barlow"/>
                <a:sym typeface="Barlow"/>
              </a:defRPr>
            </a:lvl3pPr>
            <a:lvl4pPr marL="1828800" marR="0" lvl="3" indent="-317500" algn="l" rtl="0">
              <a:lnSpc>
                <a:spcPct val="90000"/>
              </a:lnSpc>
              <a:spcBef>
                <a:spcPts val="5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L="2286000" marR="0" lvl="4" indent="-317500" algn="l" rtl="0">
              <a:lnSpc>
                <a:spcPct val="90000"/>
              </a:lnSpc>
              <a:spcBef>
                <a:spcPts val="5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L="2743200" marR="0" lvl="5"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6pPr>
            <a:lvl7pPr marL="3200400" marR="0" lvl="6"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7pPr>
            <a:lvl8pPr marL="3657600" marR="0" lvl="7"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8pPr>
            <a:lvl9pPr marL="4114800" marR="0" lvl="8"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9pPr>
          </a:lstStyle>
          <a:p>
            <a:endParaRPr/>
          </a:p>
        </p:txBody>
      </p:sp>
      <p:sp>
        <p:nvSpPr>
          <p:cNvPr id="9" name="Google Shape;9;p108"/>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b="0" i="0" u="none" strike="noStrike" cap="none">
                <a:solidFill>
                  <a:schemeClr val="dk1"/>
                </a:solidFill>
                <a:latin typeface="Barlow"/>
                <a:ea typeface="Barlow"/>
                <a:cs typeface="Barlow"/>
                <a:sym typeface="Barlow"/>
              </a:rPr>
              <a:t>‹N°›</a:t>
            </a:fld>
            <a:endParaRPr sz="900" b="0" i="0" u="none" strike="noStrike" cap="none">
              <a:solidFill>
                <a:schemeClr val="dk1"/>
              </a:solidFill>
              <a:latin typeface="Barlow"/>
              <a:ea typeface="Barlow"/>
              <a:cs typeface="Barlow"/>
              <a:sym typeface="Barlow"/>
            </a:endParaRPr>
          </a:p>
        </p:txBody>
      </p:sp>
      <p:sp>
        <p:nvSpPr>
          <p:cNvPr id="10" name="Google Shape;10;p108"/>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i="0" u="none" strike="noStrike" cap="none">
                <a:solidFill>
                  <a:schemeClr val="dk1"/>
                </a:solidFill>
                <a:latin typeface="Barlow"/>
                <a:ea typeface="Barlow"/>
                <a:cs typeface="Barlow"/>
                <a:sym typeface="Barlow"/>
              </a:rPr>
              <a:t>© Ipsos | Actions Traitements | Tabac et VIH | Octobre 2024</a:t>
            </a:r>
            <a:endParaRPr/>
          </a:p>
        </p:txBody>
      </p:sp>
      <p:pic>
        <p:nvPicPr>
          <p:cNvPr id="11" name="Google Shape;11;p108"/>
          <p:cNvPicPr preferRelativeResize="0"/>
          <p:nvPr/>
        </p:nvPicPr>
        <p:blipFill rotWithShape="1">
          <a:blip r:embed="rId42">
            <a:alphaModFix/>
          </a:blip>
          <a:srcRect/>
          <a:stretch/>
        </p:blipFill>
        <p:spPr>
          <a:xfrm>
            <a:off x="11263361" y="6173519"/>
            <a:ext cx="492637" cy="4469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6">
          <p15:clr>
            <a:srgbClr val="9FCC3B"/>
          </p15:clr>
        </p15:guide>
        <p15:guide id="2" pos="279">
          <p15:clr>
            <a:srgbClr val="9FCC3B"/>
          </p15:clr>
        </p15:guide>
        <p15:guide id="3" pos="7401">
          <p15:clr>
            <a:srgbClr val="9FCC3B"/>
          </p15:clr>
        </p15:guide>
        <p15:guide id="4" pos="2509">
          <p15:clr>
            <a:srgbClr val="5ACBF0"/>
          </p15:clr>
        </p15:guide>
        <p15:guide id="5" pos="2729">
          <p15:clr>
            <a:srgbClr val="5ACBF0"/>
          </p15:clr>
        </p15:guide>
        <p15:guide id="6" pos="4951">
          <p15:clr>
            <a:srgbClr val="5ACBF0"/>
          </p15:clr>
        </p15:guide>
        <p15:guide id="7" pos="5178">
          <p15:clr>
            <a:srgbClr val="5ACBF0"/>
          </p15:clr>
        </p15:guide>
        <p15:guide id="8" orient="horz" pos="3747">
          <p15:clr>
            <a:srgbClr val="9FCC3B"/>
          </p15:clr>
        </p15:guide>
        <p15:guide id="9" orient="horz" pos="3884">
          <p15:clr>
            <a:srgbClr val="000000"/>
          </p15:clr>
        </p15:guide>
        <p15:guide id="10" orient="horz" pos="913">
          <p15:clr>
            <a:srgbClr val="C35EA4"/>
          </p15:clr>
        </p15:guide>
        <p15:guide id="11" orient="horz" pos="1139">
          <p15:clr>
            <a:srgbClr val="5ACBF0"/>
          </p15:clr>
        </p15:guide>
        <p15:guide id="12" pos="1916">
          <p15:clr>
            <a:srgbClr val="F26B43"/>
          </p15:clr>
        </p15:guide>
        <p15:guide id="13" pos="2114">
          <p15:clr>
            <a:srgbClr val="F26B43"/>
          </p15:clr>
        </p15:guide>
        <p15:guide id="14" pos="3942">
          <p15:clr>
            <a:srgbClr val="F26B43"/>
          </p15:clr>
        </p15:guide>
        <p15:guide id="15" pos="3747">
          <p15:clr>
            <a:srgbClr val="F26B43"/>
          </p15:clr>
        </p15:guide>
        <p15:guide id="16" pos="5574">
          <p15:clr>
            <a:srgbClr val="F26B43"/>
          </p15:clr>
        </p15:guide>
        <p15:guide id="17" pos="5763">
          <p15:clr>
            <a:srgbClr val="F26B43"/>
          </p15:clr>
        </p15:guide>
        <p15:guide id="18" orient="horz" pos="142">
          <p15:clr>
            <a:srgbClr val="000000"/>
          </p15:clr>
        </p15:guide>
        <p15:guide id="19" orient="horz" pos="3566">
          <p15:clr>
            <a:srgbClr val="5ACBF0"/>
          </p15:clr>
        </p15:guide>
        <p15:guide id="20" orient="horz" pos="4166">
          <p15:clr>
            <a:srgbClr val="000000"/>
          </p15:clr>
        </p15:guide>
        <p15:guide id="21" pos="140">
          <p15:clr>
            <a:srgbClr val="000000"/>
          </p15:clr>
        </p15:guide>
        <p15:guide id="22" pos="7537">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113" descr="Header"/>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800"/>
              <a:buFont typeface="Barlow"/>
              <a:buNone/>
              <a:defRPr sz="2800" b="1" i="0" u="none" strike="noStrike" cap="none">
                <a:solidFill>
                  <a:schemeClr val="dk1"/>
                </a:solidFill>
                <a:latin typeface="Barlow"/>
                <a:ea typeface="Barlow"/>
                <a:cs typeface="Barlow"/>
                <a:sym typeface="Barl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3" name="Google Shape;263;p113"/>
          <p:cNvSpPr txBox="1">
            <a:spLocks noGrp="1"/>
          </p:cNvSpPr>
          <p:nvPr>
            <p:ph type="body" idx="1"/>
          </p:nvPr>
        </p:nvSpPr>
        <p:spPr>
          <a:xfrm>
            <a:off x="436002" y="1825625"/>
            <a:ext cx="11313086" cy="3843338"/>
          </a:xfrm>
          <a:prstGeom prst="rect">
            <a:avLst/>
          </a:prstGeom>
          <a:noFill/>
          <a:ln>
            <a:noFill/>
          </a:ln>
        </p:spPr>
        <p:txBody>
          <a:bodyPr spcFirstLastPara="1" wrap="square" lIns="0" tIns="0" rIns="0" bIns="0" anchor="t" anchorCtr="0">
            <a:normAutofit/>
          </a:bodyPr>
          <a:lstStyle>
            <a:lvl1pPr marL="457200" marR="0" lvl="0" indent="-228600" algn="l" rtl="0">
              <a:lnSpc>
                <a:spcPct val="115000"/>
              </a:lnSpc>
              <a:spcBef>
                <a:spcPts val="400"/>
              </a:spcBef>
              <a:spcAft>
                <a:spcPts val="0"/>
              </a:spcAft>
              <a:buClr>
                <a:schemeClr val="dk1"/>
              </a:buClr>
              <a:buSzPts val="1200"/>
              <a:buFont typeface="Noto Sans Symbols"/>
              <a:buNone/>
              <a:defRPr sz="1200" b="0" i="0" u="none" strike="noStrike" cap="none">
                <a:solidFill>
                  <a:schemeClr val="dk1"/>
                </a:solidFill>
                <a:latin typeface="Barlow"/>
                <a:ea typeface="Barlow"/>
                <a:cs typeface="Barlow"/>
                <a:sym typeface="Barlow"/>
              </a:defRPr>
            </a:lvl1pPr>
            <a:lvl2pPr marL="914400" marR="0" lvl="1" indent="-304800" algn="l" rtl="0">
              <a:lnSpc>
                <a:spcPct val="115000"/>
              </a:lnSpc>
              <a:spcBef>
                <a:spcPts val="400"/>
              </a:spcBef>
              <a:spcAft>
                <a:spcPts val="0"/>
              </a:spcAft>
              <a:buClr>
                <a:schemeClr val="dk1"/>
              </a:buClr>
              <a:buSzPts val="1200"/>
              <a:buFont typeface="Arial"/>
              <a:buChar char="•"/>
              <a:defRPr sz="1200" b="0" i="0" u="none" strike="noStrike" cap="none">
                <a:solidFill>
                  <a:schemeClr val="dk1"/>
                </a:solidFill>
                <a:latin typeface="Barlow"/>
                <a:ea typeface="Barlow"/>
                <a:cs typeface="Barlow"/>
                <a:sym typeface="Barlow"/>
              </a:defRPr>
            </a:lvl2pPr>
            <a:lvl3pPr marL="1371600" marR="0" lvl="2" indent="-304800" algn="l" rtl="0">
              <a:lnSpc>
                <a:spcPct val="115000"/>
              </a:lnSpc>
              <a:spcBef>
                <a:spcPts val="40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3pPr>
            <a:lvl4pPr marL="1828800" marR="0" lvl="3" indent="-304800" algn="l" rtl="0">
              <a:lnSpc>
                <a:spcPct val="115000"/>
              </a:lnSpc>
              <a:spcBef>
                <a:spcPts val="40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4pPr>
            <a:lvl5pPr marL="2286000" marR="0" lvl="4" indent="-228600" algn="l" rtl="0">
              <a:lnSpc>
                <a:spcPct val="115000"/>
              </a:lnSpc>
              <a:spcBef>
                <a:spcPts val="400"/>
              </a:spcBef>
              <a:spcAft>
                <a:spcPts val="0"/>
              </a:spcAft>
              <a:buClr>
                <a:schemeClr val="dk1"/>
              </a:buClr>
              <a:buSzPts val="1200"/>
              <a:buFont typeface="Barlow"/>
              <a:buNone/>
              <a:defRPr sz="1200" b="0" i="0" u="none" strike="noStrike" cap="none">
                <a:solidFill>
                  <a:schemeClr val="dk1"/>
                </a:solidFill>
                <a:latin typeface="Barlow"/>
                <a:ea typeface="Barlow"/>
                <a:cs typeface="Barlow"/>
                <a:sym typeface="Barlow"/>
              </a:defRPr>
            </a:lvl5pPr>
            <a:lvl6pPr marL="2743200" marR="0" lvl="5"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6pPr>
            <a:lvl7pPr marL="3200400" marR="0" lvl="6"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7pPr>
            <a:lvl8pPr marL="3657600" marR="0" lvl="7"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8pPr>
            <a:lvl9pPr marL="4114800" marR="0" lvl="8" indent="-342900" algn="l" rtl="0">
              <a:lnSpc>
                <a:spcPct val="90000"/>
              </a:lnSpc>
              <a:spcBef>
                <a:spcPts val="500"/>
              </a:spcBef>
              <a:spcAft>
                <a:spcPts val="0"/>
              </a:spcAft>
              <a:buClr>
                <a:schemeClr val="dk1"/>
              </a:buClr>
              <a:buSzPts val="1800"/>
              <a:buFont typeface="Barlow"/>
              <a:buChar char="•"/>
              <a:defRPr sz="1800" b="0" i="0" u="none" strike="noStrike" cap="none">
                <a:solidFill>
                  <a:schemeClr val="dk1"/>
                </a:solidFill>
                <a:latin typeface="Barlow"/>
                <a:ea typeface="Barlow"/>
                <a:cs typeface="Barlow"/>
                <a:sym typeface="Barlow"/>
              </a:defRPr>
            </a:lvl9pPr>
          </a:lstStyle>
          <a:p>
            <a:endParaRPr/>
          </a:p>
        </p:txBody>
      </p:sp>
      <p:sp>
        <p:nvSpPr>
          <p:cNvPr id="264" name="Google Shape;264;p113"/>
          <p:cNvSpPr txBox="1"/>
          <p:nvPr/>
        </p:nvSpPr>
        <p:spPr>
          <a:xfrm>
            <a:off x="440938" y="6488640"/>
            <a:ext cx="4672238"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fr-FR" sz="800" b="0">
                <a:solidFill>
                  <a:schemeClr val="dk1"/>
                </a:solidFill>
                <a:latin typeface="Barlow"/>
                <a:ea typeface="Barlow"/>
                <a:cs typeface="Barlow"/>
                <a:sym typeface="Barlow"/>
              </a:rPr>
              <a:t>© Ipsos | Actions Traitements | Tabac et VIH | Octobre 2024</a:t>
            </a:r>
            <a:endParaRPr/>
          </a:p>
        </p:txBody>
      </p:sp>
      <p:sp>
        <p:nvSpPr>
          <p:cNvPr id="265" name="Google Shape;265;p113"/>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dk1"/>
                </a:solidFill>
                <a:latin typeface="Barlow"/>
                <a:ea typeface="Barlow"/>
                <a:cs typeface="Barlow"/>
                <a:sym typeface="Barlow"/>
              </a:rPr>
              <a:t>‹N°›</a:t>
            </a:fld>
            <a:endParaRPr sz="900">
              <a:solidFill>
                <a:schemeClr val="dk1"/>
              </a:solidFill>
              <a:latin typeface="Barlow"/>
              <a:ea typeface="Barlow"/>
              <a:cs typeface="Barlow"/>
              <a:sym typeface="Barlow"/>
            </a:endParaRPr>
          </a:p>
        </p:txBody>
      </p:sp>
      <p:pic>
        <p:nvPicPr>
          <p:cNvPr id="266" name="Google Shape;266;p113"/>
          <p:cNvPicPr preferRelativeResize="0"/>
          <p:nvPr/>
        </p:nvPicPr>
        <p:blipFill rotWithShape="1">
          <a:blip r:embed="rId35">
            <a:alphaModFix/>
          </a:blip>
          <a:srcRect/>
          <a:stretch/>
        </p:blipFill>
        <p:spPr>
          <a:xfrm>
            <a:off x="11263361" y="6173519"/>
            <a:ext cx="492637" cy="4469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09">
          <p15:clr>
            <a:srgbClr val="F26B43"/>
          </p15:clr>
        </p15:guide>
        <p15:guide id="2" pos="2698">
          <p15:clr>
            <a:srgbClr val="F26B43"/>
          </p15:clr>
        </p15:guide>
        <p15:guide id="3" pos="4930">
          <p15:clr>
            <a:srgbClr val="F26B43"/>
          </p15:clr>
        </p15:guide>
        <p15:guide id="4" pos="5126">
          <p15:clr>
            <a:srgbClr val="F26B43"/>
          </p15:clr>
        </p15:guide>
        <p15:guide id="5" orient="horz" pos="1139">
          <p15:clr>
            <a:srgbClr val="5ACBF0"/>
          </p15:clr>
        </p15:guide>
        <p15:guide id="6" pos="1905">
          <p15:clr>
            <a:srgbClr val="5ACBF0"/>
          </p15:clr>
        </p15:guide>
        <p15:guide id="7" pos="2109">
          <p15:clr>
            <a:srgbClr val="5ACBF0"/>
          </p15:clr>
        </p15:guide>
        <p15:guide id="8" pos="3942">
          <p15:clr>
            <a:srgbClr val="5ACBF0"/>
          </p15:clr>
        </p15:guide>
        <p15:guide id="9" pos="3741">
          <p15:clr>
            <a:srgbClr val="5ACBF0"/>
          </p15:clr>
        </p15:guide>
        <p15:guide id="10" pos="5568">
          <p15:clr>
            <a:srgbClr val="5ACBF0"/>
          </p15:clr>
        </p15:guide>
        <p15:guide id="11" pos="5770">
          <p15:clr>
            <a:srgbClr val="5ACBF0"/>
          </p15:clr>
        </p15:guide>
        <p15:guide id="12" orient="horz" pos="436">
          <p15:clr>
            <a:srgbClr val="9FCC3B"/>
          </p15:clr>
        </p15:guide>
        <p15:guide id="13" pos="279">
          <p15:clr>
            <a:srgbClr val="9FCC3B"/>
          </p15:clr>
        </p15:guide>
        <p15:guide id="14" pos="7401">
          <p15:clr>
            <a:srgbClr val="9FCC3B"/>
          </p15:clr>
        </p15:guide>
        <p15:guide id="15" orient="horz" pos="3747">
          <p15:clr>
            <a:srgbClr val="9FCC3B"/>
          </p15:clr>
        </p15:guide>
        <p15:guide id="16" orient="horz" pos="3884">
          <p15:clr>
            <a:srgbClr val="000000"/>
          </p15:clr>
        </p15:guide>
        <p15:guide id="17" orient="horz" pos="913">
          <p15:clr>
            <a:srgbClr val="C35EA4"/>
          </p15:clr>
        </p15:guide>
        <p15:guide id="18" orient="horz" pos="132">
          <p15:clr>
            <a:srgbClr val="000000"/>
          </p15:clr>
        </p15:guide>
        <p15:guide id="19" orient="horz" pos="3571">
          <p15:clr>
            <a:srgbClr val="5ACBF0"/>
          </p15:clr>
        </p15:guide>
        <p15:guide id="20" orient="horz" pos="4166">
          <p15:clr>
            <a:srgbClr val="000000"/>
          </p15:clr>
        </p15:guide>
        <p15:guide id="21" pos="140">
          <p15:clr>
            <a:srgbClr val="000000"/>
          </p15:clr>
        </p15:guide>
        <p15:guide id="22"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11.xml"/></Relationships>
</file>

<file path=ppt/slides/_rels/slide100.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package" Target="../embeddings/Document_Microsoft_Word.docx"/><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3" Type="http://schemas.openxmlformats.org/officeDocument/2006/relationships/package" Target="../embeddings/Document_Microsoft_Word109.docx"/><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chart" Target="../charts/chart14.xml"/><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chart" Target="../charts/chart23.xml"/></Relationships>
</file>

<file path=ppt/slides/_rels/slide1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chart" Target="../charts/chart2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chart" Target="../charts/chart28.xml"/><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chart" Target="../charts/chart29.xml"/><Relationship Id="rId5"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3.xml"/><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34.xml"/></Relationships>
</file>

<file path=ppt/slides/_rels/slide3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chart" Target="../charts/chart36.xml"/><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37.xml"/></Relationships>
</file>

<file path=ppt/slides/_rels/slide3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40.xml"/><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chart" Target="../charts/chart39.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chart" Target="../charts/chart42.xml"/><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8.xml"/><Relationship Id="rId1" Type="http://schemas.openxmlformats.org/officeDocument/2006/relationships/slideLayout" Target="../slideLayouts/slideLayout41.xml"/><Relationship Id="rId5" Type="http://schemas.openxmlformats.org/officeDocument/2006/relationships/image" Target="../media/image1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chart" Target="../charts/chart45.xml"/><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chart" Target="../charts/chart46.xml"/><Relationship Id="rId9" Type="http://schemas.openxmlformats.org/officeDocument/2006/relationships/chart" Target="../charts/char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hart" Target="../charts/chart49.xml"/><Relationship Id="rId7"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53.xml"/><Relationship Id="rId7" Type="http://schemas.openxmlformats.org/officeDocument/2006/relationships/chart" Target="../charts/chart55.xml"/><Relationship Id="rId2" Type="http://schemas.openxmlformats.org/officeDocument/2006/relationships/notesSlide" Target="../notesSlides/notesSlide43.xml"/><Relationship Id="rId1" Type="http://schemas.openxmlformats.org/officeDocument/2006/relationships/slideLayout" Target="../slideLayouts/slideLayout41.xml"/><Relationship Id="rId6" Type="http://schemas.openxmlformats.org/officeDocument/2006/relationships/chart" Target="../charts/chart54.xml"/><Relationship Id="rId5" Type="http://schemas.openxmlformats.org/officeDocument/2006/relationships/image" Target="../media/image8.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44.xml"/><Relationship Id="rId1" Type="http://schemas.openxmlformats.org/officeDocument/2006/relationships/slideLayout" Target="../slideLayouts/slideLayout41.xml"/><Relationship Id="rId6" Type="http://schemas.openxmlformats.org/officeDocument/2006/relationships/chart" Target="../charts/chart57.xml"/><Relationship Id="rId5" Type="http://schemas.openxmlformats.org/officeDocument/2006/relationships/image" Target="../media/image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chart" Target="../charts/chart58.xml"/><Relationship Id="rId7" Type="http://schemas.openxmlformats.org/officeDocument/2006/relationships/chart" Target="../charts/chart59.xml"/><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62.xml"/></Relationships>
</file>

<file path=ppt/slides/_rels/slide4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chart" Target="../charts/chart64.xml"/><Relationship Id="rId7"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52.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4.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chart" Target="../charts/chart68.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6.xml"/><Relationship Id="rId1" Type="http://schemas.openxmlformats.org/officeDocument/2006/relationships/slideLayout" Target="../slideLayouts/slideLayout41.xml"/><Relationship Id="rId6" Type="http://schemas.openxmlformats.org/officeDocument/2006/relationships/chart" Target="../charts/chart70.xml"/><Relationship Id="rId5" Type="http://schemas.openxmlformats.org/officeDocument/2006/relationships/image" Target="../media/image9.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7.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9.xml"/><Relationship Id="rId1" Type="http://schemas.openxmlformats.org/officeDocument/2006/relationships/slideLayout" Target="../slideLayouts/slideLayout41.xml"/><Relationship Id="rId6" Type="http://schemas.openxmlformats.org/officeDocument/2006/relationships/chart" Target="../charts/chart73.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74.xml"/><Relationship Id="rId7" Type="http://schemas.openxmlformats.org/officeDocument/2006/relationships/chart" Target="../charts/chart75.xml"/><Relationship Id="rId2" Type="http://schemas.openxmlformats.org/officeDocument/2006/relationships/notesSlide" Target="../notesSlides/notesSlide60.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77.xml"/><Relationship Id="rId2" Type="http://schemas.openxmlformats.org/officeDocument/2006/relationships/notesSlide" Target="../notesSlides/notesSlide61.xml"/><Relationship Id="rId1" Type="http://schemas.openxmlformats.org/officeDocument/2006/relationships/slideLayout" Target="../slideLayouts/slideLayout41.xml"/><Relationship Id="rId6" Type="http://schemas.openxmlformats.org/officeDocument/2006/relationships/chart" Target="../charts/chart76.xml"/><Relationship Id="rId5" Type="http://schemas.openxmlformats.org/officeDocument/2006/relationships/image" Target="../media/image9.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78.xml"/><Relationship Id="rId7" Type="http://schemas.openxmlformats.org/officeDocument/2006/relationships/chart" Target="../charts/chart80.xml"/><Relationship Id="rId2" Type="http://schemas.openxmlformats.org/officeDocument/2006/relationships/notesSlide" Target="../notesSlides/notesSlide62.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79.xml"/></Relationships>
</file>

<file path=ppt/slides/_rels/slide63.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63.xml"/><Relationship Id="rId1" Type="http://schemas.openxmlformats.org/officeDocument/2006/relationships/slideLayout" Target="../slideLayouts/slideLayout41.xml"/><Relationship Id="rId4" Type="http://schemas.openxmlformats.org/officeDocument/2006/relationships/chart" Target="../charts/chart8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85.xml"/><Relationship Id="rId7" Type="http://schemas.openxmlformats.org/officeDocument/2006/relationships/chart" Target="../charts/chart86.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chart" Target="../charts/chart7.xml"/><Relationship Id="rId4" Type="http://schemas.openxmlformats.org/officeDocument/2006/relationships/chart" Target="../charts/chart6.xml"/></Relationships>
</file>

<file path=ppt/slides/_rels/slide70.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76.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chart" Target="../charts/chart92.xml"/></Relationships>
</file>

<file path=ppt/slides/_rels/slide78.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78.xml"/><Relationship Id="rId1" Type="http://schemas.openxmlformats.org/officeDocument/2006/relationships/slideLayout" Target="../slideLayouts/slideLayout41.xml"/><Relationship Id="rId5" Type="http://schemas.openxmlformats.org/officeDocument/2006/relationships/image" Target="../media/image6.png"/><Relationship Id="rId4" Type="http://schemas.openxmlformats.org/officeDocument/2006/relationships/chart" Target="../charts/chart94.xml"/></Relationships>
</file>

<file path=ppt/slides/_rels/slide79.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79.xml"/><Relationship Id="rId1" Type="http://schemas.openxmlformats.org/officeDocument/2006/relationships/slideLayout" Target="../slideLayouts/slideLayout41.xml"/><Relationship Id="rId5" Type="http://schemas.openxmlformats.org/officeDocument/2006/relationships/chart" Target="../charts/chart9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9.xml"/></Relationships>
</file>

<file path=ppt/slides/_rels/slide80.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82.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84.xml"/><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41.xml"/><Relationship Id="rId5" Type="http://schemas.openxmlformats.org/officeDocument/2006/relationships/chart" Target="../charts/chart101.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1.jpg"/><Relationship Id="rId7" Type="http://schemas.openxmlformats.org/officeDocument/2006/relationships/hyperlink" Target="https://www.ipsos.com/fr-fr/confidentialite-et-protection-des-donnees-personnelles"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hyperlink" Target="http://www.esomar.org/" TargetMode="External"/><Relationship Id="rId4" Type="http://schemas.openxmlformats.org/officeDocument/2006/relationships/hyperlink" Target="http://www.syntec-etude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
          <p:cNvSpPr txBox="1">
            <a:spLocks noGrp="1"/>
          </p:cNvSpPr>
          <p:nvPr>
            <p:ph type="title"/>
          </p:nvPr>
        </p:nvSpPr>
        <p:spPr>
          <a:xfrm>
            <a:off x="432793" y="946464"/>
            <a:ext cx="617655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TABAC ET VIH</a:t>
            </a:r>
            <a:endParaRPr/>
          </a:p>
        </p:txBody>
      </p:sp>
      <p:pic>
        <p:nvPicPr>
          <p:cNvPr id="443" name="Google Shape;443;p1"/>
          <p:cNvPicPr preferRelativeResize="0">
            <a:picLocks noGrp="1"/>
          </p:cNvPicPr>
          <p:nvPr>
            <p:ph type="pic" idx="2"/>
          </p:nvPr>
        </p:nvPicPr>
        <p:blipFill rotWithShape="1">
          <a:blip r:embed="rId3">
            <a:alphaModFix/>
          </a:blip>
          <a:srcRect l="3" r="2"/>
          <a:stretch/>
        </p:blipFill>
        <p:spPr>
          <a:xfrm>
            <a:off x="1905000" y="0"/>
            <a:ext cx="10300263" cy="6870700"/>
          </a:xfrm>
          <a:prstGeom prst="rect">
            <a:avLst/>
          </a:prstGeom>
          <a:solidFill>
            <a:schemeClr val="lt1"/>
          </a:solidFill>
          <a:ln>
            <a:noFill/>
          </a:ln>
        </p:spPr>
      </p:pic>
      <p:sp>
        <p:nvSpPr>
          <p:cNvPr id="444" name="Google Shape;444;p1"/>
          <p:cNvSpPr txBox="1">
            <a:spLocks noGrp="1"/>
          </p:cNvSpPr>
          <p:nvPr>
            <p:ph type="body" idx="1"/>
          </p:nvPr>
        </p:nvSpPr>
        <p:spPr>
          <a:xfrm>
            <a:off x="465974" y="1640325"/>
            <a:ext cx="5466080" cy="1274763"/>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lt1"/>
              </a:buClr>
              <a:buSzPts val="2400"/>
              <a:buNone/>
            </a:pPr>
            <a:r>
              <a:rPr lang="fr-FR" b="1"/>
              <a:t>Regards croisés PvVIH et professionnels de santé</a:t>
            </a:r>
            <a:endParaRPr/>
          </a:p>
          <a:p>
            <a:pPr marL="0" lvl="0" indent="0" algn="l" rtl="0">
              <a:lnSpc>
                <a:spcPct val="115000"/>
              </a:lnSpc>
              <a:spcBef>
                <a:spcPts val="800"/>
              </a:spcBef>
              <a:spcAft>
                <a:spcPts val="0"/>
              </a:spcAft>
              <a:buClr>
                <a:schemeClr val="lt1"/>
              </a:buClr>
              <a:buSzPts val="2400"/>
              <a:buNone/>
            </a:pPr>
            <a:endParaRPr/>
          </a:p>
        </p:txBody>
      </p:sp>
      <p:sp>
        <p:nvSpPr>
          <p:cNvPr id="445" name="Google Shape;445;p1"/>
          <p:cNvSpPr txBox="1"/>
          <p:nvPr/>
        </p:nvSpPr>
        <p:spPr>
          <a:xfrm>
            <a:off x="430555" y="1477508"/>
            <a:ext cx="5039969" cy="20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Barlow"/>
              <a:buNone/>
            </a:pPr>
            <a:endParaRPr sz="4800" b="1" i="0" u="none" strike="noStrike" cap="none">
              <a:solidFill>
                <a:schemeClr val="lt1"/>
              </a:solidFill>
              <a:latin typeface="Barlow Semi Condensed ExtraBold"/>
              <a:ea typeface="Barlow Semi Condensed ExtraBold"/>
              <a:cs typeface="Barlow Semi Condensed ExtraBold"/>
              <a:sym typeface="Barlow Semi Condensed ExtraBold"/>
            </a:endParaRPr>
          </a:p>
        </p:txBody>
      </p:sp>
      <p:sp>
        <p:nvSpPr>
          <p:cNvPr id="446" name="Google Shape;446;p1"/>
          <p:cNvSpPr txBox="1"/>
          <p:nvPr/>
        </p:nvSpPr>
        <p:spPr>
          <a:xfrm>
            <a:off x="430556" y="4949646"/>
            <a:ext cx="2236444"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600" b="0" i="0" u="none" strike="noStrike" cap="none">
                <a:solidFill>
                  <a:schemeClr val="lt1"/>
                </a:solidFill>
                <a:latin typeface="Barlow"/>
                <a:ea typeface="Barlow"/>
                <a:cs typeface="Barlow"/>
                <a:sym typeface="Barlow"/>
              </a:rPr>
              <a:t>Octobre 2024</a:t>
            </a:r>
            <a:endParaRPr/>
          </a:p>
        </p:txBody>
      </p:sp>
      <p:sp>
        <p:nvSpPr>
          <p:cNvPr id="447" name="Google Shape;447;p1"/>
          <p:cNvSpPr/>
          <p:nvPr/>
        </p:nvSpPr>
        <p:spPr>
          <a:xfrm rot="-5400000">
            <a:off x="8661370" y="3324649"/>
            <a:ext cx="3492560" cy="3594098"/>
          </a:xfrm>
          <a:prstGeom prst="rtTriangl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400">
              <a:solidFill>
                <a:schemeClr val="dk1"/>
              </a:solidFill>
              <a:latin typeface="Barlow"/>
              <a:ea typeface="Barlow"/>
              <a:cs typeface="Barlow"/>
              <a:sym typeface="Barlow"/>
            </a:endParaRPr>
          </a:p>
        </p:txBody>
      </p:sp>
      <p:sp>
        <p:nvSpPr>
          <p:cNvPr id="448" name="Google Shape;448;p1"/>
          <p:cNvSpPr/>
          <p:nvPr/>
        </p:nvSpPr>
        <p:spPr>
          <a:xfrm rot="-2700000">
            <a:off x="6141078" y="431596"/>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rgbClr val="DC3238"/>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400">
              <a:solidFill>
                <a:schemeClr val="dk1"/>
              </a:solidFill>
              <a:latin typeface="Barlow"/>
              <a:ea typeface="Barlow"/>
              <a:cs typeface="Barlow"/>
              <a:sym typeface="Barlow"/>
            </a:endParaRPr>
          </a:p>
        </p:txBody>
      </p:sp>
      <p:sp>
        <p:nvSpPr>
          <p:cNvPr id="449" name="Google Shape;449;p1"/>
          <p:cNvSpPr/>
          <p:nvPr/>
        </p:nvSpPr>
        <p:spPr>
          <a:xfrm rot="8100000">
            <a:off x="7671449" y="5576008"/>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rgbClr val="51275A"/>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400">
              <a:solidFill>
                <a:schemeClr val="dk1"/>
              </a:solidFill>
              <a:latin typeface="Barlow"/>
              <a:ea typeface="Barlow"/>
              <a:cs typeface="Barlow"/>
              <a:sym typeface="Barlow"/>
            </a:endParaRPr>
          </a:p>
        </p:txBody>
      </p:sp>
      <p:pic>
        <p:nvPicPr>
          <p:cNvPr id="450" name="Google Shape;450;p1"/>
          <p:cNvPicPr preferRelativeResize="0"/>
          <p:nvPr/>
        </p:nvPicPr>
        <p:blipFill rotWithShape="1">
          <a:blip r:embed="rId4">
            <a:alphaModFix/>
          </a:blip>
          <a:srcRect/>
          <a:stretch/>
        </p:blipFill>
        <p:spPr>
          <a:xfrm>
            <a:off x="11263361" y="6173519"/>
            <a:ext cx="492637" cy="446920"/>
          </a:xfrm>
          <a:prstGeom prst="rect">
            <a:avLst/>
          </a:prstGeom>
          <a:noFill/>
          <a:ln>
            <a:noFill/>
          </a:ln>
        </p:spPr>
      </p:pic>
      <p:pic>
        <p:nvPicPr>
          <p:cNvPr id="451" name="Google Shape;451;p1" descr="Accueil - Actions Traitements, association de patients VIH et co-infections"/>
          <p:cNvPicPr preferRelativeResize="0"/>
          <p:nvPr/>
        </p:nvPicPr>
        <p:blipFill rotWithShape="1">
          <a:blip r:embed="rId5">
            <a:alphaModFix/>
          </a:blip>
          <a:srcRect/>
          <a:stretch/>
        </p:blipFill>
        <p:spPr>
          <a:xfrm>
            <a:off x="678900" y="2831906"/>
            <a:ext cx="1739756" cy="1565780"/>
          </a:xfrm>
          <a:prstGeom prst="rect">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
          <p:cNvSpPr/>
          <p:nvPr/>
        </p:nvSpPr>
        <p:spPr>
          <a:xfrm>
            <a:off x="6978796" y="1832079"/>
            <a:ext cx="1455446" cy="1446550"/>
          </a:xfrm>
          <a:prstGeom prst="rect">
            <a:avLst/>
          </a:prstGeom>
          <a:noFill/>
          <a:ln w="9525" cap="flat" cmpd="sng">
            <a:solidFill>
              <a:srgbClr val="7F7F7F"/>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Barlow"/>
              <a:buNone/>
            </a:pPr>
            <a:r>
              <a:rPr lang="fr-FR" sz="1400" b="1" i="0" u="none" strike="noStrike" cap="small">
                <a:solidFill>
                  <a:srgbClr val="000000"/>
                </a:solidFill>
                <a:latin typeface="Barlow"/>
                <a:ea typeface="Barlow"/>
                <a:cs typeface="Barlow"/>
                <a:sym typeface="Barlow"/>
              </a:rPr>
              <a:t>Âge moyen </a:t>
            </a:r>
            <a:r>
              <a:rPr lang="fr-FR" sz="1400" b="0" i="0" u="none" strike="noStrike" cap="small">
                <a:solidFill>
                  <a:srgbClr val="000000"/>
                </a:solidFill>
                <a:latin typeface="Barlow"/>
                <a:ea typeface="Barlow"/>
                <a:cs typeface="Barlow"/>
                <a:sym typeface="Barlow"/>
              </a:rPr>
              <a:t>auquel les pvvih interrogées ont </a:t>
            </a:r>
            <a:r>
              <a:rPr lang="fr-FR" sz="1400" b="1" i="0" u="none" strike="noStrike" cap="small">
                <a:solidFill>
                  <a:srgbClr val="000000"/>
                </a:solidFill>
                <a:latin typeface="Barlow"/>
                <a:ea typeface="Barlow"/>
                <a:cs typeface="Barlow"/>
                <a:sym typeface="Barlow"/>
              </a:rPr>
              <a:t>commencé à fumer </a:t>
            </a:r>
            <a:r>
              <a:rPr lang="fr-FR" sz="1400" b="0" i="0" u="none" strike="noStrike" cap="small">
                <a:solidFill>
                  <a:srgbClr val="000000"/>
                </a:solidFill>
                <a:latin typeface="Barlow"/>
                <a:ea typeface="Barlow"/>
                <a:cs typeface="Barlow"/>
                <a:sym typeface="Barlow"/>
              </a:rPr>
              <a:t>: </a:t>
            </a:r>
            <a:br>
              <a:rPr lang="fr-FR" sz="1400" b="0" i="0" u="none" strike="noStrike" cap="small">
                <a:solidFill>
                  <a:srgbClr val="000000"/>
                </a:solidFill>
                <a:latin typeface="Barlow"/>
                <a:ea typeface="Barlow"/>
                <a:cs typeface="Barlow"/>
                <a:sym typeface="Barlow"/>
              </a:rPr>
            </a:br>
            <a:r>
              <a:rPr lang="fr-FR" sz="1800" b="0" i="0" u="none" strike="noStrike" cap="small">
                <a:solidFill>
                  <a:srgbClr val="000000"/>
                </a:solidFill>
                <a:latin typeface="Barlow"/>
                <a:ea typeface="Barlow"/>
                <a:cs typeface="Barlow"/>
                <a:sym typeface="Barlow"/>
              </a:rPr>
              <a:t> </a:t>
            </a:r>
            <a:r>
              <a:rPr lang="fr-FR" sz="1800" b="1" i="0" u="none" strike="noStrike" cap="small">
                <a:solidFill>
                  <a:srgbClr val="C00000"/>
                </a:solidFill>
                <a:latin typeface="Barlow"/>
                <a:ea typeface="Barlow"/>
                <a:cs typeface="Barlow"/>
                <a:sym typeface="Barlow"/>
              </a:rPr>
              <a:t>18 ans</a:t>
            </a:r>
            <a:endParaRPr sz="1400" b="1" i="0" u="none" strike="noStrike" cap="small">
              <a:solidFill>
                <a:srgbClr val="C00000"/>
              </a:solidFill>
              <a:latin typeface="Barlow"/>
              <a:ea typeface="Barlow"/>
              <a:cs typeface="Barlow"/>
              <a:sym typeface="Barlow"/>
            </a:endParaRPr>
          </a:p>
        </p:txBody>
      </p:sp>
      <p:pic>
        <p:nvPicPr>
          <p:cNvPr id="671" name="Google Shape;671;p10" descr="Loupe avec un remplissage uni"/>
          <p:cNvPicPr preferRelativeResize="0"/>
          <p:nvPr/>
        </p:nvPicPr>
        <p:blipFill rotWithShape="1">
          <a:blip r:embed="rId3">
            <a:alphaModFix/>
          </a:blip>
          <a:srcRect/>
          <a:stretch/>
        </p:blipFill>
        <p:spPr>
          <a:xfrm>
            <a:off x="6775940" y="1523649"/>
            <a:ext cx="426712" cy="445575"/>
          </a:xfrm>
          <a:prstGeom prst="rect">
            <a:avLst/>
          </a:prstGeom>
          <a:noFill/>
          <a:ln>
            <a:noFill/>
          </a:ln>
        </p:spPr>
      </p:pic>
      <p:graphicFrame>
        <p:nvGraphicFramePr>
          <p:cNvPr id="672" name="Google Shape;672;p10"/>
          <p:cNvGraphicFramePr/>
          <p:nvPr/>
        </p:nvGraphicFramePr>
        <p:xfrm>
          <a:off x="1012266" y="1471821"/>
          <a:ext cx="4403796" cy="1791940"/>
        </p:xfrm>
        <a:graphic>
          <a:graphicData uri="http://schemas.openxmlformats.org/drawingml/2006/chart">
            <c:chart xmlns:c="http://schemas.openxmlformats.org/drawingml/2006/chart" xmlns:r="http://schemas.openxmlformats.org/officeDocument/2006/relationships" r:id="rId4"/>
          </a:graphicData>
        </a:graphic>
      </p:graphicFrame>
      <p:sp>
        <p:nvSpPr>
          <p:cNvPr id="673" name="Google Shape;673;p10"/>
          <p:cNvSpPr txBox="1"/>
          <p:nvPr/>
        </p:nvSpPr>
        <p:spPr>
          <a:xfrm>
            <a:off x="7006936" y="3311199"/>
            <a:ext cx="2590800"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1" u="none" strike="noStrike" cap="none">
                <a:solidFill>
                  <a:srgbClr val="7F7F7F"/>
                </a:solidFill>
                <a:latin typeface="Barlow"/>
                <a:ea typeface="Barlow"/>
                <a:cs typeface="Barlow"/>
                <a:sym typeface="Barlow"/>
              </a:rPr>
              <a:t>1% ne sait plus</a:t>
            </a:r>
            <a:endParaRPr/>
          </a:p>
        </p:txBody>
      </p:sp>
      <p:sp>
        <p:nvSpPr>
          <p:cNvPr id="674" name="Google Shape;674;p10"/>
          <p:cNvSpPr txBox="1"/>
          <p:nvPr/>
        </p:nvSpPr>
        <p:spPr>
          <a:xfrm>
            <a:off x="450000" y="279223"/>
            <a:ext cx="11299088" cy="71566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Barlow"/>
              <a:buNone/>
            </a:pPr>
            <a:r>
              <a:rPr lang="fr-FR" sz="2000" b="1" i="0" u="none" strike="noStrike" cap="none">
                <a:solidFill>
                  <a:srgbClr val="000000"/>
                </a:solidFill>
                <a:latin typeface="Barlow"/>
                <a:ea typeface="Barlow"/>
                <a:cs typeface="Barlow"/>
                <a:sym typeface="Barlow"/>
              </a:rPr>
              <a:t>L’âge du début de la consommation de tabac des PvVIH : 18 ans en moyenne</a:t>
            </a:r>
            <a:endParaRPr/>
          </a:p>
        </p:txBody>
      </p:sp>
      <p:sp>
        <p:nvSpPr>
          <p:cNvPr id="675" name="Google Shape;675;p10"/>
          <p:cNvSpPr txBox="1"/>
          <p:nvPr/>
        </p:nvSpPr>
        <p:spPr>
          <a:xfrm>
            <a:off x="589787" y="5974885"/>
            <a:ext cx="8468487"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Q9. A quel âge avez-vous commencé à fumer ?  </a:t>
            </a:r>
            <a:br>
              <a:rPr lang="fr-FR" sz="1000" b="0" i="0" u="none" strike="noStrike" cap="none">
                <a:solidFill>
                  <a:srgbClr val="002060"/>
                </a:solidFill>
                <a:latin typeface="Barlow"/>
                <a:ea typeface="Barlow"/>
                <a:cs typeface="Barlow"/>
                <a:sym typeface="Barlow"/>
              </a:rPr>
            </a:br>
            <a:r>
              <a:rPr lang="fr-FR" sz="1000" b="0" i="1" u="none" strike="noStrike" cap="none">
                <a:solidFill>
                  <a:srgbClr val="002060"/>
                </a:solidFill>
                <a:latin typeface="Barlow"/>
                <a:ea typeface="Barlow"/>
                <a:cs typeface="Barlow"/>
                <a:sym typeface="Barlow"/>
              </a:rPr>
              <a:t>Base : ensemble des PvVIH (n = 232)</a:t>
            </a:r>
            <a:endParaRPr/>
          </a:p>
        </p:txBody>
      </p:sp>
      <p:sp>
        <p:nvSpPr>
          <p:cNvPr id="676" name="Google Shape;676;p1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677" name="Google Shape;677;p10"/>
          <p:cNvSpPr txBox="1"/>
          <p:nvPr/>
        </p:nvSpPr>
        <p:spPr>
          <a:xfrm>
            <a:off x="1012266" y="1055936"/>
            <a:ext cx="5566787"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arlow"/>
              <a:buNone/>
            </a:pPr>
            <a:r>
              <a:rPr lang="fr-FR" sz="1800" b="1" i="0" u="none" strike="noStrike" cap="none">
                <a:solidFill>
                  <a:srgbClr val="002060"/>
                </a:solidFill>
                <a:latin typeface="Barlow"/>
                <a:ea typeface="Barlow"/>
                <a:cs typeface="Barlow"/>
                <a:sym typeface="Barlow"/>
              </a:rPr>
              <a:t>Âge à partir duquel les PvVIH ont commencé à fumer</a:t>
            </a:r>
            <a:endParaRPr/>
          </a:p>
        </p:txBody>
      </p:sp>
      <p:grpSp>
        <p:nvGrpSpPr>
          <p:cNvPr id="678" name="Google Shape;678;p10"/>
          <p:cNvGrpSpPr/>
          <p:nvPr/>
        </p:nvGrpSpPr>
        <p:grpSpPr>
          <a:xfrm>
            <a:off x="-281966" y="1055936"/>
            <a:ext cx="1648800" cy="810000"/>
            <a:chOff x="-161843" y="1708609"/>
            <a:chExt cx="1649580" cy="808899"/>
          </a:xfrm>
        </p:grpSpPr>
        <p:grpSp>
          <p:nvGrpSpPr>
            <p:cNvPr id="679" name="Google Shape;679;p10"/>
            <p:cNvGrpSpPr/>
            <p:nvPr/>
          </p:nvGrpSpPr>
          <p:grpSpPr>
            <a:xfrm>
              <a:off x="368934" y="1708609"/>
              <a:ext cx="588025" cy="588025"/>
              <a:chOff x="2641002" y="1479176"/>
              <a:chExt cx="645696" cy="645696"/>
            </a:xfrm>
          </p:grpSpPr>
          <p:sp>
            <p:nvSpPr>
              <p:cNvPr id="680" name="Google Shape;680;p10"/>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681" name="Google Shape;681;p10"/>
              <p:cNvPicPr preferRelativeResize="0"/>
              <p:nvPr/>
            </p:nvPicPr>
            <p:blipFill rotWithShape="1">
              <a:blip r:embed="rId5">
                <a:alphaModFix/>
              </a:blip>
              <a:srcRect/>
              <a:stretch/>
            </p:blipFill>
            <p:spPr>
              <a:xfrm>
                <a:off x="2745902" y="1584076"/>
                <a:ext cx="435896" cy="435896"/>
              </a:xfrm>
              <a:prstGeom prst="rect">
                <a:avLst/>
              </a:prstGeom>
              <a:solidFill>
                <a:srgbClr val="165672"/>
              </a:solidFill>
              <a:ln>
                <a:noFill/>
              </a:ln>
            </p:spPr>
          </p:pic>
        </p:grpSp>
        <p:sp>
          <p:nvSpPr>
            <p:cNvPr id="682" name="Google Shape;682;p10"/>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65672"/>
                </a:buClr>
                <a:buSzPts val="1100"/>
                <a:buFont typeface="Barlow"/>
                <a:buNone/>
              </a:pPr>
              <a:r>
                <a:rPr lang="fr-FR" sz="1100" b="1" i="0" u="none" strike="noStrike" cap="none">
                  <a:solidFill>
                    <a:srgbClr val="165672"/>
                  </a:solidFill>
                  <a:latin typeface="Barlow"/>
                  <a:ea typeface="Barlow"/>
                  <a:cs typeface="Barlow"/>
                  <a:sym typeface="Barlow"/>
                </a:rPr>
                <a:t>PvVIH</a:t>
              </a:r>
              <a:endParaRPr sz="1100" b="1" i="0" u="none" strike="noStrike" cap="none">
                <a:solidFill>
                  <a:srgbClr val="165672"/>
                </a:solidFill>
                <a:latin typeface="Barlow"/>
                <a:ea typeface="Barlow"/>
                <a:cs typeface="Barlow"/>
                <a:sym typeface="Barlow"/>
              </a:endParaRPr>
            </a:p>
          </p:txBody>
        </p:sp>
      </p:grpSp>
      <p:grpSp>
        <p:nvGrpSpPr>
          <p:cNvPr id="683" name="Google Shape;683;p10"/>
          <p:cNvGrpSpPr/>
          <p:nvPr/>
        </p:nvGrpSpPr>
        <p:grpSpPr>
          <a:xfrm>
            <a:off x="8703052" y="1791969"/>
            <a:ext cx="1649580" cy="1135138"/>
            <a:chOff x="-161843" y="1551647"/>
            <a:chExt cx="1649580" cy="1135138"/>
          </a:xfrm>
        </p:grpSpPr>
        <p:grpSp>
          <p:nvGrpSpPr>
            <p:cNvPr id="684" name="Google Shape;684;p10"/>
            <p:cNvGrpSpPr/>
            <p:nvPr/>
          </p:nvGrpSpPr>
          <p:grpSpPr>
            <a:xfrm>
              <a:off x="368934" y="1708609"/>
              <a:ext cx="588025" cy="588025"/>
              <a:chOff x="2641002" y="1479176"/>
              <a:chExt cx="645696" cy="645696"/>
            </a:xfrm>
          </p:grpSpPr>
          <p:sp>
            <p:nvSpPr>
              <p:cNvPr id="685" name="Google Shape;685;p10"/>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686" name="Google Shape;686;p10"/>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687" name="Google Shape;687;p10"/>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PvVIH</a:t>
              </a:r>
              <a:endParaRPr sz="1100" b="1" i="0" u="none" strike="noStrike" cap="none">
                <a:solidFill>
                  <a:srgbClr val="1E7DA7"/>
                </a:solidFill>
                <a:latin typeface="Barlow"/>
                <a:ea typeface="Barlow"/>
                <a:cs typeface="Barlow"/>
                <a:sym typeface="Barlow"/>
              </a:endParaRPr>
            </a:p>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fumeurs actuels</a:t>
              </a:r>
              <a:endParaRPr/>
            </a:p>
          </p:txBody>
        </p:sp>
        <p:pic>
          <p:nvPicPr>
            <p:cNvPr id="688" name="Google Shape;688;p10"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grpSp>
        <p:nvGrpSpPr>
          <p:cNvPr id="689" name="Google Shape;689;p10"/>
          <p:cNvGrpSpPr/>
          <p:nvPr/>
        </p:nvGrpSpPr>
        <p:grpSpPr>
          <a:xfrm>
            <a:off x="10305842" y="1791969"/>
            <a:ext cx="1649580" cy="1135138"/>
            <a:chOff x="9250649" y="1551647"/>
            <a:chExt cx="1649580" cy="1135138"/>
          </a:xfrm>
        </p:grpSpPr>
        <p:grpSp>
          <p:nvGrpSpPr>
            <p:cNvPr id="690" name="Google Shape;690;p10"/>
            <p:cNvGrpSpPr/>
            <p:nvPr/>
          </p:nvGrpSpPr>
          <p:grpSpPr>
            <a:xfrm>
              <a:off x="9250649" y="1551647"/>
              <a:ext cx="1649580" cy="1135138"/>
              <a:chOff x="-161843" y="1551647"/>
              <a:chExt cx="1649580" cy="1135138"/>
            </a:xfrm>
          </p:grpSpPr>
          <p:grpSp>
            <p:nvGrpSpPr>
              <p:cNvPr id="691" name="Google Shape;691;p10"/>
              <p:cNvGrpSpPr/>
              <p:nvPr/>
            </p:nvGrpSpPr>
            <p:grpSpPr>
              <a:xfrm>
                <a:off x="368934" y="1708609"/>
                <a:ext cx="588025" cy="588025"/>
                <a:chOff x="2641002" y="1479176"/>
                <a:chExt cx="645696" cy="645696"/>
              </a:xfrm>
            </p:grpSpPr>
            <p:sp>
              <p:nvSpPr>
                <p:cNvPr id="692" name="Google Shape;692;p10"/>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693" name="Google Shape;693;p10"/>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694" name="Google Shape;694;p10"/>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A4DAF1"/>
                  </a:buClr>
                  <a:buSzPts val="1100"/>
                  <a:buFont typeface="Barlow"/>
                  <a:buNone/>
                </a:pPr>
                <a:r>
                  <a:rPr lang="fr-FR" sz="1100" b="1" i="0" u="none" strike="noStrike" cap="none">
                    <a:solidFill>
                      <a:srgbClr val="A4DAF1"/>
                    </a:solidFill>
                    <a:latin typeface="Barlow"/>
                    <a:ea typeface="Barlow"/>
                    <a:cs typeface="Barlow"/>
                    <a:sym typeface="Barlow"/>
                  </a:rPr>
                  <a:t>PvVIH </a:t>
                </a:r>
                <a:br>
                  <a:rPr lang="fr-FR" sz="1100" b="1" i="0" u="none" strike="noStrike" cap="none">
                    <a:solidFill>
                      <a:srgbClr val="A4DAF1"/>
                    </a:solidFill>
                    <a:latin typeface="Barlow"/>
                    <a:ea typeface="Barlow"/>
                    <a:cs typeface="Barlow"/>
                    <a:sym typeface="Barlow"/>
                  </a:rPr>
                </a:br>
                <a:r>
                  <a:rPr lang="fr-FR" sz="1100" b="1" i="0" u="none" strike="noStrike" cap="none">
                    <a:solidFill>
                      <a:srgbClr val="A4DAF1"/>
                    </a:solidFill>
                    <a:latin typeface="Barlow"/>
                    <a:ea typeface="Barlow"/>
                    <a:cs typeface="Barlow"/>
                    <a:sym typeface="Barlow"/>
                  </a:rPr>
                  <a:t>anciens fumeurs</a:t>
                </a:r>
                <a:endParaRPr/>
              </a:p>
            </p:txBody>
          </p:sp>
          <p:pic>
            <p:nvPicPr>
              <p:cNvPr id="695" name="Google Shape;695;p10"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696" name="Google Shape;696;p10"/>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697" name="Google Shape;697;p10"/>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698" name="Google Shape;698;p10"/>
          <p:cNvSpPr/>
          <p:nvPr/>
        </p:nvSpPr>
        <p:spPr>
          <a:xfrm>
            <a:off x="8438346" y="3049861"/>
            <a:ext cx="21789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Barlow"/>
              <a:buNone/>
            </a:pPr>
            <a:r>
              <a:rPr lang="fr-FR" sz="1800" b="1" i="0" u="none" strike="noStrike" cap="small">
                <a:solidFill>
                  <a:srgbClr val="C00000"/>
                </a:solidFill>
                <a:latin typeface="Barlow"/>
                <a:ea typeface="Barlow"/>
                <a:cs typeface="Barlow"/>
                <a:sym typeface="Barlow"/>
              </a:rPr>
              <a:t>18,3 ans</a:t>
            </a:r>
            <a:endParaRPr sz="1400" b="1" i="0" u="none" strike="noStrike" cap="small">
              <a:solidFill>
                <a:srgbClr val="C00000"/>
              </a:solidFill>
              <a:latin typeface="Barlow"/>
              <a:ea typeface="Barlow"/>
              <a:cs typeface="Barlow"/>
              <a:sym typeface="Barlow"/>
            </a:endParaRPr>
          </a:p>
        </p:txBody>
      </p:sp>
      <p:sp>
        <p:nvSpPr>
          <p:cNvPr id="699" name="Google Shape;699;p10"/>
          <p:cNvSpPr/>
          <p:nvPr/>
        </p:nvSpPr>
        <p:spPr>
          <a:xfrm>
            <a:off x="10041136" y="3030637"/>
            <a:ext cx="21789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Barlow"/>
              <a:buNone/>
            </a:pPr>
            <a:r>
              <a:rPr lang="fr-FR" sz="1800" b="1" i="0" u="none" strike="noStrike" cap="small">
                <a:solidFill>
                  <a:srgbClr val="C00000"/>
                </a:solidFill>
                <a:latin typeface="Barlow"/>
                <a:ea typeface="Barlow"/>
                <a:cs typeface="Barlow"/>
                <a:sym typeface="Barlow"/>
              </a:rPr>
              <a:t>17,7 ans</a:t>
            </a:r>
            <a:endParaRPr sz="1400" b="1" i="0" u="none" strike="noStrike" cap="small">
              <a:solidFill>
                <a:srgbClr val="C00000"/>
              </a:solidFill>
              <a:latin typeface="Barlow"/>
              <a:ea typeface="Barlow"/>
              <a:cs typeface="Barlow"/>
              <a:sym typeface="Barlow"/>
            </a:endParaRPr>
          </a:p>
        </p:txBody>
      </p:sp>
      <p:cxnSp>
        <p:nvCxnSpPr>
          <p:cNvPr id="700" name="Google Shape;700;p10"/>
          <p:cNvCxnSpPr/>
          <p:nvPr/>
        </p:nvCxnSpPr>
        <p:spPr>
          <a:xfrm>
            <a:off x="5416062" y="2893925"/>
            <a:ext cx="1376624" cy="0"/>
          </a:xfrm>
          <a:prstGeom prst="straightConnector1">
            <a:avLst/>
          </a:prstGeom>
          <a:noFill/>
          <a:ln w="12700" cap="flat" cmpd="sng">
            <a:solidFill>
              <a:schemeClr val="dk1"/>
            </a:solidFill>
            <a:prstDash val="solid"/>
            <a:miter lim="800000"/>
            <a:headEnd type="none" w="sm" len="sm"/>
            <a:tailEnd type="triangle" w="med" len="med"/>
          </a:ln>
        </p:spPr>
      </p:cxnSp>
      <p:sp>
        <p:nvSpPr>
          <p:cNvPr id="701" name="Google Shape;701;p10"/>
          <p:cNvSpPr/>
          <p:nvPr/>
        </p:nvSpPr>
        <p:spPr>
          <a:xfrm>
            <a:off x="3732336" y="4497194"/>
            <a:ext cx="2178994" cy="1046440"/>
          </a:xfrm>
          <a:prstGeom prst="rect">
            <a:avLst/>
          </a:prstGeom>
          <a:noFill/>
          <a:ln w="12700"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Barlow"/>
              <a:buNone/>
            </a:pPr>
            <a:r>
              <a:rPr lang="fr-FR" sz="1400" b="1" i="0" u="none" strike="noStrike" cap="small">
                <a:solidFill>
                  <a:srgbClr val="000000"/>
                </a:solidFill>
                <a:latin typeface="Barlow"/>
                <a:ea typeface="Barlow"/>
                <a:cs typeface="Barlow"/>
                <a:sym typeface="Barlow"/>
              </a:rPr>
              <a:t>Temps moyen </a:t>
            </a:r>
            <a:r>
              <a:rPr lang="fr-FR" sz="1400" b="0" i="0" u="none" strike="noStrike" cap="small">
                <a:solidFill>
                  <a:srgbClr val="000000"/>
                </a:solidFill>
                <a:latin typeface="Barlow"/>
                <a:ea typeface="Barlow"/>
                <a:cs typeface="Barlow"/>
                <a:sym typeface="Barlow"/>
              </a:rPr>
              <a:t>depuis lequel</a:t>
            </a:r>
            <a:br>
              <a:rPr lang="fr-FR" sz="1400" b="0" i="0" u="none" strike="noStrike" cap="small">
                <a:solidFill>
                  <a:srgbClr val="000000"/>
                </a:solidFill>
                <a:latin typeface="Barlow"/>
                <a:ea typeface="Barlow"/>
                <a:cs typeface="Barlow"/>
                <a:sym typeface="Barlow"/>
              </a:rPr>
            </a:br>
            <a:r>
              <a:rPr lang="fr-FR" sz="1400" b="0" i="0" u="none" strike="noStrike" cap="small">
                <a:solidFill>
                  <a:srgbClr val="000000"/>
                </a:solidFill>
                <a:latin typeface="Barlow"/>
                <a:ea typeface="Barlow"/>
                <a:cs typeface="Barlow"/>
                <a:sym typeface="Barlow"/>
              </a:rPr>
              <a:t> ils fument: </a:t>
            </a:r>
            <a:br>
              <a:rPr lang="fr-FR" sz="1400" b="0" i="0" u="none" strike="noStrike" cap="small">
                <a:solidFill>
                  <a:srgbClr val="000000"/>
                </a:solidFill>
                <a:latin typeface="Barlow"/>
                <a:ea typeface="Barlow"/>
                <a:cs typeface="Barlow"/>
                <a:sym typeface="Barlow"/>
              </a:rPr>
            </a:br>
            <a:r>
              <a:rPr lang="fr-FR" sz="1800" b="0" i="0" u="none" strike="noStrike" cap="small">
                <a:solidFill>
                  <a:srgbClr val="000000"/>
                </a:solidFill>
                <a:latin typeface="Barlow"/>
                <a:ea typeface="Barlow"/>
                <a:cs typeface="Barlow"/>
                <a:sym typeface="Barlow"/>
              </a:rPr>
              <a:t> </a:t>
            </a:r>
            <a:r>
              <a:rPr lang="fr-FR" sz="1800" b="1" i="0" u="none" strike="noStrike" cap="small">
                <a:solidFill>
                  <a:srgbClr val="C00000"/>
                </a:solidFill>
                <a:latin typeface="Barlow"/>
                <a:ea typeface="Barlow"/>
                <a:cs typeface="Barlow"/>
                <a:sym typeface="Barlow"/>
              </a:rPr>
              <a:t>32,2 années</a:t>
            </a:r>
            <a:endParaRPr/>
          </a:p>
        </p:txBody>
      </p:sp>
      <p:pic>
        <p:nvPicPr>
          <p:cNvPr id="702" name="Google Shape;702;p10" descr="Loupe avec un remplissage uni"/>
          <p:cNvPicPr preferRelativeResize="0"/>
          <p:nvPr/>
        </p:nvPicPr>
        <p:blipFill rotWithShape="1">
          <a:blip r:embed="rId3">
            <a:alphaModFix/>
          </a:blip>
          <a:srcRect/>
          <a:stretch/>
        </p:blipFill>
        <p:spPr>
          <a:xfrm>
            <a:off x="5764900" y="4296403"/>
            <a:ext cx="426712" cy="445575"/>
          </a:xfrm>
          <a:prstGeom prst="rect">
            <a:avLst/>
          </a:prstGeom>
          <a:noFill/>
          <a:ln>
            <a:noFill/>
          </a:ln>
        </p:spPr>
      </p:pic>
      <p:graphicFrame>
        <p:nvGraphicFramePr>
          <p:cNvPr id="703" name="Google Shape;703;p10"/>
          <p:cNvGraphicFramePr/>
          <p:nvPr/>
        </p:nvGraphicFramePr>
        <p:xfrm>
          <a:off x="5988975" y="4338378"/>
          <a:ext cx="4960148" cy="1791940"/>
        </p:xfrm>
        <a:graphic>
          <a:graphicData uri="http://schemas.openxmlformats.org/drawingml/2006/chart">
            <c:chart xmlns:c="http://schemas.openxmlformats.org/drawingml/2006/chart" xmlns:r="http://schemas.openxmlformats.org/officeDocument/2006/relationships" r:id="rId8"/>
          </a:graphicData>
        </a:graphic>
      </p:graphicFrame>
      <p:sp>
        <p:nvSpPr>
          <p:cNvPr id="704" name="Google Shape;704;p10"/>
          <p:cNvSpPr txBox="1"/>
          <p:nvPr/>
        </p:nvSpPr>
        <p:spPr>
          <a:xfrm>
            <a:off x="3732336" y="3964304"/>
            <a:ext cx="7245801"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arlow"/>
              <a:buNone/>
            </a:pPr>
            <a:r>
              <a:rPr lang="fr-FR" sz="1800" b="1" i="0" u="none" strike="noStrike" cap="none">
                <a:solidFill>
                  <a:srgbClr val="002060"/>
                </a:solidFill>
                <a:latin typeface="Barlow"/>
                <a:ea typeface="Barlow"/>
                <a:cs typeface="Barlow"/>
                <a:sym typeface="Barlow"/>
              </a:rPr>
              <a:t>Nombre d’années depuis lesquelles les PvVIH fumeurs actuels fument</a:t>
            </a:r>
            <a:endParaRPr/>
          </a:p>
        </p:txBody>
      </p:sp>
      <p:sp>
        <p:nvSpPr>
          <p:cNvPr id="705" name="Google Shape;705;p10"/>
          <p:cNvSpPr txBox="1"/>
          <p:nvPr/>
        </p:nvSpPr>
        <p:spPr>
          <a:xfrm>
            <a:off x="3811159" y="5605165"/>
            <a:ext cx="2590800"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1" u="none" strike="noStrike" cap="none">
                <a:solidFill>
                  <a:srgbClr val="7F7F7F"/>
                </a:solidFill>
                <a:latin typeface="Barlow"/>
                <a:ea typeface="Barlow"/>
                <a:cs typeface="Barlow"/>
                <a:sym typeface="Barlow"/>
              </a:rPr>
              <a:t>1% ne sait plus</a:t>
            </a:r>
            <a:endParaRPr/>
          </a:p>
        </p:txBody>
      </p:sp>
      <p:sp>
        <p:nvSpPr>
          <p:cNvPr id="706" name="Google Shape;706;p10"/>
          <p:cNvSpPr/>
          <p:nvPr/>
        </p:nvSpPr>
        <p:spPr>
          <a:xfrm>
            <a:off x="3516924" y="3857695"/>
            <a:ext cx="7432200" cy="2272622"/>
          </a:xfrm>
          <a:prstGeom prst="rect">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grpSp>
        <p:nvGrpSpPr>
          <p:cNvPr id="707" name="Google Shape;707;p10"/>
          <p:cNvGrpSpPr/>
          <p:nvPr/>
        </p:nvGrpSpPr>
        <p:grpSpPr>
          <a:xfrm>
            <a:off x="2005111" y="3842827"/>
            <a:ext cx="1649580" cy="1135138"/>
            <a:chOff x="-161843" y="1551647"/>
            <a:chExt cx="1649580" cy="1135138"/>
          </a:xfrm>
        </p:grpSpPr>
        <p:grpSp>
          <p:nvGrpSpPr>
            <p:cNvPr id="708" name="Google Shape;708;p10"/>
            <p:cNvGrpSpPr/>
            <p:nvPr/>
          </p:nvGrpSpPr>
          <p:grpSpPr>
            <a:xfrm>
              <a:off x="368934" y="1708609"/>
              <a:ext cx="588025" cy="588025"/>
              <a:chOff x="2641002" y="1479176"/>
              <a:chExt cx="645696" cy="645696"/>
            </a:xfrm>
          </p:grpSpPr>
          <p:sp>
            <p:nvSpPr>
              <p:cNvPr id="709" name="Google Shape;709;p10"/>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710" name="Google Shape;710;p10"/>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711" name="Google Shape;711;p10"/>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PvVIH</a:t>
              </a:r>
              <a:endParaRPr sz="1100" b="1" i="0" u="none" strike="noStrike" cap="none">
                <a:solidFill>
                  <a:srgbClr val="1E7DA7"/>
                </a:solidFill>
                <a:latin typeface="Barlow"/>
                <a:ea typeface="Barlow"/>
                <a:cs typeface="Barlow"/>
                <a:sym typeface="Barlow"/>
              </a:endParaRPr>
            </a:p>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fumeurs actuels</a:t>
              </a:r>
              <a:endParaRPr/>
            </a:p>
          </p:txBody>
        </p:sp>
        <p:pic>
          <p:nvPicPr>
            <p:cNvPr id="712" name="Google Shape;712;p10"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sp>
        <p:nvSpPr>
          <p:cNvPr id="713" name="Google Shape;713;p10"/>
          <p:cNvSpPr txBox="1"/>
          <p:nvPr/>
        </p:nvSpPr>
        <p:spPr>
          <a:xfrm>
            <a:off x="1881612" y="1425689"/>
            <a:ext cx="604591"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C00000"/>
              </a:buClr>
              <a:buSzPts val="1200"/>
              <a:buFont typeface="Barlow"/>
              <a:buNone/>
            </a:pPr>
            <a:r>
              <a:rPr lang="fr-FR" sz="1200" b="1" i="0" u="none" strike="noStrike" cap="none">
                <a:solidFill>
                  <a:srgbClr val="C00000"/>
                </a:solidFill>
                <a:latin typeface="Barlow"/>
                <a:ea typeface="Barlow"/>
                <a:cs typeface="Barlow"/>
                <a:sym typeface="Barlow"/>
              </a:rPr>
              <a:t>55</a:t>
            </a:r>
            <a:endParaRPr sz="1000" b="1" i="1" u="none" strike="noStrike" cap="none">
              <a:solidFill>
                <a:srgbClr val="C00000"/>
              </a:solidFill>
              <a:latin typeface="Barlow"/>
              <a:ea typeface="Barlow"/>
              <a:cs typeface="Barlow"/>
              <a:sym typeface="Barlow"/>
            </a:endParaRPr>
          </a:p>
        </p:txBody>
      </p:sp>
      <p:cxnSp>
        <p:nvCxnSpPr>
          <p:cNvPr id="714" name="Google Shape;714;p10"/>
          <p:cNvCxnSpPr/>
          <p:nvPr/>
        </p:nvCxnSpPr>
        <p:spPr>
          <a:xfrm rot="10800000">
            <a:off x="1438183" y="1696429"/>
            <a:ext cx="149144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3208"/>
        <p:cNvGrpSpPr/>
        <p:nvPr/>
      </p:nvGrpSpPr>
      <p:grpSpPr>
        <a:xfrm>
          <a:off x="0" y="0"/>
          <a:ext cx="0" cy="0"/>
          <a:chOff x="0" y="0"/>
          <a:chExt cx="0" cy="0"/>
        </a:xfrm>
      </p:grpSpPr>
      <p:sp>
        <p:nvSpPr>
          <p:cNvPr id="3209" name="Google Shape;3209;p100"/>
          <p:cNvSpPr txBox="1">
            <a:spLocks noGrp="1"/>
          </p:cNvSpPr>
          <p:nvPr>
            <p:ph type="body" idx="1"/>
          </p:nvPr>
        </p:nvSpPr>
        <p:spPr>
          <a:xfrm>
            <a:off x="450000" y="1808164"/>
            <a:ext cx="11274425" cy="3852861"/>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2400"/>
              <a:buNone/>
            </a:pPr>
            <a:r>
              <a:rPr lang="fr-FR" b="1">
                <a:latin typeface="Barlow"/>
                <a:ea typeface="Barlow"/>
                <a:cs typeface="Barlow"/>
                <a:sym typeface="Barlow"/>
              </a:rPr>
              <a:t>En l’occurrence s’agissant de cette étude : </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Intervalle de confiance : </a:t>
            </a:r>
            <a:r>
              <a:rPr lang="fr-FR" sz="1200" b="1">
                <a:solidFill>
                  <a:srgbClr val="009D9C"/>
                </a:solidFill>
                <a:latin typeface="Barlow"/>
                <a:ea typeface="Barlow"/>
                <a:cs typeface="Barlow"/>
                <a:sym typeface="Barlow"/>
              </a:rPr>
              <a:t>95%</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Taille d’échantillon </a:t>
            </a:r>
            <a:r>
              <a:rPr lang="fr-FR" sz="1200">
                <a:solidFill>
                  <a:schemeClr val="dk2"/>
                </a:solidFill>
                <a:latin typeface="Barlow"/>
                <a:ea typeface="Barlow"/>
                <a:cs typeface="Barlow"/>
                <a:sym typeface="Barlow"/>
              </a:rPr>
              <a:t>: </a:t>
            </a:r>
            <a:r>
              <a:rPr lang="fr-FR" sz="1200" b="1">
                <a:solidFill>
                  <a:srgbClr val="009D9C"/>
                </a:solidFill>
                <a:latin typeface="Barlow"/>
                <a:ea typeface="Barlow"/>
                <a:cs typeface="Barlow"/>
                <a:sym typeface="Barlow"/>
              </a:rPr>
              <a:t>232</a:t>
            </a:r>
            <a:r>
              <a:rPr lang="fr-FR" sz="1200">
                <a:solidFill>
                  <a:srgbClr val="009D9C"/>
                </a:solidFill>
                <a:latin typeface="Barlow"/>
                <a:ea typeface="Barlow"/>
                <a:cs typeface="Barlow"/>
                <a:sym typeface="Barlow"/>
              </a:rPr>
              <a:t> </a:t>
            </a:r>
            <a:endParaRPr/>
          </a:p>
          <a:p>
            <a:pPr marL="0" lvl="0" indent="0" algn="l" rtl="0">
              <a:lnSpc>
                <a:spcPct val="115000"/>
              </a:lnSpc>
              <a:spcBef>
                <a:spcPts val="800"/>
              </a:spcBef>
              <a:spcAft>
                <a:spcPts val="0"/>
              </a:spcAft>
              <a:buClr>
                <a:schemeClr val="dk1"/>
              </a:buClr>
              <a:buSzPts val="2400"/>
              <a:buNone/>
            </a:pPr>
            <a:r>
              <a:rPr lang="fr-FR" b="1">
                <a:latin typeface="Barlow"/>
                <a:ea typeface="Barlow"/>
                <a:cs typeface="Barlow"/>
                <a:sym typeface="Barlow"/>
              </a:rPr>
              <a:t>Les proportions observées sont comprises entre  :</a:t>
            </a:r>
            <a:endParaRPr/>
          </a:p>
        </p:txBody>
      </p:sp>
      <p:sp>
        <p:nvSpPr>
          <p:cNvPr id="3210" name="Google Shape;3210;p100"/>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latin typeface="Barlow"/>
                <a:ea typeface="Barlow"/>
                <a:cs typeface="Barlow"/>
                <a:sym typeface="Barlow"/>
              </a:rPr>
              <a:t>FIABILITÉ DES RÉSULTATS – </a:t>
            </a:r>
            <a:r>
              <a:rPr lang="fr-FR" sz="3200">
                <a:latin typeface="Barlow"/>
                <a:ea typeface="Barlow"/>
                <a:cs typeface="Barlow"/>
                <a:sym typeface="Barlow"/>
              </a:rPr>
              <a:t>Volet PvVIH</a:t>
            </a:r>
            <a:br>
              <a:rPr lang="fr-FR">
                <a:latin typeface="Barlow"/>
                <a:ea typeface="Barlow"/>
                <a:cs typeface="Barlow"/>
                <a:sym typeface="Barlow"/>
              </a:rPr>
            </a:br>
            <a:endParaRPr>
              <a:latin typeface="Barlow"/>
              <a:ea typeface="Barlow"/>
              <a:cs typeface="Barlow"/>
              <a:sym typeface="Barlow"/>
            </a:endParaRPr>
          </a:p>
        </p:txBody>
      </p:sp>
      <p:sp>
        <p:nvSpPr>
          <p:cNvPr id="3211" name="Google Shape;3211;p100"/>
          <p:cNvSpPr txBox="1"/>
          <p:nvPr/>
        </p:nvSpPr>
        <p:spPr>
          <a:xfrm>
            <a:off x="442913" y="1417543"/>
            <a:ext cx="2528888" cy="390621"/>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9D9C"/>
              </a:buClr>
              <a:buSzPts val="2400"/>
              <a:buFont typeface="Noto Sans Symbols"/>
              <a:buNone/>
            </a:pPr>
            <a:r>
              <a:rPr lang="fr-FR" sz="2400" b="0">
                <a:solidFill>
                  <a:srgbClr val="009D9C"/>
                </a:solidFill>
                <a:latin typeface="Barlow"/>
                <a:ea typeface="Barlow"/>
                <a:cs typeface="Barlow"/>
                <a:sym typeface="Barlow"/>
              </a:rPr>
              <a:t>Feuille de calcul</a:t>
            </a:r>
            <a:endParaRPr/>
          </a:p>
        </p:txBody>
      </p:sp>
      <p:graphicFrame>
        <p:nvGraphicFramePr>
          <p:cNvPr id="3212" name="Google Shape;3212;p100"/>
          <p:cNvGraphicFramePr/>
          <p:nvPr/>
        </p:nvGraphicFramePr>
        <p:xfrm>
          <a:off x="1595500" y="3370882"/>
          <a:ext cx="9535739" cy="27748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3217"/>
        <p:cNvGrpSpPr/>
        <p:nvPr/>
      </p:nvGrpSpPr>
      <p:grpSpPr>
        <a:xfrm>
          <a:off x="0" y="0"/>
          <a:ext cx="0" cy="0"/>
          <a:chOff x="0" y="0"/>
          <a:chExt cx="0" cy="0"/>
        </a:xfrm>
      </p:grpSpPr>
      <p:sp>
        <p:nvSpPr>
          <p:cNvPr id="3218" name="Google Shape;3218;p101"/>
          <p:cNvSpPr txBox="1">
            <a:spLocks noGrp="1"/>
          </p:cNvSpPr>
          <p:nvPr>
            <p:ph type="body" idx="1"/>
          </p:nvPr>
        </p:nvSpPr>
        <p:spPr>
          <a:xfrm>
            <a:off x="450000" y="1808164"/>
            <a:ext cx="11274425" cy="3852861"/>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2400"/>
              <a:buNone/>
            </a:pPr>
            <a:r>
              <a:rPr lang="fr-FR" b="1">
                <a:latin typeface="Barlow"/>
                <a:ea typeface="Barlow"/>
                <a:cs typeface="Barlow"/>
                <a:sym typeface="Barlow"/>
              </a:rPr>
              <a:t>En l’occurrence s’agissant de cette étude : </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Intervalle de confiance : </a:t>
            </a:r>
            <a:r>
              <a:rPr lang="fr-FR" sz="1200" b="1">
                <a:solidFill>
                  <a:srgbClr val="009D9C"/>
                </a:solidFill>
                <a:latin typeface="Barlow"/>
                <a:ea typeface="Barlow"/>
                <a:cs typeface="Barlow"/>
                <a:sym typeface="Barlow"/>
              </a:rPr>
              <a:t>95% </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Taille d’échantillon </a:t>
            </a:r>
            <a:r>
              <a:rPr lang="fr-FR" sz="1200">
                <a:solidFill>
                  <a:schemeClr val="dk2"/>
                </a:solidFill>
                <a:latin typeface="Barlow"/>
                <a:ea typeface="Barlow"/>
                <a:cs typeface="Barlow"/>
                <a:sym typeface="Barlow"/>
              </a:rPr>
              <a:t>: </a:t>
            </a:r>
            <a:r>
              <a:rPr lang="fr-FR" sz="1200" b="1">
                <a:solidFill>
                  <a:srgbClr val="009D9C"/>
                </a:solidFill>
                <a:latin typeface="Barlow"/>
                <a:ea typeface="Barlow"/>
                <a:cs typeface="Barlow"/>
                <a:sym typeface="Barlow"/>
              </a:rPr>
              <a:t>371</a:t>
            </a:r>
            <a:endParaRPr sz="1200">
              <a:solidFill>
                <a:srgbClr val="009D9C"/>
              </a:solidFill>
              <a:latin typeface="Barlow"/>
              <a:ea typeface="Barlow"/>
              <a:cs typeface="Barlow"/>
              <a:sym typeface="Barlow"/>
            </a:endParaRPr>
          </a:p>
          <a:p>
            <a:pPr marL="0" lvl="0" indent="0" algn="l" rtl="0">
              <a:lnSpc>
                <a:spcPct val="115000"/>
              </a:lnSpc>
              <a:spcBef>
                <a:spcPts val="800"/>
              </a:spcBef>
              <a:spcAft>
                <a:spcPts val="0"/>
              </a:spcAft>
              <a:buClr>
                <a:schemeClr val="dk1"/>
              </a:buClr>
              <a:buSzPts val="2400"/>
              <a:buNone/>
            </a:pPr>
            <a:r>
              <a:rPr lang="fr-FR" b="1">
                <a:latin typeface="Barlow"/>
                <a:ea typeface="Barlow"/>
                <a:cs typeface="Barlow"/>
                <a:sym typeface="Barlow"/>
              </a:rPr>
              <a:t>Les proportions observées sont comprises entre  :</a:t>
            </a:r>
            <a:endParaRPr/>
          </a:p>
        </p:txBody>
      </p:sp>
      <p:sp>
        <p:nvSpPr>
          <p:cNvPr id="3219" name="Google Shape;3219;p101"/>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latin typeface="Barlow"/>
                <a:ea typeface="Barlow"/>
                <a:cs typeface="Barlow"/>
                <a:sym typeface="Barlow"/>
              </a:rPr>
              <a:t>FIABILITÉ DES RÉSULTATS – </a:t>
            </a:r>
            <a:r>
              <a:rPr lang="fr-FR" sz="3200">
                <a:latin typeface="Barlow"/>
                <a:ea typeface="Barlow"/>
                <a:cs typeface="Barlow"/>
                <a:sym typeface="Barlow"/>
              </a:rPr>
              <a:t>Volet professionnels de santé</a:t>
            </a:r>
            <a:br>
              <a:rPr lang="fr-FR" sz="3200">
                <a:latin typeface="Barlow"/>
                <a:ea typeface="Barlow"/>
                <a:cs typeface="Barlow"/>
                <a:sym typeface="Barlow"/>
              </a:rPr>
            </a:br>
            <a:endParaRPr>
              <a:latin typeface="Barlow"/>
              <a:ea typeface="Barlow"/>
              <a:cs typeface="Barlow"/>
              <a:sym typeface="Barlow"/>
            </a:endParaRPr>
          </a:p>
        </p:txBody>
      </p:sp>
      <p:sp>
        <p:nvSpPr>
          <p:cNvPr id="3220" name="Google Shape;3220;p101"/>
          <p:cNvSpPr txBox="1"/>
          <p:nvPr/>
        </p:nvSpPr>
        <p:spPr>
          <a:xfrm>
            <a:off x="442913" y="1417543"/>
            <a:ext cx="2528888" cy="390621"/>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9D9C"/>
              </a:buClr>
              <a:buSzPts val="2400"/>
              <a:buFont typeface="Noto Sans Symbols"/>
              <a:buNone/>
            </a:pPr>
            <a:r>
              <a:rPr lang="fr-FR" sz="2400" b="0">
                <a:solidFill>
                  <a:srgbClr val="009D9C"/>
                </a:solidFill>
                <a:latin typeface="Barlow"/>
                <a:ea typeface="Barlow"/>
                <a:cs typeface="Barlow"/>
                <a:sym typeface="Barlow"/>
              </a:rPr>
              <a:t>Feuille de calcul</a:t>
            </a:r>
            <a:endParaRPr/>
          </a:p>
        </p:txBody>
      </p:sp>
      <p:graphicFrame>
        <p:nvGraphicFramePr>
          <p:cNvPr id="3221" name="Google Shape;3221;p101"/>
          <p:cNvGraphicFramePr/>
          <p:nvPr/>
        </p:nvGraphicFramePr>
        <p:xfrm>
          <a:off x="1595500" y="3370882"/>
          <a:ext cx="9535739" cy="27748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3226"/>
        <p:cNvGrpSpPr/>
        <p:nvPr/>
      </p:nvGrpSpPr>
      <p:grpSpPr>
        <a:xfrm>
          <a:off x="0" y="0"/>
          <a:ext cx="0" cy="0"/>
          <a:chOff x="0" y="0"/>
          <a:chExt cx="0" cy="0"/>
        </a:xfrm>
      </p:grpSpPr>
      <p:sp>
        <p:nvSpPr>
          <p:cNvPr id="3227" name="Google Shape;3227;p102"/>
          <p:cNvSpPr/>
          <p:nvPr/>
        </p:nvSpPr>
        <p:spPr>
          <a:xfrm rot="5400000">
            <a:off x="8915982" y="704238"/>
            <a:ext cx="2197491"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2"/>
          <p:cNvSpPr txBox="1"/>
          <p:nvPr/>
        </p:nvSpPr>
        <p:spPr>
          <a:xfrm>
            <a:off x="8197811" y="1422389"/>
            <a:ext cx="3493741" cy="2057412"/>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29" name="Google Shape;3229;p102"/>
          <p:cNvSpPr/>
          <p:nvPr/>
        </p:nvSpPr>
        <p:spPr>
          <a:xfrm rot="5400000">
            <a:off x="3920343" y="1821644"/>
            <a:ext cx="4432302"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2"/>
          <p:cNvSpPr txBox="1"/>
          <p:nvPr/>
        </p:nvSpPr>
        <p:spPr>
          <a:xfrm>
            <a:off x="4319566" y="1422384"/>
            <a:ext cx="3402182" cy="4200664"/>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31" name="Google Shape;3231;p102"/>
          <p:cNvSpPr/>
          <p:nvPr/>
        </p:nvSpPr>
        <p:spPr>
          <a:xfrm rot="5400000">
            <a:off x="50760" y="1821642"/>
            <a:ext cx="4432300"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2"/>
          <p:cNvSpPr txBox="1"/>
          <p:nvPr/>
        </p:nvSpPr>
        <p:spPr>
          <a:xfrm>
            <a:off x="449990" y="1422385"/>
            <a:ext cx="3402182" cy="4200662"/>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33" name="Google Shape;3233;p102"/>
          <p:cNvSpPr txBox="1">
            <a:spLocks noGrp="1"/>
          </p:cNvSpPr>
          <p:nvPr>
            <p:ph type="body" idx="1"/>
          </p:nvPr>
        </p:nvSpPr>
        <p:spPr>
          <a:xfrm>
            <a:off x="684186" y="1969218"/>
            <a:ext cx="3030564" cy="3868080"/>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200"/>
              <a:buFont typeface="Arial"/>
              <a:buChar char="•"/>
            </a:pPr>
            <a:r>
              <a:rPr lang="fr-FR" sz="1200" b="1"/>
              <a:t>Population cible </a:t>
            </a:r>
            <a:r>
              <a:rPr lang="fr-FR" sz="1200"/>
              <a:t>: </a:t>
            </a:r>
            <a:r>
              <a:rPr lang="fr-FR" sz="1200">
                <a:solidFill>
                  <a:schemeClr val="lt2"/>
                </a:solidFill>
              </a:rPr>
              <a:t>personnes vivant avec le VIH, qui fument actuellement ou qui ont fumé dans le passé</a:t>
            </a:r>
            <a:endParaRPr/>
          </a:p>
          <a:p>
            <a:pPr marL="447675" lvl="1" indent="-314325" algn="l" rtl="0">
              <a:lnSpc>
                <a:spcPct val="115000"/>
              </a:lnSpc>
              <a:spcBef>
                <a:spcPts val="800"/>
              </a:spcBef>
              <a:spcAft>
                <a:spcPts val="0"/>
              </a:spcAft>
              <a:buClr>
                <a:schemeClr val="dk1"/>
              </a:buClr>
              <a:buSzPts val="1200"/>
              <a:buFont typeface="Arial"/>
              <a:buChar char="•"/>
            </a:pPr>
            <a:r>
              <a:rPr lang="fr-FR" sz="1200"/>
              <a:t>Questionnaire relayé via l’association Actions Traitements.</a:t>
            </a:r>
            <a:endParaRPr/>
          </a:p>
          <a:p>
            <a:pPr marL="447675" lvl="1" indent="-314325" algn="l" rtl="0">
              <a:lnSpc>
                <a:spcPct val="115000"/>
              </a:lnSpc>
              <a:spcBef>
                <a:spcPts val="800"/>
              </a:spcBef>
              <a:spcAft>
                <a:spcPts val="0"/>
              </a:spcAft>
              <a:buClr>
                <a:schemeClr val="dk1"/>
              </a:buClr>
              <a:buSzPts val="1200"/>
              <a:buFont typeface="Arial"/>
              <a:buChar char="•"/>
            </a:pPr>
            <a:r>
              <a:rPr lang="fr-FR" sz="1200" b="1"/>
              <a:t>Tirage de l’échantillon </a:t>
            </a:r>
            <a:r>
              <a:rPr lang="fr-FR" sz="1200"/>
              <a:t>: pas de tirage aléatoire, tirage exhaustif</a:t>
            </a:r>
            <a:endParaRPr/>
          </a:p>
        </p:txBody>
      </p:sp>
      <p:sp>
        <p:nvSpPr>
          <p:cNvPr id="3234" name="Google Shape;3234;p102"/>
          <p:cNvSpPr txBox="1">
            <a:spLocks noGrp="1"/>
          </p:cNvSpPr>
          <p:nvPr>
            <p:ph type="body" idx="2"/>
          </p:nvPr>
        </p:nvSpPr>
        <p:spPr>
          <a:xfrm>
            <a:off x="4558490" y="1969218"/>
            <a:ext cx="3125010" cy="3868080"/>
          </a:xfrm>
          <a:prstGeom prst="rect">
            <a:avLst/>
          </a:prstGeom>
          <a:noFill/>
          <a:ln>
            <a:noFill/>
          </a:ln>
        </p:spPr>
        <p:txBody>
          <a:bodyPr spcFirstLastPara="1" wrap="square" lIns="0" tIns="0" rIns="0" bIns="0" anchor="t" anchorCtr="0">
            <a:noAutofit/>
          </a:bodyPr>
          <a:lstStyle/>
          <a:p>
            <a:pPr marL="447675" lvl="1" indent="-314325" algn="l" rtl="0">
              <a:lnSpc>
                <a:spcPct val="100000"/>
              </a:lnSpc>
              <a:spcBef>
                <a:spcPts val="0"/>
              </a:spcBef>
              <a:spcAft>
                <a:spcPts val="0"/>
              </a:spcAft>
              <a:buClr>
                <a:schemeClr val="dk1"/>
              </a:buClr>
              <a:buSzPts val="1200"/>
              <a:buFont typeface="Arial"/>
              <a:buChar char="•"/>
            </a:pPr>
            <a:r>
              <a:rPr lang="fr-FR" sz="1200" b="1"/>
              <a:t>Dates de terrain </a:t>
            </a:r>
            <a:r>
              <a:rPr lang="fr-FR" sz="1200"/>
              <a:t>: </a:t>
            </a:r>
            <a:r>
              <a:rPr lang="fr-FR" sz="1200">
                <a:solidFill>
                  <a:schemeClr val="dk2"/>
                </a:solidFill>
              </a:rPr>
              <a:t>du 3 juillet au 11 octobre 2024</a:t>
            </a:r>
            <a:endParaRPr/>
          </a:p>
          <a:p>
            <a:pPr marL="447675" lvl="1" indent="-314325" algn="l" rtl="0">
              <a:lnSpc>
                <a:spcPct val="100000"/>
              </a:lnSpc>
              <a:spcBef>
                <a:spcPts val="800"/>
              </a:spcBef>
              <a:spcAft>
                <a:spcPts val="0"/>
              </a:spcAft>
              <a:buClr>
                <a:schemeClr val="dk1"/>
              </a:buClr>
              <a:buSzPts val="1200"/>
              <a:buFont typeface="Arial"/>
              <a:buChar char="•"/>
            </a:pPr>
            <a:r>
              <a:rPr lang="fr-FR" sz="1200" b="1"/>
              <a:t>Taille de l’échantillon final </a:t>
            </a:r>
            <a:r>
              <a:rPr lang="fr-FR" sz="1200"/>
              <a:t>: </a:t>
            </a:r>
            <a:r>
              <a:rPr lang="fr-FR" sz="1200">
                <a:solidFill>
                  <a:schemeClr val="dk2"/>
                </a:solidFill>
              </a:rPr>
              <a:t>239</a:t>
            </a:r>
            <a:r>
              <a:rPr lang="fr-FR" sz="1200" b="1"/>
              <a:t> </a:t>
            </a:r>
            <a:r>
              <a:rPr lang="fr-FR" sz="1200"/>
              <a:t>individus</a:t>
            </a:r>
            <a:br>
              <a:rPr lang="fr-FR" sz="1200"/>
            </a:br>
            <a:endParaRPr sz="300"/>
          </a:p>
          <a:p>
            <a:pPr marL="447675" lvl="1" indent="-314325" algn="l" rtl="0">
              <a:lnSpc>
                <a:spcPct val="100000"/>
              </a:lnSpc>
              <a:spcBef>
                <a:spcPts val="800"/>
              </a:spcBef>
              <a:spcAft>
                <a:spcPts val="0"/>
              </a:spcAft>
              <a:buClr>
                <a:schemeClr val="dk1"/>
              </a:buClr>
              <a:buSzPts val="1200"/>
              <a:buFont typeface="Arial"/>
              <a:buChar char="•"/>
            </a:pPr>
            <a:r>
              <a:rPr lang="fr-FR" sz="1200" b="1"/>
              <a:t>Mode de recueil </a:t>
            </a:r>
            <a:r>
              <a:rPr lang="fr-FR" sz="1200"/>
              <a:t>: On line</a:t>
            </a:r>
            <a:endParaRPr/>
          </a:p>
          <a:p>
            <a:pPr marL="447675" lvl="1" indent="-238125" algn="l" rtl="0">
              <a:lnSpc>
                <a:spcPct val="100000"/>
              </a:lnSpc>
              <a:spcBef>
                <a:spcPts val="800"/>
              </a:spcBef>
              <a:spcAft>
                <a:spcPts val="0"/>
              </a:spcAft>
              <a:buClr>
                <a:schemeClr val="dk1"/>
              </a:buClr>
              <a:buSzPts val="1200"/>
              <a:buFont typeface="Arial"/>
              <a:buNone/>
            </a:pPr>
            <a:endParaRPr sz="1200"/>
          </a:p>
        </p:txBody>
      </p:sp>
      <p:sp>
        <p:nvSpPr>
          <p:cNvPr id="3235" name="Google Shape;3235;p102"/>
          <p:cNvSpPr txBox="1">
            <a:spLocks noGrp="1"/>
          </p:cNvSpPr>
          <p:nvPr>
            <p:ph type="body" idx="3"/>
          </p:nvPr>
        </p:nvSpPr>
        <p:spPr>
          <a:xfrm>
            <a:off x="8432768" y="1969218"/>
            <a:ext cx="3110133" cy="3868080"/>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200"/>
              <a:buFont typeface="Arial"/>
              <a:buChar char="•"/>
            </a:pPr>
            <a:r>
              <a:rPr lang="fr-FR" sz="1200"/>
              <a:t>Echantillon non pondéré</a:t>
            </a:r>
            <a:endParaRPr/>
          </a:p>
        </p:txBody>
      </p:sp>
      <p:sp>
        <p:nvSpPr>
          <p:cNvPr id="3236" name="Google Shape;3236;p102"/>
          <p:cNvSpPr txBox="1">
            <a:spLocks noGrp="1"/>
          </p:cNvSpPr>
          <p:nvPr>
            <p:ph type="body" idx="4"/>
          </p:nvPr>
        </p:nvSpPr>
        <p:spPr>
          <a:xfrm>
            <a:off x="404786" y="927381"/>
            <a:ext cx="3088520" cy="316753"/>
          </a:xfrm>
          <a:prstGeom prst="rect">
            <a:avLst/>
          </a:prstGeom>
          <a:noFill/>
          <a:ln>
            <a:noFill/>
          </a:ln>
        </p:spPr>
        <p:txBody>
          <a:bodyPr spcFirstLastPara="1" wrap="square" lIns="72000" tIns="0" rIns="72000" bIns="0" anchor="t" anchorCtr="0">
            <a:spAutoFit/>
          </a:bodyPr>
          <a:lstStyle/>
          <a:p>
            <a:pPr marL="0" lvl="0" indent="0" algn="l" rtl="0">
              <a:lnSpc>
                <a:spcPct val="115000"/>
              </a:lnSpc>
              <a:spcBef>
                <a:spcPts val="0"/>
              </a:spcBef>
              <a:spcAft>
                <a:spcPts val="0"/>
              </a:spcAft>
              <a:buClr>
                <a:schemeClr val="dk1"/>
              </a:buClr>
              <a:buSzPts val="2000"/>
              <a:buNone/>
            </a:pPr>
            <a:r>
              <a:rPr lang="fr-FR">
                <a:solidFill>
                  <a:schemeClr val="dk1"/>
                </a:solidFill>
              </a:rPr>
              <a:t>Étude CAWI sur lien ouvert</a:t>
            </a:r>
            <a:endParaRPr/>
          </a:p>
        </p:txBody>
      </p:sp>
      <p:sp>
        <p:nvSpPr>
          <p:cNvPr id="3237" name="Google Shape;3237;p102"/>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t>Fiche technique – Volet personnes vivant avec le VIH</a:t>
            </a:r>
            <a:endParaRPr/>
          </a:p>
        </p:txBody>
      </p:sp>
      <p:sp>
        <p:nvSpPr>
          <p:cNvPr id="3238" name="Google Shape;3238;p102"/>
          <p:cNvSpPr txBox="1"/>
          <p:nvPr/>
        </p:nvSpPr>
        <p:spPr>
          <a:xfrm>
            <a:off x="684186" y="1577597"/>
            <a:ext cx="1968488"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600" i="0" u="none" strike="noStrike" cap="none">
                <a:solidFill>
                  <a:srgbClr val="2F469C"/>
                </a:solidFill>
                <a:latin typeface="Barlow Semi Condensed ExtraBold"/>
                <a:ea typeface="Barlow Semi Condensed ExtraBold"/>
                <a:cs typeface="Barlow Semi Condensed ExtraBold"/>
                <a:sym typeface="Barlow Semi Condensed ExtraBold"/>
              </a:rPr>
              <a:t>ÉCHANTILLON</a:t>
            </a:r>
            <a:endParaRPr/>
          </a:p>
        </p:txBody>
      </p:sp>
      <p:sp>
        <p:nvSpPr>
          <p:cNvPr id="3239" name="Google Shape;3239;p102"/>
          <p:cNvSpPr txBox="1"/>
          <p:nvPr/>
        </p:nvSpPr>
        <p:spPr>
          <a:xfrm>
            <a:off x="4558490" y="1580778"/>
            <a:ext cx="2547045"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9D9C"/>
              </a:buClr>
              <a:buSzPts val="1600"/>
              <a:buFont typeface="Barlow Semi Condensed ExtraBold"/>
              <a:buNone/>
            </a:pPr>
            <a:r>
              <a:rPr lang="fr-FR" sz="1600" i="0" u="none" strike="noStrike" cap="none">
                <a:solidFill>
                  <a:srgbClr val="009D9C"/>
                </a:solidFill>
                <a:latin typeface="Barlow Semi Condensed ExtraBold"/>
                <a:ea typeface="Barlow Semi Condensed ExtraBold"/>
                <a:cs typeface="Barlow Semi Condensed ExtraBold"/>
                <a:sym typeface="Barlow Semi Condensed ExtraBold"/>
              </a:rPr>
              <a:t>COLLECTE DE DONNÉES</a:t>
            </a:r>
            <a:endParaRPr/>
          </a:p>
        </p:txBody>
      </p:sp>
      <p:sp>
        <p:nvSpPr>
          <p:cNvPr id="3240" name="Google Shape;3240;p102"/>
          <p:cNvSpPr txBox="1"/>
          <p:nvPr/>
        </p:nvSpPr>
        <p:spPr>
          <a:xfrm>
            <a:off x="8432768" y="1577597"/>
            <a:ext cx="3110133"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4329B"/>
              </a:buClr>
              <a:buSzPts val="1600"/>
              <a:buFont typeface="Barlow Semi Condensed ExtraBold"/>
              <a:buNone/>
            </a:pPr>
            <a:r>
              <a:rPr lang="fr-FR" sz="1600" i="0" u="none" strike="noStrike" cap="none">
                <a:solidFill>
                  <a:srgbClr val="84329B"/>
                </a:solidFill>
                <a:latin typeface="Barlow Semi Condensed ExtraBold"/>
                <a:ea typeface="Barlow Semi Condensed ExtraBold"/>
                <a:cs typeface="Barlow Semi Condensed ExtraBold"/>
                <a:sym typeface="Barlow Semi Condensed ExtraBold"/>
              </a:rPr>
              <a:t>TRAITEMENTS DES DONNÉES</a:t>
            </a:r>
            <a:endParaRPr/>
          </a:p>
        </p:txBody>
      </p:sp>
      <p:sp>
        <p:nvSpPr>
          <p:cNvPr id="3241" name="Google Shape;3241;p102"/>
          <p:cNvSpPr txBox="1"/>
          <p:nvPr/>
        </p:nvSpPr>
        <p:spPr>
          <a:xfrm>
            <a:off x="8224862" y="6187118"/>
            <a:ext cx="2902285" cy="4308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F7F7F"/>
              </a:buClr>
              <a:buSzPts val="1100"/>
              <a:buFont typeface="Barlow"/>
              <a:buNone/>
            </a:pPr>
            <a:r>
              <a:rPr lang="fr-FR" sz="1100" b="0" i="0" u="none" strike="noStrike" cap="none">
                <a:solidFill>
                  <a:srgbClr val="7F7F7F"/>
                </a:solidFill>
                <a:latin typeface="Barlow"/>
                <a:ea typeface="Barlow"/>
                <a:cs typeface="Barlow"/>
                <a:sym typeface="Barlow"/>
              </a:rPr>
              <a:t>Compléments d’informations méthodologiques disponibles sur demande</a:t>
            </a:r>
            <a:endParaRPr/>
          </a:p>
        </p:txBody>
      </p:sp>
      <p:sp>
        <p:nvSpPr>
          <p:cNvPr id="3242" name="Google Shape;3242;p102"/>
          <p:cNvSpPr/>
          <p:nvPr/>
        </p:nvSpPr>
        <p:spPr>
          <a:xfrm rot="5400000">
            <a:off x="9054393" y="3050413"/>
            <a:ext cx="1974758"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2"/>
          <p:cNvSpPr txBox="1"/>
          <p:nvPr/>
        </p:nvSpPr>
        <p:spPr>
          <a:xfrm>
            <a:off x="8224844" y="3879931"/>
            <a:ext cx="3507939" cy="1848877"/>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44" name="Google Shape;3244;p102"/>
          <p:cNvSpPr txBox="1"/>
          <p:nvPr/>
        </p:nvSpPr>
        <p:spPr>
          <a:xfrm>
            <a:off x="8459812" y="4035139"/>
            <a:ext cx="3110133"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3"/>
              </a:buClr>
              <a:buSzPts val="1600"/>
              <a:buFont typeface="Barlow Semi Condensed ExtraBold"/>
              <a:buNone/>
            </a:pPr>
            <a:r>
              <a:rPr lang="fr-FR" sz="1600" i="0" u="none" strike="noStrike" cap="none">
                <a:solidFill>
                  <a:schemeClr val="accent3"/>
                </a:solidFill>
                <a:latin typeface="Barlow Semi Condensed ExtraBold"/>
                <a:ea typeface="Barlow Semi Condensed ExtraBold"/>
                <a:cs typeface="Barlow Semi Condensed ExtraBold"/>
                <a:sym typeface="Barlow Semi Condensed ExtraBold"/>
              </a:rPr>
              <a:t>QUESTIONNAIRE</a:t>
            </a:r>
            <a:endParaRPr/>
          </a:p>
        </p:txBody>
      </p:sp>
      <p:graphicFrame>
        <p:nvGraphicFramePr>
          <p:cNvPr id="3245" name="Google Shape;3245;p102"/>
          <p:cNvGraphicFramePr/>
          <p:nvPr/>
        </p:nvGraphicFramePr>
        <p:xfrm>
          <a:off x="9584572" y="4567334"/>
          <a:ext cx="914400" cy="792163"/>
        </p:xfrm>
        <a:graphic>
          <a:graphicData uri="http://schemas.openxmlformats.org/presentationml/2006/ole">
            <mc:AlternateContent xmlns:mc="http://schemas.openxmlformats.org/markup-compatibility/2006">
              <mc:Choice xmlns:v="urn:schemas-microsoft-com:vml" Requires="v">
                <p:oleObj r:id="rId3" imgW="914400" imgH="792163" progId="Word.Document.12">
                  <p:embed/>
                </p:oleObj>
              </mc:Choice>
              <mc:Fallback>
                <p:oleObj r:id="rId3" imgW="914400" imgH="792163" progId="Word.Document.12">
                  <p:embed/>
                  <p:pic>
                    <p:nvPicPr>
                      <p:cNvPr id="3245" name="Google Shape;3245;p102"/>
                      <p:cNvPicPr preferRelativeResize="0"/>
                      <p:nvPr/>
                    </p:nvPicPr>
                    <p:blipFill rotWithShape="1">
                      <a:blip r:embed="rId4">
                        <a:alphaModFix/>
                      </a:blip>
                      <a:srcRect/>
                      <a:stretch/>
                    </p:blipFill>
                    <p:spPr>
                      <a:xfrm>
                        <a:off x="9584572" y="4567334"/>
                        <a:ext cx="914400" cy="792163"/>
                      </a:xfrm>
                      <a:prstGeom prst="rect">
                        <a:avLst/>
                      </a:prstGeom>
                      <a:noFill/>
                      <a:ln>
                        <a:noFill/>
                      </a:ln>
                    </p:spPr>
                  </p:pic>
                </p:oleObj>
              </mc:Fallback>
            </mc:AlternateContent>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3250"/>
        <p:cNvGrpSpPr/>
        <p:nvPr/>
      </p:nvGrpSpPr>
      <p:grpSpPr>
        <a:xfrm>
          <a:off x="0" y="0"/>
          <a:ext cx="0" cy="0"/>
          <a:chOff x="0" y="0"/>
          <a:chExt cx="0" cy="0"/>
        </a:xfrm>
      </p:grpSpPr>
      <p:sp>
        <p:nvSpPr>
          <p:cNvPr id="3251" name="Google Shape;3251;p103"/>
          <p:cNvSpPr/>
          <p:nvPr/>
        </p:nvSpPr>
        <p:spPr>
          <a:xfrm rot="5400000">
            <a:off x="8915981" y="704240"/>
            <a:ext cx="2197493"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3"/>
          <p:cNvSpPr txBox="1"/>
          <p:nvPr/>
        </p:nvSpPr>
        <p:spPr>
          <a:xfrm>
            <a:off x="8197811" y="1422389"/>
            <a:ext cx="3493741" cy="2057414"/>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53" name="Google Shape;3253;p103"/>
          <p:cNvSpPr/>
          <p:nvPr/>
        </p:nvSpPr>
        <p:spPr>
          <a:xfrm rot="5400000">
            <a:off x="3920343" y="1821644"/>
            <a:ext cx="4432302"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3"/>
          <p:cNvSpPr txBox="1"/>
          <p:nvPr/>
        </p:nvSpPr>
        <p:spPr>
          <a:xfrm>
            <a:off x="4319566" y="1422384"/>
            <a:ext cx="3402182" cy="4200664"/>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55" name="Google Shape;3255;p103"/>
          <p:cNvSpPr/>
          <p:nvPr/>
        </p:nvSpPr>
        <p:spPr>
          <a:xfrm rot="5400000">
            <a:off x="50760" y="1821642"/>
            <a:ext cx="4432300"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3"/>
          <p:cNvSpPr txBox="1"/>
          <p:nvPr/>
        </p:nvSpPr>
        <p:spPr>
          <a:xfrm>
            <a:off x="449990" y="1422385"/>
            <a:ext cx="3402182" cy="4200662"/>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57" name="Google Shape;3257;p103"/>
          <p:cNvSpPr txBox="1">
            <a:spLocks noGrp="1"/>
          </p:cNvSpPr>
          <p:nvPr>
            <p:ph type="body" idx="1"/>
          </p:nvPr>
        </p:nvSpPr>
        <p:spPr>
          <a:xfrm>
            <a:off x="684186" y="1969218"/>
            <a:ext cx="3030564" cy="3868080"/>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200"/>
              <a:buFont typeface="Arial"/>
              <a:buChar char="•"/>
            </a:pPr>
            <a:r>
              <a:rPr lang="fr-FR" sz="1200" b="1"/>
              <a:t>Population cible </a:t>
            </a:r>
            <a:r>
              <a:rPr lang="fr-FR" sz="1200"/>
              <a:t>: </a:t>
            </a:r>
            <a:r>
              <a:rPr lang="fr-FR" sz="1200">
                <a:solidFill>
                  <a:schemeClr val="lt2"/>
                </a:solidFill>
              </a:rPr>
              <a:t>professionnels de santé prenant en charge des patients atteints de VIH</a:t>
            </a:r>
            <a:endParaRPr/>
          </a:p>
          <a:p>
            <a:pPr marL="447675" lvl="1" indent="-314325" algn="l" rtl="0">
              <a:lnSpc>
                <a:spcPct val="115000"/>
              </a:lnSpc>
              <a:spcBef>
                <a:spcPts val="800"/>
              </a:spcBef>
              <a:spcAft>
                <a:spcPts val="0"/>
              </a:spcAft>
              <a:buClr>
                <a:schemeClr val="dk1"/>
              </a:buClr>
              <a:buSzPts val="1200"/>
              <a:buFont typeface="Arial"/>
              <a:buChar char="•"/>
            </a:pPr>
            <a:r>
              <a:rPr lang="fr-FR" sz="1200" b="1"/>
              <a:t>Tirage de l’échantillon </a:t>
            </a:r>
            <a:r>
              <a:rPr lang="fr-FR" sz="1200"/>
              <a:t>: </a:t>
            </a:r>
            <a:endParaRPr/>
          </a:p>
          <a:p>
            <a:pPr marL="630238" lvl="2" indent="-260350" algn="l" rtl="0">
              <a:lnSpc>
                <a:spcPct val="115000"/>
              </a:lnSpc>
              <a:spcBef>
                <a:spcPts val="800"/>
              </a:spcBef>
              <a:spcAft>
                <a:spcPts val="0"/>
              </a:spcAft>
              <a:buClr>
                <a:schemeClr val="dk1"/>
              </a:buClr>
              <a:buSzPts val="1200"/>
              <a:buFont typeface="Arial"/>
              <a:buChar char="•"/>
            </a:pPr>
            <a:r>
              <a:rPr lang="fr-FR" sz="1200"/>
              <a:t>Échantillon constitué par tirage aléatoire dans la base des panélistes éligibles pour l’étude.</a:t>
            </a:r>
            <a:endParaRPr/>
          </a:p>
          <a:p>
            <a:pPr marL="630238" lvl="2" indent="-260350" algn="l" rtl="0">
              <a:lnSpc>
                <a:spcPct val="115000"/>
              </a:lnSpc>
              <a:spcBef>
                <a:spcPts val="800"/>
              </a:spcBef>
              <a:spcAft>
                <a:spcPts val="0"/>
              </a:spcAft>
              <a:buClr>
                <a:schemeClr val="dk1"/>
              </a:buClr>
              <a:buSzPts val="1200"/>
              <a:buFont typeface="Arial"/>
              <a:buChar char="•"/>
            </a:pPr>
            <a:r>
              <a:rPr lang="fr-FR" sz="1200"/>
              <a:t>Diffusion du questionnaire à travers l’association Actions Traitements</a:t>
            </a:r>
            <a:endParaRPr/>
          </a:p>
          <a:p>
            <a:pPr marL="447675" lvl="1" indent="-314325" algn="l" rtl="0">
              <a:lnSpc>
                <a:spcPct val="115000"/>
              </a:lnSpc>
              <a:spcBef>
                <a:spcPts val="800"/>
              </a:spcBef>
              <a:spcAft>
                <a:spcPts val="0"/>
              </a:spcAft>
              <a:buClr>
                <a:schemeClr val="dk1"/>
              </a:buClr>
              <a:buSzPts val="1200"/>
              <a:buFont typeface="Arial"/>
              <a:buChar char="•"/>
            </a:pPr>
            <a:r>
              <a:rPr lang="fr-FR" sz="1200" b="1"/>
              <a:t>Critères et sources de représentativité </a:t>
            </a:r>
            <a:r>
              <a:rPr lang="fr-FR" sz="1200"/>
              <a:t>: </a:t>
            </a:r>
            <a:r>
              <a:rPr lang="fr-FR" sz="1200">
                <a:solidFill>
                  <a:schemeClr val="lt2"/>
                </a:solidFill>
              </a:rPr>
              <a:t>sexe, âge sur 4 tranches, région d’exercice </a:t>
            </a:r>
            <a:endParaRPr/>
          </a:p>
        </p:txBody>
      </p:sp>
      <p:sp>
        <p:nvSpPr>
          <p:cNvPr id="3258" name="Google Shape;3258;p103"/>
          <p:cNvSpPr txBox="1">
            <a:spLocks noGrp="1"/>
          </p:cNvSpPr>
          <p:nvPr>
            <p:ph type="body" idx="2"/>
          </p:nvPr>
        </p:nvSpPr>
        <p:spPr>
          <a:xfrm>
            <a:off x="4558490" y="1969218"/>
            <a:ext cx="3125010" cy="3868080"/>
          </a:xfrm>
          <a:prstGeom prst="rect">
            <a:avLst/>
          </a:prstGeom>
          <a:noFill/>
          <a:ln>
            <a:noFill/>
          </a:ln>
        </p:spPr>
        <p:txBody>
          <a:bodyPr spcFirstLastPara="1" wrap="square" lIns="0" tIns="0" rIns="0" bIns="0" anchor="t" anchorCtr="0">
            <a:noAutofit/>
          </a:bodyPr>
          <a:lstStyle/>
          <a:p>
            <a:pPr marL="447675" lvl="1" indent="-314325" algn="l" rtl="0">
              <a:lnSpc>
                <a:spcPct val="100000"/>
              </a:lnSpc>
              <a:spcBef>
                <a:spcPts val="0"/>
              </a:spcBef>
              <a:spcAft>
                <a:spcPts val="0"/>
              </a:spcAft>
              <a:buClr>
                <a:schemeClr val="dk1"/>
              </a:buClr>
              <a:buSzPts val="1200"/>
              <a:buFont typeface="Arial"/>
              <a:buChar char="•"/>
            </a:pPr>
            <a:r>
              <a:rPr lang="fr-FR" sz="1200" b="1"/>
              <a:t>Dates de terrain </a:t>
            </a:r>
            <a:r>
              <a:rPr lang="fr-FR" sz="1200"/>
              <a:t>: </a:t>
            </a:r>
            <a:r>
              <a:rPr lang="fr-FR" sz="1200">
                <a:solidFill>
                  <a:schemeClr val="dk2"/>
                </a:solidFill>
              </a:rPr>
              <a:t>du 4 juillet au 4 octobre 2024</a:t>
            </a:r>
            <a:endParaRPr/>
          </a:p>
          <a:p>
            <a:pPr marL="447675" lvl="1" indent="-314325" algn="l" rtl="0">
              <a:lnSpc>
                <a:spcPct val="100000"/>
              </a:lnSpc>
              <a:spcBef>
                <a:spcPts val="800"/>
              </a:spcBef>
              <a:spcAft>
                <a:spcPts val="0"/>
              </a:spcAft>
              <a:buClr>
                <a:schemeClr val="dk1"/>
              </a:buClr>
              <a:buSzPts val="1200"/>
              <a:buFont typeface="Arial"/>
              <a:buChar char="•"/>
            </a:pPr>
            <a:r>
              <a:rPr lang="fr-FR" sz="1200" b="1"/>
              <a:t>Taille de l’échantillon final </a:t>
            </a:r>
            <a:r>
              <a:rPr lang="fr-FR" sz="1200"/>
              <a:t>: </a:t>
            </a:r>
            <a:r>
              <a:rPr lang="fr-FR" sz="1200">
                <a:solidFill>
                  <a:schemeClr val="dk2"/>
                </a:solidFill>
              </a:rPr>
              <a:t>371 professionnels de santé</a:t>
            </a:r>
            <a:endParaRPr sz="1200">
              <a:solidFill>
                <a:srgbClr val="17234E"/>
              </a:solidFill>
            </a:endParaRPr>
          </a:p>
          <a:p>
            <a:pPr marL="447675" lvl="1" indent="-314325" algn="l" rtl="0">
              <a:lnSpc>
                <a:spcPct val="100000"/>
              </a:lnSpc>
              <a:spcBef>
                <a:spcPts val="800"/>
              </a:spcBef>
              <a:spcAft>
                <a:spcPts val="0"/>
              </a:spcAft>
              <a:buClr>
                <a:schemeClr val="dk1"/>
              </a:buClr>
              <a:buSzPts val="1200"/>
              <a:buFont typeface="Arial"/>
              <a:buChar char="•"/>
            </a:pPr>
            <a:r>
              <a:rPr lang="fr-FR" sz="1200" b="1"/>
              <a:t>Mode de recueil </a:t>
            </a:r>
            <a:r>
              <a:rPr lang="fr-FR" sz="1200"/>
              <a:t>: On line </a:t>
            </a:r>
            <a:endParaRPr/>
          </a:p>
          <a:p>
            <a:pPr marL="447675" lvl="1" indent="-314325" algn="l" rtl="0">
              <a:lnSpc>
                <a:spcPct val="100000"/>
              </a:lnSpc>
              <a:spcBef>
                <a:spcPts val="800"/>
              </a:spcBef>
              <a:spcAft>
                <a:spcPts val="0"/>
              </a:spcAft>
              <a:buClr>
                <a:schemeClr val="dk1"/>
              </a:buClr>
              <a:buSzPts val="1200"/>
              <a:buFont typeface="Arial"/>
              <a:buChar char="•"/>
            </a:pPr>
            <a:r>
              <a:rPr lang="fr-FR" sz="1200" b="1"/>
              <a:t>Type d’incentive </a:t>
            </a:r>
            <a:r>
              <a:rPr lang="fr-FR" sz="1200"/>
              <a:t>: Programme de fidélisation avec système de récompense par cumul de points pour les panélistes</a:t>
            </a:r>
            <a:endParaRPr/>
          </a:p>
          <a:p>
            <a:pPr marL="447675" lvl="1" indent="-314325" algn="l" rtl="0">
              <a:lnSpc>
                <a:spcPct val="100000"/>
              </a:lnSpc>
              <a:spcBef>
                <a:spcPts val="800"/>
              </a:spcBef>
              <a:spcAft>
                <a:spcPts val="0"/>
              </a:spcAft>
              <a:buClr>
                <a:schemeClr val="dk1"/>
              </a:buClr>
              <a:buSzPts val="1200"/>
              <a:buFont typeface="Arial"/>
              <a:buChar char="•"/>
            </a:pPr>
            <a:r>
              <a:rPr lang="fr-FR" sz="1200" b="1"/>
              <a:t>Méthodes de contrôle de la qualité des réponses</a:t>
            </a:r>
            <a:r>
              <a:rPr lang="fr-FR" sz="1200"/>
              <a:t>: surveillance des comportements de réponse des panélistes (Repérage des réponses trop rapides ou négligées (cochées en ligne droite ou zig zag par exemple)) </a:t>
            </a:r>
            <a:endParaRPr/>
          </a:p>
          <a:p>
            <a:pPr marL="447675" lvl="1" indent="-314325" algn="l" rtl="0">
              <a:lnSpc>
                <a:spcPct val="100000"/>
              </a:lnSpc>
              <a:spcBef>
                <a:spcPts val="800"/>
              </a:spcBef>
              <a:spcAft>
                <a:spcPts val="0"/>
              </a:spcAft>
              <a:buClr>
                <a:schemeClr val="dk1"/>
              </a:buClr>
              <a:buSzPts val="1200"/>
              <a:buFont typeface="Arial"/>
              <a:buChar char="•"/>
            </a:pPr>
            <a:r>
              <a:rPr lang="fr-FR" sz="1200"/>
              <a:t>Contrôle de l’IP et cohérence des données démographiques.</a:t>
            </a:r>
            <a:endParaRPr/>
          </a:p>
        </p:txBody>
      </p:sp>
      <p:sp>
        <p:nvSpPr>
          <p:cNvPr id="3259" name="Google Shape;3259;p103"/>
          <p:cNvSpPr txBox="1">
            <a:spLocks noGrp="1"/>
          </p:cNvSpPr>
          <p:nvPr>
            <p:ph type="body" idx="3"/>
          </p:nvPr>
        </p:nvSpPr>
        <p:spPr>
          <a:xfrm>
            <a:off x="8432768" y="1969218"/>
            <a:ext cx="3110133" cy="3868080"/>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200"/>
              <a:buFont typeface="Arial"/>
              <a:buChar char="•"/>
            </a:pPr>
            <a:r>
              <a:rPr lang="fr-FR" sz="1200"/>
              <a:t>Echantillon pondéré</a:t>
            </a:r>
            <a:endParaRPr/>
          </a:p>
          <a:p>
            <a:pPr marL="447675" lvl="1" indent="-314325" algn="l" rtl="0">
              <a:lnSpc>
                <a:spcPct val="115000"/>
              </a:lnSpc>
              <a:spcBef>
                <a:spcPts val="800"/>
              </a:spcBef>
              <a:spcAft>
                <a:spcPts val="0"/>
              </a:spcAft>
              <a:buClr>
                <a:schemeClr val="dk1"/>
              </a:buClr>
              <a:buSzPts val="1200"/>
              <a:buFont typeface="Arial"/>
              <a:buChar char="•"/>
            </a:pPr>
            <a:r>
              <a:rPr lang="fr-FR" sz="1200"/>
              <a:t>Méthode de pondération utilisée : </a:t>
            </a:r>
            <a:br>
              <a:rPr lang="fr-FR" sz="1200"/>
            </a:br>
            <a:r>
              <a:rPr lang="fr-FR" sz="1200"/>
              <a:t>méthode de calage sur marges</a:t>
            </a:r>
            <a:endParaRPr/>
          </a:p>
          <a:p>
            <a:pPr marL="447675" lvl="1" indent="-314325" algn="l" rtl="0">
              <a:lnSpc>
                <a:spcPct val="115000"/>
              </a:lnSpc>
              <a:spcBef>
                <a:spcPts val="800"/>
              </a:spcBef>
              <a:spcAft>
                <a:spcPts val="0"/>
              </a:spcAft>
              <a:buClr>
                <a:schemeClr val="dk1"/>
              </a:buClr>
              <a:buSzPts val="1200"/>
              <a:buFont typeface="Arial"/>
              <a:buChar char="•"/>
            </a:pPr>
            <a:r>
              <a:rPr lang="fr-FR" sz="1200"/>
              <a:t>Critères de pondération : </a:t>
            </a:r>
            <a:r>
              <a:rPr lang="fr-FR" sz="1200">
                <a:solidFill>
                  <a:schemeClr val="accent4"/>
                </a:solidFill>
              </a:rPr>
              <a:t>âge, PCS, région d’exercice</a:t>
            </a:r>
            <a:endParaRPr/>
          </a:p>
        </p:txBody>
      </p:sp>
      <p:sp>
        <p:nvSpPr>
          <p:cNvPr id="3260" name="Google Shape;3260;p103"/>
          <p:cNvSpPr txBox="1">
            <a:spLocks noGrp="1"/>
          </p:cNvSpPr>
          <p:nvPr>
            <p:ph type="body" idx="4"/>
          </p:nvPr>
        </p:nvSpPr>
        <p:spPr>
          <a:xfrm>
            <a:off x="404786" y="927381"/>
            <a:ext cx="5315091" cy="316753"/>
          </a:xfrm>
          <a:prstGeom prst="rect">
            <a:avLst/>
          </a:prstGeom>
          <a:noFill/>
          <a:ln>
            <a:noFill/>
          </a:ln>
        </p:spPr>
        <p:txBody>
          <a:bodyPr spcFirstLastPara="1" wrap="square" lIns="72000" tIns="0" rIns="72000" bIns="0" anchor="t" anchorCtr="0">
            <a:spAutoFit/>
          </a:bodyPr>
          <a:lstStyle/>
          <a:p>
            <a:pPr marL="0" lvl="0" indent="0" algn="l" rtl="0">
              <a:lnSpc>
                <a:spcPct val="115000"/>
              </a:lnSpc>
              <a:spcBef>
                <a:spcPts val="0"/>
              </a:spcBef>
              <a:spcAft>
                <a:spcPts val="0"/>
              </a:spcAft>
              <a:buClr>
                <a:schemeClr val="dk1"/>
              </a:buClr>
              <a:buSzPts val="2000"/>
              <a:buNone/>
            </a:pPr>
            <a:r>
              <a:rPr lang="fr-FR">
                <a:solidFill>
                  <a:schemeClr val="dk1"/>
                </a:solidFill>
              </a:rPr>
              <a:t>Étude CAWI sur panel prestataire et lien ouvert</a:t>
            </a:r>
            <a:endParaRPr/>
          </a:p>
        </p:txBody>
      </p:sp>
      <p:sp>
        <p:nvSpPr>
          <p:cNvPr id="3261" name="Google Shape;3261;p103"/>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t>Fiche technique – Volet professionnels de santé</a:t>
            </a:r>
            <a:endParaRPr/>
          </a:p>
        </p:txBody>
      </p:sp>
      <p:sp>
        <p:nvSpPr>
          <p:cNvPr id="3262" name="Google Shape;3262;p103"/>
          <p:cNvSpPr txBox="1"/>
          <p:nvPr/>
        </p:nvSpPr>
        <p:spPr>
          <a:xfrm>
            <a:off x="684186" y="1577597"/>
            <a:ext cx="1968488"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600" i="0" u="none" strike="noStrike" cap="none">
                <a:solidFill>
                  <a:srgbClr val="2F469C"/>
                </a:solidFill>
                <a:latin typeface="Barlow Semi Condensed ExtraBold"/>
                <a:ea typeface="Barlow Semi Condensed ExtraBold"/>
                <a:cs typeface="Barlow Semi Condensed ExtraBold"/>
                <a:sym typeface="Barlow Semi Condensed ExtraBold"/>
              </a:rPr>
              <a:t>ÉCHANTILLON</a:t>
            </a:r>
            <a:endParaRPr/>
          </a:p>
        </p:txBody>
      </p:sp>
      <p:sp>
        <p:nvSpPr>
          <p:cNvPr id="3263" name="Google Shape;3263;p103"/>
          <p:cNvSpPr txBox="1"/>
          <p:nvPr/>
        </p:nvSpPr>
        <p:spPr>
          <a:xfrm>
            <a:off x="4558490" y="1580778"/>
            <a:ext cx="2547045"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9D9C"/>
              </a:buClr>
              <a:buSzPts val="1600"/>
              <a:buFont typeface="Barlow Semi Condensed ExtraBold"/>
              <a:buNone/>
            </a:pPr>
            <a:r>
              <a:rPr lang="fr-FR" sz="1600" i="0" u="none" strike="noStrike" cap="none">
                <a:solidFill>
                  <a:srgbClr val="009D9C"/>
                </a:solidFill>
                <a:latin typeface="Barlow Semi Condensed ExtraBold"/>
                <a:ea typeface="Barlow Semi Condensed ExtraBold"/>
                <a:cs typeface="Barlow Semi Condensed ExtraBold"/>
                <a:sym typeface="Barlow Semi Condensed ExtraBold"/>
              </a:rPr>
              <a:t>COLLECTE DE DONNÉES</a:t>
            </a:r>
            <a:endParaRPr/>
          </a:p>
        </p:txBody>
      </p:sp>
      <p:sp>
        <p:nvSpPr>
          <p:cNvPr id="3264" name="Google Shape;3264;p103"/>
          <p:cNvSpPr txBox="1"/>
          <p:nvPr/>
        </p:nvSpPr>
        <p:spPr>
          <a:xfrm>
            <a:off x="8432768" y="1577597"/>
            <a:ext cx="3110133"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4329B"/>
              </a:buClr>
              <a:buSzPts val="1600"/>
              <a:buFont typeface="Barlow Semi Condensed ExtraBold"/>
              <a:buNone/>
            </a:pPr>
            <a:r>
              <a:rPr lang="fr-FR" sz="1600" i="0" u="none" strike="noStrike" cap="none">
                <a:solidFill>
                  <a:srgbClr val="84329B"/>
                </a:solidFill>
                <a:latin typeface="Barlow Semi Condensed ExtraBold"/>
                <a:ea typeface="Barlow Semi Condensed ExtraBold"/>
                <a:cs typeface="Barlow Semi Condensed ExtraBold"/>
                <a:sym typeface="Barlow Semi Condensed ExtraBold"/>
              </a:rPr>
              <a:t>TRAITEMENTS DES DONNÉES</a:t>
            </a:r>
            <a:endParaRPr/>
          </a:p>
        </p:txBody>
      </p:sp>
      <p:sp>
        <p:nvSpPr>
          <p:cNvPr id="3265" name="Google Shape;3265;p103"/>
          <p:cNvSpPr txBox="1"/>
          <p:nvPr/>
        </p:nvSpPr>
        <p:spPr>
          <a:xfrm>
            <a:off x="8224862" y="6187118"/>
            <a:ext cx="2902285" cy="4308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F7F7F"/>
              </a:buClr>
              <a:buSzPts val="1100"/>
              <a:buFont typeface="Barlow"/>
              <a:buNone/>
            </a:pPr>
            <a:r>
              <a:rPr lang="fr-FR" sz="1100" b="0" i="0" u="none" strike="noStrike" cap="none">
                <a:solidFill>
                  <a:srgbClr val="7F7F7F"/>
                </a:solidFill>
                <a:latin typeface="Barlow"/>
                <a:ea typeface="Barlow"/>
                <a:cs typeface="Barlow"/>
                <a:sym typeface="Barlow"/>
              </a:rPr>
              <a:t>Compléments d’informations méthodologiques disponibles sur demande</a:t>
            </a:r>
            <a:endParaRPr/>
          </a:p>
        </p:txBody>
      </p:sp>
      <p:sp>
        <p:nvSpPr>
          <p:cNvPr id="3266" name="Google Shape;3266;p103"/>
          <p:cNvSpPr/>
          <p:nvPr/>
        </p:nvSpPr>
        <p:spPr>
          <a:xfrm rot="5400000">
            <a:off x="9054393" y="3050413"/>
            <a:ext cx="1974758" cy="363382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3"/>
          <p:cNvSpPr txBox="1"/>
          <p:nvPr/>
        </p:nvSpPr>
        <p:spPr>
          <a:xfrm>
            <a:off x="8224844" y="3879931"/>
            <a:ext cx="3507939" cy="1848877"/>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68" name="Google Shape;3268;p103"/>
          <p:cNvSpPr txBox="1"/>
          <p:nvPr/>
        </p:nvSpPr>
        <p:spPr>
          <a:xfrm>
            <a:off x="8459812" y="4035139"/>
            <a:ext cx="3110133"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3"/>
              </a:buClr>
              <a:buSzPts val="1600"/>
              <a:buFont typeface="Barlow Semi Condensed ExtraBold"/>
              <a:buNone/>
            </a:pPr>
            <a:r>
              <a:rPr lang="fr-FR" sz="1600" i="0" u="none" strike="noStrike" cap="none">
                <a:solidFill>
                  <a:schemeClr val="accent3"/>
                </a:solidFill>
                <a:latin typeface="Barlow Semi Condensed ExtraBold"/>
                <a:ea typeface="Barlow Semi Condensed ExtraBold"/>
                <a:cs typeface="Barlow Semi Condensed ExtraBold"/>
                <a:sym typeface="Barlow Semi Condensed ExtraBold"/>
              </a:rPr>
              <a:t>QUESTIONNAIRE</a:t>
            </a:r>
            <a:endParaRPr/>
          </a:p>
        </p:txBody>
      </p:sp>
      <p:graphicFrame>
        <p:nvGraphicFramePr>
          <p:cNvPr id="3269" name="Google Shape;3269;p103"/>
          <p:cNvGraphicFramePr/>
          <p:nvPr/>
        </p:nvGraphicFramePr>
        <p:xfrm>
          <a:off x="9584572" y="4613776"/>
          <a:ext cx="914400" cy="792163"/>
        </p:xfrm>
        <a:graphic>
          <a:graphicData uri="http://schemas.openxmlformats.org/presentationml/2006/ole">
            <mc:AlternateContent xmlns:mc="http://schemas.openxmlformats.org/markup-compatibility/2006">
              <mc:Choice xmlns:v="urn:schemas-microsoft-com:vml" Requires="v">
                <p:oleObj r:id="rId3" imgW="914400" imgH="792163" progId="Word.Document.12">
                  <p:embed/>
                </p:oleObj>
              </mc:Choice>
              <mc:Fallback>
                <p:oleObj r:id="rId3" imgW="914400" imgH="792163" progId="Word.Document.12">
                  <p:embed/>
                  <p:pic>
                    <p:nvPicPr>
                      <p:cNvPr id="3269" name="Google Shape;3269;p103"/>
                      <p:cNvPicPr preferRelativeResize="0"/>
                      <p:nvPr/>
                    </p:nvPicPr>
                    <p:blipFill rotWithShape="1">
                      <a:blip r:embed="rId4">
                        <a:alphaModFix/>
                      </a:blip>
                      <a:srcRect/>
                      <a:stretch/>
                    </p:blipFill>
                    <p:spPr>
                      <a:xfrm>
                        <a:off x="9584572" y="4613776"/>
                        <a:ext cx="914400" cy="792163"/>
                      </a:xfrm>
                      <a:prstGeom prst="rect">
                        <a:avLst/>
                      </a:prstGeom>
                      <a:noFill/>
                      <a:ln>
                        <a:noFill/>
                      </a:ln>
                    </p:spPr>
                  </p:pic>
                </p:oleObj>
              </mc:Fallback>
            </mc:AlternateContent>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3274"/>
        <p:cNvGrpSpPr/>
        <p:nvPr/>
      </p:nvGrpSpPr>
      <p:grpSpPr>
        <a:xfrm>
          <a:off x="0" y="0"/>
          <a:ext cx="0" cy="0"/>
          <a:chOff x="0" y="0"/>
          <a:chExt cx="0" cy="0"/>
        </a:xfrm>
      </p:grpSpPr>
      <p:sp>
        <p:nvSpPr>
          <p:cNvPr id="3275" name="Google Shape;3275;p104"/>
          <p:cNvSpPr txBox="1">
            <a:spLocks noGrp="1"/>
          </p:cNvSpPr>
          <p:nvPr>
            <p:ph type="body" idx="1"/>
          </p:nvPr>
        </p:nvSpPr>
        <p:spPr>
          <a:xfrm>
            <a:off x="404786" y="2046552"/>
            <a:ext cx="5511194" cy="3868080"/>
          </a:xfrm>
          <a:prstGeom prst="rect">
            <a:avLst/>
          </a:prstGeom>
          <a:noFill/>
          <a:ln>
            <a:noFill/>
          </a:ln>
        </p:spPr>
        <p:txBody>
          <a:bodyPr spcFirstLastPara="1" wrap="square" lIns="0" tIns="0" rIns="0" bIns="0" anchor="t" anchorCtr="0">
            <a:noAutofit/>
          </a:bodyPr>
          <a:lstStyle/>
          <a:p>
            <a:pPr marL="133350" lvl="1" indent="0" algn="l" rtl="0">
              <a:lnSpc>
                <a:spcPct val="115000"/>
              </a:lnSpc>
              <a:spcBef>
                <a:spcPts val="0"/>
              </a:spcBef>
              <a:spcAft>
                <a:spcPts val="0"/>
              </a:spcAft>
              <a:buClr>
                <a:srgbClr val="009D9C"/>
              </a:buClr>
              <a:buSzPts val="1200"/>
              <a:buNone/>
            </a:pPr>
            <a:r>
              <a:rPr lang="fr-FR" sz="1200" b="1">
                <a:solidFill>
                  <a:srgbClr val="009D9C"/>
                </a:solidFill>
              </a:rPr>
              <a:t>EN AMONT DU RECUEIL</a:t>
            </a:r>
            <a:endParaRPr/>
          </a:p>
          <a:p>
            <a:pPr marL="266700" lvl="1" indent="-266700" algn="l" rtl="0">
              <a:lnSpc>
                <a:spcPct val="115000"/>
              </a:lnSpc>
              <a:spcBef>
                <a:spcPts val="800"/>
              </a:spcBef>
              <a:spcAft>
                <a:spcPts val="0"/>
              </a:spcAft>
              <a:buClr>
                <a:schemeClr val="dk1"/>
              </a:buClr>
              <a:buSzPts val="1200"/>
              <a:buChar char="•"/>
            </a:pPr>
            <a:r>
              <a:rPr lang="fr-FR" sz="1200" b="1"/>
              <a:t>Echantillon : </a:t>
            </a:r>
            <a:r>
              <a:rPr lang="fr-FR" sz="1200"/>
              <a:t>structure et représentativité</a:t>
            </a:r>
            <a:endParaRPr/>
          </a:p>
          <a:p>
            <a:pPr marL="266700" lvl="1" indent="-266700" algn="l" rtl="0">
              <a:lnSpc>
                <a:spcPct val="115000"/>
              </a:lnSpc>
              <a:spcBef>
                <a:spcPts val="800"/>
              </a:spcBef>
              <a:spcAft>
                <a:spcPts val="0"/>
              </a:spcAft>
              <a:buClr>
                <a:schemeClr val="dk1"/>
              </a:buClr>
              <a:buSzPts val="1200"/>
              <a:buChar char="•"/>
            </a:pPr>
            <a:r>
              <a:rPr lang="fr-FR" sz="1200" b="1"/>
              <a:t>Questionnaire : </a:t>
            </a:r>
            <a:r>
              <a:rPr lang="fr-FR" sz="1200"/>
              <a:t>le questionnaire est rédigé en suivant un process de rédaction comprenant 12 standards obligatoires. Il est relu et validé par un niveau senior puis envoyé au client pour validation finale. La programmation (ou script du questionnaire) est testée par au moins 2 personnes puis validée.</a:t>
            </a:r>
            <a:endParaRPr/>
          </a:p>
          <a:p>
            <a:pPr marL="133350" lvl="1" indent="0" algn="l" rtl="0">
              <a:lnSpc>
                <a:spcPct val="115000"/>
              </a:lnSpc>
              <a:spcBef>
                <a:spcPts val="800"/>
              </a:spcBef>
              <a:spcAft>
                <a:spcPts val="0"/>
              </a:spcAft>
              <a:buClr>
                <a:schemeClr val="dk1"/>
              </a:buClr>
              <a:buSzPts val="1200"/>
              <a:buNone/>
            </a:pPr>
            <a:endParaRPr sz="1200" b="1">
              <a:solidFill>
                <a:srgbClr val="009D9C"/>
              </a:solidFill>
            </a:endParaRPr>
          </a:p>
          <a:p>
            <a:pPr marL="133350" lvl="1" indent="0" algn="l" rtl="0">
              <a:lnSpc>
                <a:spcPct val="115000"/>
              </a:lnSpc>
              <a:spcBef>
                <a:spcPts val="800"/>
              </a:spcBef>
              <a:spcAft>
                <a:spcPts val="0"/>
              </a:spcAft>
              <a:buClr>
                <a:srgbClr val="009D9C"/>
              </a:buClr>
              <a:buSzPts val="1200"/>
              <a:buNone/>
            </a:pPr>
            <a:r>
              <a:rPr lang="fr-FR" sz="1200" b="1">
                <a:solidFill>
                  <a:srgbClr val="009D9C"/>
                </a:solidFill>
              </a:rPr>
              <a:t>LORS DU RECUEIL</a:t>
            </a:r>
            <a:endParaRPr/>
          </a:p>
          <a:p>
            <a:pPr marL="266700" lvl="1" indent="-266700" algn="l" rtl="0">
              <a:lnSpc>
                <a:spcPct val="115000"/>
              </a:lnSpc>
              <a:spcBef>
                <a:spcPts val="800"/>
              </a:spcBef>
              <a:spcAft>
                <a:spcPts val="0"/>
              </a:spcAft>
              <a:buClr>
                <a:schemeClr val="dk1"/>
              </a:buClr>
              <a:buSzPts val="1200"/>
              <a:buChar char="•"/>
            </a:pPr>
            <a:r>
              <a:rPr lang="fr-FR" sz="1200" b="1"/>
              <a:t>Echantillonnage : </a:t>
            </a:r>
            <a:r>
              <a:rPr lang="fr-FR" sz="1200"/>
              <a:t>Ipsos impose des règles d’exploitation très strictes de ses bases de tirages afin de maximiser le caractère aléatoire de la sélection de l’échantillon: tirage aléatoire, taux de sollicitation, taux de participation, abandon en cours, hors cible…</a:t>
            </a:r>
            <a:endParaRPr/>
          </a:p>
          <a:p>
            <a:pPr marL="266700" lvl="1" indent="-266700" algn="l" rtl="0">
              <a:lnSpc>
                <a:spcPct val="115000"/>
              </a:lnSpc>
              <a:spcBef>
                <a:spcPts val="800"/>
              </a:spcBef>
              <a:spcAft>
                <a:spcPts val="0"/>
              </a:spcAft>
              <a:buClr>
                <a:schemeClr val="dk1"/>
              </a:buClr>
              <a:buSzPts val="1200"/>
              <a:buChar char="•"/>
            </a:pPr>
            <a:r>
              <a:rPr lang="fr-FR" sz="1200" b="1"/>
              <a:t>Suivi du terrain : </a:t>
            </a:r>
            <a:r>
              <a:rPr lang="fr-FR" sz="1200"/>
              <a:t>La collecte est suivie et contrôlée (pénétration, durée d’interview, cohérence des réponses, suivi du comportement du répondant, taux de participation, nombre de relances,…). </a:t>
            </a:r>
            <a:endParaRPr/>
          </a:p>
        </p:txBody>
      </p:sp>
      <p:sp>
        <p:nvSpPr>
          <p:cNvPr id="3276" name="Google Shape;3276;p104"/>
          <p:cNvSpPr txBox="1">
            <a:spLocks noGrp="1"/>
          </p:cNvSpPr>
          <p:nvPr>
            <p:ph type="body" idx="2"/>
          </p:nvPr>
        </p:nvSpPr>
        <p:spPr>
          <a:xfrm>
            <a:off x="6280958" y="2046552"/>
            <a:ext cx="5511194" cy="3868080"/>
          </a:xfrm>
          <a:prstGeom prst="rect">
            <a:avLst/>
          </a:prstGeom>
          <a:noFill/>
          <a:ln>
            <a:noFill/>
          </a:ln>
        </p:spPr>
        <p:txBody>
          <a:bodyPr spcFirstLastPara="1" wrap="square" lIns="0" tIns="0" rIns="0" bIns="0" anchor="t" anchorCtr="0">
            <a:noAutofit/>
          </a:bodyPr>
          <a:lstStyle/>
          <a:p>
            <a:pPr marL="447675" lvl="1" indent="-314325" algn="l" rtl="0">
              <a:lnSpc>
                <a:spcPct val="100000"/>
              </a:lnSpc>
              <a:spcBef>
                <a:spcPts val="0"/>
              </a:spcBef>
              <a:spcAft>
                <a:spcPts val="0"/>
              </a:spcAft>
              <a:buClr>
                <a:srgbClr val="000000"/>
              </a:buClr>
              <a:buSzPts val="960"/>
              <a:buChar char="•"/>
            </a:pPr>
            <a:r>
              <a:rPr lang="fr-FR" sz="1200" b="1" i="0" u="none" strike="noStrike" cap="none">
                <a:solidFill>
                  <a:srgbClr val="000000"/>
                </a:solidFill>
                <a:latin typeface="Barlow"/>
                <a:ea typeface="Barlow"/>
                <a:cs typeface="Barlow"/>
                <a:sym typeface="Barlow"/>
              </a:rPr>
              <a:t>Suivi du terrain : </a:t>
            </a:r>
            <a:r>
              <a:rPr lang="fr-FR" sz="1200" b="0" i="0" u="none" strike="noStrike" cap="none">
                <a:solidFill>
                  <a:srgbClr val="000000"/>
                </a:solidFill>
                <a:latin typeface="Barlow"/>
                <a:ea typeface="Barlow"/>
                <a:cs typeface="Barlow"/>
                <a:sym typeface="Barlow"/>
              </a:rPr>
              <a:t>La collecte est suivie et contrôlée (pénétration, durée d’interview, cohérence des réponses, suivi du comportement du répondant, taux de participation, nombre de relances,…). </a:t>
            </a:r>
            <a:endParaRPr/>
          </a:p>
          <a:p>
            <a:pPr marL="133350" lvl="1" indent="0" algn="l" rtl="0">
              <a:lnSpc>
                <a:spcPct val="115000"/>
              </a:lnSpc>
              <a:spcBef>
                <a:spcPts val="400"/>
              </a:spcBef>
              <a:spcAft>
                <a:spcPts val="0"/>
              </a:spcAft>
              <a:buClr>
                <a:schemeClr val="dk1"/>
              </a:buClr>
              <a:buSzPts val="1200"/>
              <a:buNone/>
            </a:pPr>
            <a:endParaRPr sz="1200" b="1">
              <a:solidFill>
                <a:srgbClr val="009D9C"/>
              </a:solidFill>
              <a:latin typeface="Barlow"/>
              <a:ea typeface="Barlow"/>
              <a:cs typeface="Barlow"/>
              <a:sym typeface="Barlow"/>
            </a:endParaRPr>
          </a:p>
          <a:p>
            <a:pPr marL="133350" lvl="1" indent="0" algn="l" rtl="0">
              <a:lnSpc>
                <a:spcPct val="115000"/>
              </a:lnSpc>
              <a:spcBef>
                <a:spcPts val="800"/>
              </a:spcBef>
              <a:spcAft>
                <a:spcPts val="0"/>
              </a:spcAft>
              <a:buClr>
                <a:srgbClr val="009D9C"/>
              </a:buClr>
              <a:buSzPts val="1200"/>
              <a:buNone/>
            </a:pPr>
            <a:r>
              <a:rPr lang="fr-FR" sz="1200" b="1">
                <a:solidFill>
                  <a:srgbClr val="009D9C"/>
                </a:solidFill>
                <a:latin typeface="Barlow"/>
                <a:ea typeface="Barlow"/>
                <a:cs typeface="Barlow"/>
                <a:sym typeface="Barlow"/>
              </a:rPr>
              <a:t>EN AVAL DU RECUEIL</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Les résultats sont analysés en respectant les méthodes d’analyses statistiques (intervalle de confiance versus taille d’échantillon, tests de significativité). Les premiers résultats sont systématiquement contrôlés versus les résultats bruts issus de la collecte. La cohérence des résultats est aussi contrôlée (notamment les résultats observés versus les sources de comparaison en notre possession).</a:t>
            </a:r>
            <a:endParaRPr/>
          </a:p>
          <a:p>
            <a:pPr marL="266700" lvl="1" indent="-266700" algn="l" rtl="0">
              <a:lnSpc>
                <a:spcPct val="115000"/>
              </a:lnSpc>
              <a:spcBef>
                <a:spcPts val="800"/>
              </a:spcBef>
              <a:spcAft>
                <a:spcPts val="0"/>
              </a:spcAft>
              <a:buClr>
                <a:schemeClr val="dk1"/>
              </a:buClr>
              <a:buSzPts val="1200"/>
              <a:buChar char="•"/>
            </a:pPr>
            <a:r>
              <a:rPr lang="fr-FR" sz="1200">
                <a:latin typeface="Barlow"/>
                <a:ea typeface="Barlow"/>
                <a:cs typeface="Barlow"/>
                <a:sym typeface="Barlow"/>
              </a:rPr>
              <a:t>Dans le cas d’une pondération de l’échantillon (méthode de calage sur marges), celle-ci est contrôlée par les équipes de traitement (DP) puis validée par les équipes études.</a:t>
            </a:r>
            <a:endParaRPr/>
          </a:p>
          <a:p>
            <a:pPr marL="0" lvl="0" indent="0" algn="l" rtl="0">
              <a:lnSpc>
                <a:spcPct val="115000"/>
              </a:lnSpc>
              <a:spcBef>
                <a:spcPts val="2200"/>
              </a:spcBef>
              <a:spcAft>
                <a:spcPts val="0"/>
              </a:spcAft>
              <a:buClr>
                <a:schemeClr val="dk1"/>
              </a:buClr>
              <a:buSzPts val="1200"/>
              <a:buNone/>
            </a:pPr>
            <a:endParaRPr sz="1200">
              <a:latin typeface="Barlow"/>
              <a:ea typeface="Barlow"/>
              <a:cs typeface="Barlow"/>
              <a:sym typeface="Barlow"/>
            </a:endParaRPr>
          </a:p>
        </p:txBody>
      </p:sp>
      <p:sp>
        <p:nvSpPr>
          <p:cNvPr id="3277" name="Google Shape;3277;p104"/>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Font typeface="Barlow"/>
              <a:buNone/>
            </a:pPr>
            <a:r>
              <a:rPr lang="fr-FR" sz="2400"/>
              <a:t>FIABILITÉ DES RÉSULTATS :</a:t>
            </a:r>
            <a:br>
              <a:rPr lang="fr-FR"/>
            </a:br>
            <a:r>
              <a:rPr lang="fr-FR"/>
              <a:t>Études auto-administrées online</a:t>
            </a:r>
            <a:endParaRPr/>
          </a:p>
        </p:txBody>
      </p:sp>
      <p:sp>
        <p:nvSpPr>
          <p:cNvPr id="3278" name="Google Shape;3278;p104"/>
          <p:cNvSpPr/>
          <p:nvPr/>
        </p:nvSpPr>
        <p:spPr>
          <a:xfrm>
            <a:off x="433611" y="1265557"/>
            <a:ext cx="109360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5"/>
              </a:buClr>
              <a:buSzPts val="1600"/>
              <a:buFont typeface="Barlow"/>
              <a:buNone/>
            </a:pPr>
            <a:r>
              <a:rPr lang="fr-FR" sz="1600" b="1" i="0" u="none" strike="noStrike" cap="none">
                <a:solidFill>
                  <a:schemeClr val="accent5"/>
                </a:solidFill>
                <a:latin typeface="Barlow"/>
                <a:ea typeface="Barlow"/>
                <a:cs typeface="Barlow"/>
                <a:sym typeface="Barlow"/>
              </a:rPr>
              <a:t>La fiabilité globale d’une enquête est le résultat du contrôle de toutes les composantes d’erreurs, c’est pourquoi Ipsos impose des contrôles et des procédures strictes à toutes les phases de l’étude.</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3283"/>
        <p:cNvGrpSpPr/>
        <p:nvPr/>
      </p:nvGrpSpPr>
      <p:grpSpPr>
        <a:xfrm>
          <a:off x="0" y="0"/>
          <a:ext cx="0" cy="0"/>
          <a:chOff x="0" y="0"/>
          <a:chExt cx="0" cy="0"/>
        </a:xfrm>
      </p:grpSpPr>
      <p:sp>
        <p:nvSpPr>
          <p:cNvPr id="3284" name="Google Shape;3284;p105"/>
          <p:cNvSpPr/>
          <p:nvPr/>
        </p:nvSpPr>
        <p:spPr>
          <a:xfrm rot="5400000">
            <a:off x="7968282" y="2074364"/>
            <a:ext cx="4432300" cy="312838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5"/>
          <p:cNvSpPr txBox="1"/>
          <p:nvPr/>
        </p:nvSpPr>
        <p:spPr>
          <a:xfrm>
            <a:off x="8620235" y="1422390"/>
            <a:ext cx="2928961" cy="4232881"/>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86" name="Google Shape;3286;p105"/>
          <p:cNvSpPr/>
          <p:nvPr/>
        </p:nvSpPr>
        <p:spPr>
          <a:xfrm rot="5400000">
            <a:off x="4566452" y="1941038"/>
            <a:ext cx="4432300" cy="3395029"/>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5"/>
          <p:cNvSpPr txBox="1"/>
          <p:nvPr/>
        </p:nvSpPr>
        <p:spPr>
          <a:xfrm>
            <a:off x="5085086" y="1422389"/>
            <a:ext cx="3178613" cy="4215884"/>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88" name="Google Shape;3288;p105"/>
          <p:cNvSpPr/>
          <p:nvPr/>
        </p:nvSpPr>
        <p:spPr>
          <a:xfrm rot="5400000">
            <a:off x="425022" y="1447379"/>
            <a:ext cx="4572005" cy="4522050"/>
          </a:xfrm>
          <a:prstGeom prst="snip1Rect">
            <a:avLst>
              <a:gd name="adj" fmla="val 1274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5"/>
          <p:cNvSpPr txBox="1"/>
          <p:nvPr/>
        </p:nvSpPr>
        <p:spPr>
          <a:xfrm>
            <a:off x="449978" y="1422397"/>
            <a:ext cx="4233792" cy="4283747"/>
          </a:xfrm>
          <a:prstGeom prst="rect">
            <a:avLst/>
          </a:prstGeom>
          <a:noFill/>
          <a:ln>
            <a:noFill/>
          </a:ln>
        </p:spPr>
        <p:txBody>
          <a:bodyPr spcFirstLastPara="1" wrap="square" lIns="144000" tIns="72000" rIns="72000" bIns="144000" anchor="t" anchorCtr="0">
            <a:noAutofit/>
          </a:bodyPr>
          <a:lstStyle/>
          <a:p>
            <a:pPr marL="0" marR="0" lvl="0" indent="0" algn="l" rtl="0">
              <a:lnSpc>
                <a:spcPct val="115000"/>
              </a:lnSpc>
              <a:spcBef>
                <a:spcPts val="0"/>
              </a:spcBef>
              <a:spcAft>
                <a:spcPts val="0"/>
              </a:spcAft>
              <a:buClr>
                <a:schemeClr val="lt1"/>
              </a:buClr>
              <a:buSzPts val="1400"/>
              <a:buFont typeface="Barlow"/>
              <a:buNone/>
            </a:pPr>
            <a:endParaRPr sz="1400" b="1" i="0" u="none" strike="noStrike" cap="none">
              <a:solidFill>
                <a:srgbClr val="000000"/>
              </a:solidFill>
              <a:latin typeface="Barlow"/>
              <a:ea typeface="Barlow"/>
              <a:cs typeface="Barlow"/>
              <a:sym typeface="Barlow"/>
            </a:endParaRPr>
          </a:p>
        </p:txBody>
      </p:sp>
      <p:sp>
        <p:nvSpPr>
          <p:cNvPr id="3290" name="Google Shape;3290;p105"/>
          <p:cNvSpPr txBox="1">
            <a:spLocks noGrp="1"/>
          </p:cNvSpPr>
          <p:nvPr>
            <p:ph type="body" idx="1"/>
          </p:nvPr>
        </p:nvSpPr>
        <p:spPr>
          <a:xfrm>
            <a:off x="650684" y="2323266"/>
            <a:ext cx="3857815" cy="3334584"/>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100"/>
              <a:buFont typeface="Arial"/>
              <a:buChar char="•"/>
            </a:pPr>
            <a:r>
              <a:rPr lang="fr-FR" sz="1100"/>
              <a:t>Design et méthodologie</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Elaboration du questionnaire / validation du scripting</a:t>
            </a:r>
            <a:endParaRPr/>
          </a:p>
          <a:p>
            <a:pPr marL="447675" lvl="1" indent="-314325" algn="l" rtl="0">
              <a:lnSpc>
                <a:spcPct val="115000"/>
              </a:lnSpc>
              <a:spcBef>
                <a:spcPts val="800"/>
              </a:spcBef>
              <a:spcAft>
                <a:spcPts val="0"/>
              </a:spcAft>
              <a:buClr>
                <a:schemeClr val="dk1"/>
              </a:buClr>
              <a:buSzPts val="1100"/>
              <a:buFont typeface="Arial"/>
              <a:buChar char="•"/>
            </a:pPr>
            <a:r>
              <a:rPr lang="fr-FR" sz="1100"/>
              <a:t>Coordination et validation des traductions</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Coordination de la collecte</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Traitement des données</a:t>
            </a:r>
            <a:endParaRPr/>
          </a:p>
          <a:p>
            <a:pPr marL="447675" lvl="1" indent="-314325" algn="l" rtl="0">
              <a:lnSpc>
                <a:spcPct val="115000"/>
              </a:lnSpc>
              <a:spcBef>
                <a:spcPts val="800"/>
              </a:spcBef>
              <a:spcAft>
                <a:spcPts val="0"/>
              </a:spcAft>
              <a:buClr>
                <a:schemeClr val="dk1"/>
              </a:buClr>
              <a:buSzPts val="1100"/>
              <a:buFont typeface="Arial"/>
              <a:buChar char="•"/>
            </a:pPr>
            <a:r>
              <a:rPr lang="fr-FR" sz="1100"/>
              <a:t>Elaboration du rapport d’étude</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Conception de la présentation des résultats</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Mise en forme des résultats</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Présentation orale</a:t>
            </a:r>
            <a:endParaRPr sz="1100"/>
          </a:p>
          <a:p>
            <a:pPr marL="447675" lvl="1" indent="-314325" algn="l" rtl="0">
              <a:lnSpc>
                <a:spcPct val="115000"/>
              </a:lnSpc>
              <a:spcBef>
                <a:spcPts val="800"/>
              </a:spcBef>
              <a:spcAft>
                <a:spcPts val="0"/>
              </a:spcAft>
              <a:buClr>
                <a:schemeClr val="dk1"/>
              </a:buClr>
              <a:buSzPts val="1100"/>
              <a:buFont typeface="Arial"/>
              <a:buChar char="•"/>
            </a:pPr>
            <a:r>
              <a:rPr lang="fr-FR" sz="1100"/>
              <a:t>Analyses</a:t>
            </a:r>
            <a:endParaRPr/>
          </a:p>
        </p:txBody>
      </p:sp>
      <p:sp>
        <p:nvSpPr>
          <p:cNvPr id="3291" name="Google Shape;3291;p105"/>
          <p:cNvSpPr txBox="1">
            <a:spLocks noGrp="1"/>
          </p:cNvSpPr>
          <p:nvPr>
            <p:ph type="body" idx="2"/>
          </p:nvPr>
        </p:nvSpPr>
        <p:spPr>
          <a:xfrm>
            <a:off x="5320158" y="2520175"/>
            <a:ext cx="2985310" cy="3055903"/>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100"/>
              <a:buFont typeface="Arial"/>
              <a:buChar char="•"/>
            </a:pPr>
            <a:r>
              <a:rPr lang="fr-FR" sz="1100"/>
              <a:t>Scripting</a:t>
            </a:r>
            <a:endParaRPr/>
          </a:p>
          <a:p>
            <a:pPr marL="447675" lvl="1" indent="-314325" algn="l" rtl="0">
              <a:lnSpc>
                <a:spcPct val="115000"/>
              </a:lnSpc>
              <a:spcBef>
                <a:spcPts val="800"/>
              </a:spcBef>
              <a:spcAft>
                <a:spcPts val="0"/>
              </a:spcAft>
              <a:buClr>
                <a:schemeClr val="dk1"/>
              </a:buClr>
              <a:buSzPts val="1100"/>
              <a:buFont typeface="Arial"/>
              <a:buChar char="•"/>
            </a:pPr>
            <a:r>
              <a:rPr lang="fr-FR" sz="1100"/>
              <a:t>Echantillonnage </a:t>
            </a:r>
            <a:endParaRPr/>
          </a:p>
          <a:p>
            <a:pPr marL="447675" lvl="1" indent="-314325" algn="l" rtl="0">
              <a:lnSpc>
                <a:spcPct val="115000"/>
              </a:lnSpc>
              <a:spcBef>
                <a:spcPts val="800"/>
              </a:spcBef>
              <a:spcAft>
                <a:spcPts val="0"/>
              </a:spcAft>
              <a:buClr>
                <a:schemeClr val="dk1"/>
              </a:buClr>
              <a:buSzPts val="1100"/>
              <a:buFont typeface="Arial"/>
              <a:buChar char="•"/>
            </a:pPr>
            <a:r>
              <a:rPr lang="fr-FR" sz="1100"/>
              <a:t>Emailing</a:t>
            </a:r>
            <a:endParaRPr/>
          </a:p>
        </p:txBody>
      </p:sp>
      <p:sp>
        <p:nvSpPr>
          <p:cNvPr id="3292" name="Google Shape;3292;p105"/>
          <p:cNvSpPr txBox="1">
            <a:spLocks noGrp="1"/>
          </p:cNvSpPr>
          <p:nvPr>
            <p:ph type="body" idx="3"/>
          </p:nvPr>
        </p:nvSpPr>
        <p:spPr>
          <a:xfrm>
            <a:off x="8874900" y="2323267"/>
            <a:ext cx="2747519" cy="3055184"/>
          </a:xfrm>
          <a:prstGeom prst="rect">
            <a:avLst/>
          </a:prstGeom>
          <a:noFill/>
          <a:ln>
            <a:noFill/>
          </a:ln>
        </p:spPr>
        <p:txBody>
          <a:bodyPr spcFirstLastPara="1" wrap="square" lIns="0" tIns="0" rIns="0" bIns="0" anchor="t" anchorCtr="0">
            <a:noAutofit/>
          </a:bodyPr>
          <a:lstStyle/>
          <a:p>
            <a:pPr marL="447675" lvl="1" indent="-314325" algn="l" rtl="0">
              <a:lnSpc>
                <a:spcPct val="115000"/>
              </a:lnSpc>
              <a:spcBef>
                <a:spcPts val="0"/>
              </a:spcBef>
              <a:spcAft>
                <a:spcPts val="0"/>
              </a:spcAft>
              <a:buClr>
                <a:schemeClr val="dk1"/>
              </a:buClr>
              <a:buSzPts val="1100"/>
              <a:buFont typeface="Arial"/>
              <a:buChar char="•"/>
            </a:pPr>
            <a:r>
              <a:rPr lang="fr-FR" sz="1100"/>
              <a:t>Scripting</a:t>
            </a:r>
            <a:endParaRPr/>
          </a:p>
          <a:p>
            <a:pPr marL="447675" lvl="1" indent="-314325" algn="l" rtl="0">
              <a:lnSpc>
                <a:spcPct val="115000"/>
              </a:lnSpc>
              <a:spcBef>
                <a:spcPts val="800"/>
              </a:spcBef>
              <a:spcAft>
                <a:spcPts val="0"/>
              </a:spcAft>
              <a:buClr>
                <a:schemeClr val="dk1"/>
              </a:buClr>
              <a:buSzPts val="1100"/>
              <a:buFont typeface="Arial"/>
              <a:buChar char="•"/>
            </a:pPr>
            <a:r>
              <a:rPr lang="fr-FR" sz="1100"/>
              <a:t>Echantillonnage </a:t>
            </a:r>
            <a:endParaRPr/>
          </a:p>
          <a:p>
            <a:pPr marL="447675" lvl="1" indent="-314325" algn="l" rtl="0">
              <a:lnSpc>
                <a:spcPct val="115000"/>
              </a:lnSpc>
              <a:spcBef>
                <a:spcPts val="800"/>
              </a:spcBef>
              <a:spcAft>
                <a:spcPts val="0"/>
              </a:spcAft>
              <a:buClr>
                <a:schemeClr val="dk1"/>
              </a:buClr>
              <a:buSzPts val="1100"/>
              <a:buFont typeface="Arial"/>
              <a:buChar char="•"/>
            </a:pPr>
            <a:r>
              <a:rPr lang="fr-FR" sz="1100"/>
              <a:t>Emailing</a:t>
            </a:r>
            <a:endParaRPr/>
          </a:p>
        </p:txBody>
      </p:sp>
      <p:sp>
        <p:nvSpPr>
          <p:cNvPr id="3293" name="Google Shape;3293;p105"/>
          <p:cNvSpPr txBox="1">
            <a:spLocks noGrp="1"/>
          </p:cNvSpPr>
          <p:nvPr>
            <p:ph type="body" idx="4"/>
          </p:nvPr>
        </p:nvSpPr>
        <p:spPr>
          <a:xfrm>
            <a:off x="404786" y="863593"/>
            <a:ext cx="3189509" cy="316753"/>
          </a:xfrm>
          <a:prstGeom prst="rect">
            <a:avLst/>
          </a:prstGeom>
          <a:noFill/>
          <a:ln>
            <a:noFill/>
          </a:ln>
        </p:spPr>
        <p:txBody>
          <a:bodyPr spcFirstLastPara="1" wrap="square" lIns="72000" tIns="0" rIns="72000" bIns="0" anchor="t" anchorCtr="0">
            <a:spAutoFit/>
          </a:bodyPr>
          <a:lstStyle/>
          <a:p>
            <a:pPr marL="0" lvl="0" indent="0" algn="l" rtl="0">
              <a:lnSpc>
                <a:spcPct val="115000"/>
              </a:lnSpc>
              <a:spcBef>
                <a:spcPts val="0"/>
              </a:spcBef>
              <a:spcAft>
                <a:spcPts val="0"/>
              </a:spcAft>
              <a:buClr>
                <a:schemeClr val="dk1"/>
              </a:buClr>
              <a:buSzPts val="2000"/>
              <a:buNone/>
            </a:pPr>
            <a:r>
              <a:rPr lang="fr-FR">
                <a:solidFill>
                  <a:schemeClr val="dk1"/>
                </a:solidFill>
              </a:rPr>
              <a:t>Organisation (Étude online) </a:t>
            </a:r>
            <a:endParaRPr/>
          </a:p>
        </p:txBody>
      </p:sp>
      <p:sp>
        <p:nvSpPr>
          <p:cNvPr id="3294" name="Google Shape;3294;p105"/>
          <p:cNvSpPr txBox="1">
            <a:spLocks noGrp="1"/>
          </p:cNvSpPr>
          <p:nvPr>
            <p:ph type="title"/>
          </p:nvPr>
        </p:nvSpPr>
        <p:spPr>
          <a:xfrm>
            <a:off x="450000" y="370089"/>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t>Fiche technique</a:t>
            </a:r>
            <a:endParaRPr/>
          </a:p>
        </p:txBody>
      </p:sp>
      <p:sp>
        <p:nvSpPr>
          <p:cNvPr id="3295" name="Google Shape;3295;p105"/>
          <p:cNvSpPr txBox="1"/>
          <p:nvPr/>
        </p:nvSpPr>
        <p:spPr>
          <a:xfrm>
            <a:off x="650685" y="1598480"/>
            <a:ext cx="4257866"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F469C"/>
              </a:buClr>
              <a:buSzPts val="1600"/>
              <a:buFont typeface="Barlow Semi Condensed ExtraBold"/>
              <a:buNone/>
            </a:pPr>
            <a:r>
              <a:rPr lang="fr-FR" sz="1600" i="0" u="none" strike="noStrike" cap="none">
                <a:solidFill>
                  <a:srgbClr val="2F469C"/>
                </a:solidFill>
                <a:latin typeface="Barlow Semi Condensed ExtraBold"/>
                <a:ea typeface="Barlow Semi Condensed ExtraBold"/>
                <a:cs typeface="Barlow Semi Condensed ExtraBold"/>
                <a:sym typeface="Barlow Semi Condensed ExtraBold"/>
              </a:rPr>
              <a:t>LES ACTIVITÉS CONDUITES OU COORDONNÉES PAR LES ÉQUIPES IPSOS EN FRANCE </a:t>
            </a:r>
            <a:endParaRPr/>
          </a:p>
        </p:txBody>
      </p:sp>
      <p:sp>
        <p:nvSpPr>
          <p:cNvPr id="3296" name="Google Shape;3296;p105"/>
          <p:cNvSpPr txBox="1"/>
          <p:nvPr/>
        </p:nvSpPr>
        <p:spPr>
          <a:xfrm>
            <a:off x="5320158" y="1598481"/>
            <a:ext cx="3065013"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9D9C"/>
              </a:buClr>
              <a:buSzPts val="1600"/>
              <a:buFont typeface="Barlow Semi Condensed ExtraBold"/>
              <a:buNone/>
            </a:pPr>
            <a:r>
              <a:rPr lang="fr-FR" sz="1600" i="0" u="none" strike="noStrike" cap="none">
                <a:solidFill>
                  <a:srgbClr val="009D9C"/>
                </a:solidFill>
                <a:latin typeface="Barlow Semi Condensed ExtraBold"/>
                <a:ea typeface="Barlow Semi Condensed ExtraBold"/>
                <a:cs typeface="Barlow Semi Condensed ExtraBold"/>
                <a:sym typeface="Barlow Semi Condensed ExtraBold"/>
              </a:rPr>
              <a:t>LES ACTIVITÉS RÉALISÉES PAR  LES ÉQUIPES IPSOS LOCALES EXPERTES DE L’ACTIVITÉ </a:t>
            </a:r>
            <a:endParaRPr/>
          </a:p>
        </p:txBody>
      </p:sp>
      <p:sp>
        <p:nvSpPr>
          <p:cNvPr id="3297" name="Google Shape;3297;p105"/>
          <p:cNvSpPr txBox="1"/>
          <p:nvPr/>
        </p:nvSpPr>
        <p:spPr>
          <a:xfrm>
            <a:off x="8874900" y="1598481"/>
            <a:ext cx="2867101"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4329B"/>
              </a:buClr>
              <a:buSzPts val="1600"/>
              <a:buFont typeface="Barlow Semi Condensed ExtraBold"/>
              <a:buNone/>
            </a:pPr>
            <a:r>
              <a:rPr lang="fr-FR" sz="1600" i="0" u="none" strike="noStrike" cap="none">
                <a:solidFill>
                  <a:srgbClr val="84329B"/>
                </a:solidFill>
                <a:latin typeface="Barlow Semi Condensed ExtraBold"/>
                <a:ea typeface="Barlow Semi Condensed ExtraBold"/>
                <a:cs typeface="Barlow Semi Condensed ExtraBold"/>
                <a:sym typeface="Barlow Semi Condensed ExtraBold"/>
              </a:rPr>
              <a:t>LES ACTIVITÉS CONFIÉES À NOS PARTENAIRES RÉFÉRENCÉS</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3302"/>
        <p:cNvGrpSpPr/>
        <p:nvPr/>
      </p:nvGrpSpPr>
      <p:grpSpPr>
        <a:xfrm>
          <a:off x="0" y="0"/>
          <a:ext cx="0" cy="0"/>
          <a:chOff x="0" y="0"/>
          <a:chExt cx="0" cy="0"/>
        </a:xfrm>
      </p:grpSpPr>
      <p:sp>
        <p:nvSpPr>
          <p:cNvPr id="3303" name="Google Shape;3303;p106"/>
          <p:cNvSpPr txBox="1">
            <a:spLocks noGrp="1"/>
          </p:cNvSpPr>
          <p:nvPr>
            <p:ph type="sldNum" idx="12"/>
          </p:nvPr>
        </p:nvSpPr>
        <p:spPr>
          <a:xfrm>
            <a:off x="0" y="6219825"/>
            <a:ext cx="360363"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Barlow"/>
                <a:ea typeface="Barlow"/>
                <a:cs typeface="Barlow"/>
                <a:sym typeface="Barlow"/>
              </a:rPr>
              <a:t> </a:t>
            </a:r>
            <a:endParaRPr/>
          </a:p>
        </p:txBody>
      </p:sp>
      <p:sp>
        <p:nvSpPr>
          <p:cNvPr id="3304" name="Google Shape;3304;p106"/>
          <p:cNvSpPr txBox="1"/>
          <p:nvPr/>
        </p:nvSpPr>
        <p:spPr>
          <a:xfrm>
            <a:off x="782564" y="987684"/>
            <a:ext cx="38372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a:solidFill>
                  <a:schemeClr val="lt1"/>
                </a:solidFill>
                <a:latin typeface="Barlow Semi Condensed ExtraBold"/>
                <a:ea typeface="Barlow Semi Condensed ExtraBold"/>
                <a:cs typeface="Barlow Semi Condensed ExtraBold"/>
                <a:sym typeface="Barlow Semi Condensed ExtraBold"/>
              </a:rPr>
              <a:t>À PROPOS D’IPSOS</a:t>
            </a:r>
            <a:endParaRPr/>
          </a:p>
        </p:txBody>
      </p:sp>
      <p:sp>
        <p:nvSpPr>
          <p:cNvPr id="3305" name="Google Shape;3305;p106"/>
          <p:cNvSpPr txBox="1"/>
          <p:nvPr/>
        </p:nvSpPr>
        <p:spPr>
          <a:xfrm>
            <a:off x="767408" y="1626592"/>
            <a:ext cx="4464972"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rgbClr val="FFFFFF"/>
                </a:solidFill>
                <a:latin typeface="Barlow"/>
                <a:ea typeface="Barlow"/>
                <a:cs typeface="Barlow"/>
                <a:sym typeface="Barlow"/>
              </a:rPr>
              <a:t>Ipsos est l’un des leaders mondiaux des études de marché et des sondages d’opinion, présent dans 90 marchés et comptant près de 20 000 collaborateurs. </a:t>
            </a:r>
            <a:endParaRPr/>
          </a:p>
          <a:p>
            <a:pPr marL="0" marR="0" lvl="0" indent="0" algn="l" rtl="0">
              <a:spcBef>
                <a:spcPts val="0"/>
              </a:spcBef>
              <a:spcAft>
                <a:spcPts val="0"/>
              </a:spcAft>
              <a:buNone/>
            </a:pPr>
            <a:r>
              <a:rPr lang="fr-FR" sz="1200">
                <a:solidFill>
                  <a:srgbClr val="FFFFFF"/>
                </a:solidFill>
                <a:latin typeface="Barlow"/>
                <a:ea typeface="Barlow"/>
                <a:cs typeface="Barlow"/>
                <a:sym typeface="Barlow"/>
              </a:rPr>
              <a:t>Nos chercheurs, analystes et scientifiques sont passionnément curieux et ont développé des capacités multi-spécialistes qui permettent de fournir des informations et des analyses poussées sur les actions, les opinions et les motivations des citoyens, des consommateurs, des patients, des clients et des employés. </a:t>
            </a:r>
            <a:endParaRPr/>
          </a:p>
          <a:p>
            <a:pPr marL="0" marR="0" lvl="0" indent="0" algn="l" rtl="0">
              <a:spcBef>
                <a:spcPts val="0"/>
              </a:spcBef>
              <a:spcAft>
                <a:spcPts val="0"/>
              </a:spcAft>
              <a:buNone/>
            </a:pPr>
            <a:endParaRPr sz="1200">
              <a:solidFill>
                <a:srgbClr val="FFFFFF"/>
              </a:solidFill>
              <a:latin typeface="Barlow"/>
              <a:ea typeface="Barlow"/>
              <a:cs typeface="Barlow"/>
              <a:sym typeface="Barlow"/>
            </a:endParaRPr>
          </a:p>
          <a:p>
            <a:pPr marL="0" marR="0" lvl="0" indent="0" algn="l" rtl="0">
              <a:spcBef>
                <a:spcPts val="0"/>
              </a:spcBef>
              <a:spcAft>
                <a:spcPts val="0"/>
              </a:spcAft>
              <a:buNone/>
            </a:pPr>
            <a:r>
              <a:rPr lang="fr-FR" sz="1200">
                <a:solidFill>
                  <a:srgbClr val="FFFFFF"/>
                </a:solidFill>
                <a:latin typeface="Barlow"/>
                <a:ea typeface="Barlow"/>
                <a:cs typeface="Barlow"/>
                <a:sym typeface="Barlow"/>
              </a:rPr>
              <a:t>Nos 75 solutions s’appuient sur des données primaires provenant de nos enquêtes, de notre suivi des réseaux sociaux et de techniques qualitatives ou observationnelles.  </a:t>
            </a:r>
            <a:endParaRPr/>
          </a:p>
          <a:p>
            <a:pPr marL="0" marR="0" lvl="0" indent="0" algn="l" rtl="0">
              <a:spcBef>
                <a:spcPts val="0"/>
              </a:spcBef>
              <a:spcAft>
                <a:spcPts val="0"/>
              </a:spcAft>
              <a:buNone/>
            </a:pPr>
            <a:endParaRPr sz="1200">
              <a:solidFill>
                <a:srgbClr val="FFFFFF"/>
              </a:solidFill>
              <a:latin typeface="Barlow"/>
              <a:ea typeface="Barlow"/>
              <a:cs typeface="Barlow"/>
              <a:sym typeface="Barlow"/>
            </a:endParaRPr>
          </a:p>
          <a:p>
            <a:pPr marL="0" marR="0" lvl="0" indent="0" algn="l" rtl="0">
              <a:spcBef>
                <a:spcPts val="0"/>
              </a:spcBef>
              <a:spcAft>
                <a:spcPts val="0"/>
              </a:spcAft>
              <a:buNone/>
            </a:pPr>
            <a:r>
              <a:rPr lang="fr-FR" sz="1200">
                <a:solidFill>
                  <a:srgbClr val="FFFFFF"/>
                </a:solidFill>
                <a:latin typeface="Barlow"/>
                <a:ea typeface="Barlow"/>
                <a:cs typeface="Barlow"/>
                <a:sym typeface="Barlow"/>
              </a:rPr>
              <a:t>Notre signature « Game Changers » résume bien notre ambition d’aider nos 5 000 clients à évoluer avec confiance dans un monde en rapide évolution.  </a:t>
            </a:r>
            <a:endParaRPr/>
          </a:p>
          <a:p>
            <a:pPr marL="0" marR="0" lvl="0" indent="0" algn="l" rtl="0">
              <a:spcBef>
                <a:spcPts val="0"/>
              </a:spcBef>
              <a:spcAft>
                <a:spcPts val="0"/>
              </a:spcAft>
              <a:buNone/>
            </a:pPr>
            <a:endParaRPr sz="1200">
              <a:solidFill>
                <a:srgbClr val="FFFFFF"/>
              </a:solidFill>
              <a:latin typeface="Barlow"/>
              <a:ea typeface="Barlow"/>
              <a:cs typeface="Barlow"/>
              <a:sym typeface="Barlow"/>
            </a:endParaRPr>
          </a:p>
          <a:p>
            <a:pPr marL="0" marR="0" lvl="0" indent="0" algn="l" rtl="0">
              <a:spcBef>
                <a:spcPts val="0"/>
              </a:spcBef>
              <a:spcAft>
                <a:spcPts val="0"/>
              </a:spcAft>
              <a:buNone/>
            </a:pPr>
            <a:r>
              <a:rPr lang="fr-FR" sz="1200">
                <a:solidFill>
                  <a:srgbClr val="FFFFFF"/>
                </a:solidFill>
                <a:latin typeface="Barlow"/>
                <a:ea typeface="Barlow"/>
                <a:cs typeface="Barlow"/>
                <a:sym typeface="Barlow"/>
              </a:rPr>
              <a:t>Créé en France en 1975, Ipsos est coté à l’Euronext Paris depuis le 1er juillet 1999. L’entreprise fait partie des indices SBF 120 et Mid-60 et est éligible au service de règlement différé (SRD). </a:t>
            </a:r>
            <a:endParaRPr/>
          </a:p>
          <a:p>
            <a:pPr marL="0" marR="0" lvl="0" indent="0" algn="l" rtl="0">
              <a:spcBef>
                <a:spcPts val="0"/>
              </a:spcBef>
              <a:spcAft>
                <a:spcPts val="0"/>
              </a:spcAft>
              <a:buNone/>
            </a:pPr>
            <a:endParaRPr sz="1200">
              <a:solidFill>
                <a:srgbClr val="FFFFFF"/>
              </a:solidFill>
              <a:latin typeface="Barlow"/>
              <a:ea typeface="Barlow"/>
              <a:cs typeface="Barlow"/>
              <a:sym typeface="Barlow"/>
            </a:endParaRPr>
          </a:p>
          <a:p>
            <a:pPr marL="0" marR="0" lvl="0" indent="0" algn="l" rtl="0">
              <a:spcBef>
                <a:spcPts val="0"/>
              </a:spcBef>
              <a:spcAft>
                <a:spcPts val="0"/>
              </a:spcAft>
              <a:buNone/>
            </a:pPr>
            <a:r>
              <a:rPr lang="fr-FR" sz="1200">
                <a:solidFill>
                  <a:srgbClr val="FFFFFF"/>
                </a:solidFill>
                <a:latin typeface="Barlow"/>
                <a:ea typeface="Barlow"/>
                <a:cs typeface="Barlow"/>
                <a:sym typeface="Barlow"/>
              </a:rPr>
              <a:t>ISIN code FR0000073298, Reuters ISOS.PA, Bloomberg IPS:FP </a:t>
            </a:r>
            <a:r>
              <a:rPr lang="fr-FR" sz="1200" b="1">
                <a:solidFill>
                  <a:srgbClr val="FFFFFF"/>
                </a:solidFill>
                <a:latin typeface="Barlow"/>
                <a:ea typeface="Barlow"/>
                <a:cs typeface="Barlow"/>
                <a:sym typeface="Barlow"/>
              </a:rPr>
              <a:t>www.ipsos.com</a:t>
            </a:r>
            <a:endParaRPr sz="1200">
              <a:solidFill>
                <a:srgbClr val="FFFFFF"/>
              </a:solidFill>
              <a:latin typeface="Barlow"/>
              <a:ea typeface="Barlow"/>
              <a:cs typeface="Barlow"/>
              <a:sym typeface="Barlow"/>
            </a:endParaRPr>
          </a:p>
        </p:txBody>
      </p:sp>
      <p:sp>
        <p:nvSpPr>
          <p:cNvPr id="3306" name="Google Shape;3306;p106"/>
          <p:cNvSpPr txBox="1"/>
          <p:nvPr/>
        </p:nvSpPr>
        <p:spPr>
          <a:xfrm>
            <a:off x="5819068" y="987684"/>
            <a:ext cx="42535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a:solidFill>
                  <a:schemeClr val="lt1"/>
                </a:solidFill>
                <a:latin typeface="Barlow Semi Condensed ExtraBold"/>
                <a:ea typeface="Barlow Semi Condensed ExtraBold"/>
                <a:cs typeface="Barlow Semi Condensed ExtraBold"/>
                <a:sym typeface="Barlow Semi Condensed ExtraBold"/>
              </a:rPr>
              <a:t>GAME CHANGERS</a:t>
            </a:r>
            <a:endParaRPr/>
          </a:p>
        </p:txBody>
      </p:sp>
      <p:sp>
        <p:nvSpPr>
          <p:cNvPr id="3307" name="Google Shape;3307;p106"/>
          <p:cNvSpPr txBox="1"/>
          <p:nvPr/>
        </p:nvSpPr>
        <p:spPr>
          <a:xfrm>
            <a:off x="5819068" y="1613892"/>
            <a:ext cx="4464972"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lt1"/>
                </a:solidFill>
                <a:latin typeface="Barlow"/>
                <a:ea typeface="Barlow"/>
                <a:cs typeface="Barlow"/>
                <a:sym typeface="Barlow"/>
              </a:rPr>
              <a:t>Dans un monde qui évolue rapidement, s’appuyer sur des données fiables pour prendre les bonnes décisions n’a jamais été aussi important.</a:t>
            </a:r>
            <a:endParaRPr/>
          </a:p>
          <a:p>
            <a:pPr marL="0" marR="0" lvl="0" indent="0" algn="l" rtl="0">
              <a:spcBef>
                <a:spcPts val="0"/>
              </a:spcBef>
              <a:spcAft>
                <a:spcPts val="0"/>
              </a:spcAft>
              <a:buNone/>
            </a:pPr>
            <a:endParaRPr sz="1200">
              <a:solidFill>
                <a:schemeClr val="lt1"/>
              </a:solidFill>
              <a:latin typeface="Barlow"/>
              <a:ea typeface="Barlow"/>
              <a:cs typeface="Barlow"/>
              <a:sym typeface="Barlow"/>
            </a:endParaRPr>
          </a:p>
          <a:p>
            <a:pPr marL="0" marR="0" lvl="0" indent="0" algn="l" rtl="0">
              <a:spcBef>
                <a:spcPts val="0"/>
              </a:spcBef>
              <a:spcAft>
                <a:spcPts val="0"/>
              </a:spcAft>
              <a:buNone/>
            </a:pPr>
            <a:r>
              <a:rPr lang="fr-FR" sz="1200">
                <a:solidFill>
                  <a:schemeClr val="lt1"/>
                </a:solidFill>
                <a:latin typeface="Barlow"/>
                <a:ea typeface="Barlow"/>
                <a:cs typeface="Barlow"/>
                <a:sym typeface="Barlow"/>
              </a:rPr>
              <a:t>Chez Ipsos, nous sommes convaincus que nos clients cherchent plus qu’un simple fournisseur de données. Ils ont besoin d’un véritable partenaire qui leur procure des informations précises et pertinentes, et les transforme en connaissances pour leur permettre de passer à l’action.</a:t>
            </a:r>
            <a:endParaRPr/>
          </a:p>
          <a:p>
            <a:pPr marL="0" marR="0" lvl="0" indent="0" algn="l" rtl="0">
              <a:spcBef>
                <a:spcPts val="0"/>
              </a:spcBef>
              <a:spcAft>
                <a:spcPts val="0"/>
              </a:spcAft>
              <a:buNone/>
            </a:pPr>
            <a:endParaRPr sz="1200">
              <a:solidFill>
                <a:schemeClr val="lt1"/>
              </a:solidFill>
              <a:latin typeface="Barlow"/>
              <a:ea typeface="Barlow"/>
              <a:cs typeface="Barlow"/>
              <a:sym typeface="Barlow"/>
            </a:endParaRPr>
          </a:p>
          <a:p>
            <a:pPr marL="0" marR="0" lvl="0" indent="0" algn="l" rtl="0">
              <a:spcBef>
                <a:spcPts val="0"/>
              </a:spcBef>
              <a:spcAft>
                <a:spcPts val="0"/>
              </a:spcAft>
              <a:buNone/>
            </a:pPr>
            <a:r>
              <a:rPr lang="fr-FR" sz="1200">
                <a:solidFill>
                  <a:schemeClr val="lt1"/>
                </a:solidFill>
                <a:latin typeface="Barlow"/>
                <a:ea typeface="Barlow"/>
                <a:cs typeface="Barlow"/>
                <a:sym typeface="Barlow"/>
              </a:rPr>
              <a:t>Voilà pourquoi nos experts, curieux et passionnés, délivrent les mesures les plus exactes pour en extraire l’information qui permettra d’avoir une vraie compréhension de la Société, des Marchés et des Individus.</a:t>
            </a:r>
            <a:endParaRPr/>
          </a:p>
          <a:p>
            <a:pPr marL="0" marR="0" lvl="0" indent="0" algn="l" rtl="0">
              <a:spcBef>
                <a:spcPts val="0"/>
              </a:spcBef>
              <a:spcAft>
                <a:spcPts val="0"/>
              </a:spcAft>
              <a:buNone/>
            </a:pPr>
            <a:endParaRPr sz="1200">
              <a:solidFill>
                <a:schemeClr val="lt1"/>
              </a:solidFill>
              <a:latin typeface="Barlow"/>
              <a:ea typeface="Barlow"/>
              <a:cs typeface="Barlow"/>
              <a:sym typeface="Barlow"/>
            </a:endParaRPr>
          </a:p>
          <a:p>
            <a:pPr marL="0" marR="0" lvl="0" indent="0" algn="l" rtl="0">
              <a:spcBef>
                <a:spcPts val="0"/>
              </a:spcBef>
              <a:spcAft>
                <a:spcPts val="0"/>
              </a:spcAft>
              <a:buNone/>
            </a:pPr>
            <a:r>
              <a:rPr lang="fr-FR" sz="1200">
                <a:solidFill>
                  <a:schemeClr val="lt1"/>
                </a:solidFill>
                <a:latin typeface="Barlow"/>
                <a:ea typeface="Barlow"/>
                <a:cs typeface="Barlow"/>
                <a:sym typeface="Barlow"/>
              </a:rPr>
              <a:t>Nous mêlons notre savoir-faire au meilleur des sciences et de la technologie, et appliquons nos quatre principes de sécurité, simplicité, rapidité et de substance à tout ce que nous produisons.</a:t>
            </a:r>
            <a:endParaRPr/>
          </a:p>
          <a:p>
            <a:pPr marL="0" marR="0" lvl="0" indent="0" algn="l" rtl="0">
              <a:spcBef>
                <a:spcPts val="0"/>
              </a:spcBef>
              <a:spcAft>
                <a:spcPts val="0"/>
              </a:spcAft>
              <a:buNone/>
            </a:pPr>
            <a:r>
              <a:rPr lang="fr-FR" sz="1200">
                <a:solidFill>
                  <a:schemeClr val="lt1"/>
                </a:solidFill>
                <a:latin typeface="Barlow"/>
                <a:ea typeface="Barlow"/>
                <a:cs typeface="Barlow"/>
                <a:sym typeface="Barlow"/>
              </a:rPr>
              <a:t>Pour permettre à nos clients d’agir avec plus de rapidité, d’ingéniosité et d’audace.</a:t>
            </a:r>
            <a:endParaRPr/>
          </a:p>
          <a:p>
            <a:pPr marL="0" marR="0" lvl="0" indent="0" algn="l" rtl="0">
              <a:spcBef>
                <a:spcPts val="0"/>
              </a:spcBef>
              <a:spcAft>
                <a:spcPts val="0"/>
              </a:spcAft>
              <a:buNone/>
            </a:pPr>
            <a:endParaRPr sz="1200">
              <a:solidFill>
                <a:schemeClr val="lt1"/>
              </a:solidFill>
              <a:latin typeface="Barlow"/>
              <a:ea typeface="Barlow"/>
              <a:cs typeface="Barlow"/>
              <a:sym typeface="Barlow"/>
            </a:endParaRPr>
          </a:p>
          <a:p>
            <a:pPr marL="0" marR="0" lvl="0" indent="0" algn="l" rtl="0">
              <a:spcBef>
                <a:spcPts val="0"/>
              </a:spcBef>
              <a:spcAft>
                <a:spcPts val="0"/>
              </a:spcAft>
              <a:buNone/>
            </a:pPr>
            <a:r>
              <a:rPr lang="fr-FR" sz="1200">
                <a:solidFill>
                  <a:schemeClr val="lt1"/>
                </a:solidFill>
                <a:latin typeface="Barlow"/>
                <a:ea typeface="Barlow"/>
                <a:cs typeface="Barlow"/>
                <a:sym typeface="Barlow"/>
              </a:rPr>
              <a:t>La clef du succès se résume par une vérité simple :</a:t>
            </a:r>
            <a:endParaRPr/>
          </a:p>
          <a:p>
            <a:pPr marL="0" marR="0" lvl="0" indent="0" algn="l" rtl="0">
              <a:spcBef>
                <a:spcPts val="0"/>
              </a:spcBef>
              <a:spcAft>
                <a:spcPts val="0"/>
              </a:spcAft>
              <a:buNone/>
            </a:pPr>
            <a:r>
              <a:rPr lang="fr-FR" sz="1200" b="1">
                <a:solidFill>
                  <a:schemeClr val="lt1"/>
                </a:solidFill>
                <a:latin typeface="Barlow"/>
                <a:ea typeface="Barlow"/>
                <a:cs typeface="Barlow"/>
                <a:sym typeface="Barlow"/>
              </a:rPr>
              <a:t>You act better when you are sure.</a:t>
            </a:r>
            <a:endParaRPr sz="1200">
              <a:solidFill>
                <a:schemeClr val="lt1"/>
              </a:solidFill>
              <a:latin typeface="Barlow"/>
              <a:ea typeface="Barlow"/>
              <a:cs typeface="Barlow"/>
              <a:sym typeface="Barlow"/>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1"/>
            </a:gs>
          </a:gsLst>
          <a:lin ang="0" scaled="0"/>
        </a:gradFill>
        <a:effectLst/>
      </p:bgPr>
    </p:bg>
    <p:spTree>
      <p:nvGrpSpPr>
        <p:cNvPr id="1" name="Shape 3312"/>
        <p:cNvGrpSpPr/>
        <p:nvPr/>
      </p:nvGrpSpPr>
      <p:grpSpPr>
        <a:xfrm>
          <a:off x="0" y="0"/>
          <a:ext cx="0" cy="0"/>
          <a:chOff x="0" y="0"/>
          <a:chExt cx="0" cy="0"/>
        </a:xfrm>
      </p:grpSpPr>
      <p:sp>
        <p:nvSpPr>
          <p:cNvPr id="3313" name="Google Shape;3313;p107"/>
          <p:cNvSpPr/>
          <p:nvPr/>
        </p:nvSpPr>
        <p:spPr>
          <a:xfrm rot="-5400000">
            <a:off x="8763000" y="3429000"/>
            <a:ext cx="3429000" cy="3429000"/>
          </a:xfrm>
          <a:prstGeom prst="rtTriangle">
            <a:avLst/>
          </a:prstGeom>
          <a:solidFill>
            <a:schemeClr val="accent6"/>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
        <p:nvSpPr>
          <p:cNvPr id="3314" name="Google Shape;3314;p107"/>
          <p:cNvSpPr txBox="1">
            <a:spLocks noGrp="1"/>
          </p:cNvSpPr>
          <p:nvPr>
            <p:ph type="title"/>
          </p:nvPr>
        </p:nvSpPr>
        <p:spPr>
          <a:xfrm>
            <a:off x="456896" y="1358900"/>
            <a:ext cx="5921375" cy="7159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9600"/>
              <a:buFont typeface="Barlow Semi Condensed ExtraBold"/>
              <a:buNone/>
            </a:pPr>
            <a:r>
              <a:rPr lang="fr-FR" sz="9600"/>
              <a:t>MERCI</a:t>
            </a:r>
            <a:endParaRPr/>
          </a:p>
        </p:txBody>
      </p:sp>
      <p:sp>
        <p:nvSpPr>
          <p:cNvPr id="3315" name="Google Shape;3315;p107"/>
          <p:cNvSpPr/>
          <p:nvPr/>
        </p:nvSpPr>
        <p:spPr>
          <a:xfrm rot="8100000">
            <a:off x="8065079" y="5581378"/>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
        <p:nvSpPr>
          <p:cNvPr id="3316" name="Google Shape;3316;p107"/>
          <p:cNvSpPr/>
          <p:nvPr/>
        </p:nvSpPr>
        <p:spPr>
          <a:xfrm rot="8100000">
            <a:off x="6220763" y="446791"/>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pic>
        <p:nvPicPr>
          <p:cNvPr id="3317" name="Google Shape;3317;p107"/>
          <p:cNvPicPr preferRelativeResize="0"/>
          <p:nvPr/>
        </p:nvPicPr>
        <p:blipFill rotWithShape="1">
          <a:blip r:embed="rId3">
            <a:alphaModFix/>
          </a:blip>
          <a:srcRect/>
          <a:stretch/>
        </p:blipFill>
        <p:spPr>
          <a:xfrm>
            <a:off x="11263361" y="6173519"/>
            <a:ext cx="492637" cy="4469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aphicFrame>
        <p:nvGraphicFramePr>
          <p:cNvPr id="720" name="Google Shape;720;p11"/>
          <p:cNvGraphicFramePr/>
          <p:nvPr/>
        </p:nvGraphicFramePr>
        <p:xfrm>
          <a:off x="700676" y="1349746"/>
          <a:ext cx="7499282" cy="1864064"/>
        </p:xfrm>
        <a:graphic>
          <a:graphicData uri="http://schemas.openxmlformats.org/drawingml/2006/chart">
            <c:chart xmlns:c="http://schemas.openxmlformats.org/drawingml/2006/chart" xmlns:r="http://schemas.openxmlformats.org/officeDocument/2006/relationships" r:id="rId3"/>
          </a:graphicData>
        </a:graphic>
      </p:graphicFrame>
      <p:sp>
        <p:nvSpPr>
          <p:cNvPr id="721" name="Google Shape;721;p11"/>
          <p:cNvSpPr/>
          <p:nvPr/>
        </p:nvSpPr>
        <p:spPr>
          <a:xfrm>
            <a:off x="8511703" y="1766054"/>
            <a:ext cx="2178993" cy="1046440"/>
          </a:xfrm>
          <a:prstGeom prst="rect">
            <a:avLst/>
          </a:prstGeom>
          <a:noFill/>
          <a:ln w="9525" cap="flat" cmpd="sng">
            <a:solidFill>
              <a:srgbClr val="FFFFFF"/>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Barlow"/>
              <a:buNone/>
            </a:pPr>
            <a:r>
              <a:rPr lang="fr-FR" sz="1400" b="1" i="0" u="none" strike="noStrike" cap="small">
                <a:solidFill>
                  <a:srgbClr val="000000"/>
                </a:solidFill>
                <a:latin typeface="Barlow"/>
                <a:ea typeface="Barlow"/>
                <a:cs typeface="Barlow"/>
                <a:sym typeface="Barlow"/>
              </a:rPr>
              <a:t>Temps moyen </a:t>
            </a:r>
            <a:r>
              <a:rPr lang="fr-FR" sz="1400" b="0" i="0" u="none" strike="noStrike" cap="small">
                <a:solidFill>
                  <a:srgbClr val="000000"/>
                </a:solidFill>
                <a:latin typeface="Barlow"/>
                <a:ea typeface="Barlow"/>
                <a:cs typeface="Barlow"/>
                <a:sym typeface="Barlow"/>
              </a:rPr>
              <a:t>depuis lequel les pvvih interrogées ont </a:t>
            </a:r>
            <a:r>
              <a:rPr lang="fr-FR" sz="1400" b="1" i="0" u="none" strike="noStrike" cap="small">
                <a:solidFill>
                  <a:srgbClr val="000000"/>
                </a:solidFill>
                <a:latin typeface="Barlow"/>
                <a:ea typeface="Barlow"/>
                <a:cs typeface="Barlow"/>
                <a:sym typeface="Barlow"/>
              </a:rPr>
              <a:t>arrêté de fumer </a:t>
            </a:r>
            <a:r>
              <a:rPr lang="fr-FR" sz="1400" b="0" i="0" u="none" strike="noStrike" cap="small">
                <a:solidFill>
                  <a:srgbClr val="000000"/>
                </a:solidFill>
                <a:latin typeface="Barlow"/>
                <a:ea typeface="Barlow"/>
                <a:cs typeface="Barlow"/>
                <a:sym typeface="Barlow"/>
              </a:rPr>
              <a:t>: </a:t>
            </a:r>
            <a:br>
              <a:rPr lang="fr-FR" sz="1400" b="0" i="0" u="none" strike="noStrike" cap="small">
                <a:solidFill>
                  <a:srgbClr val="000000"/>
                </a:solidFill>
                <a:latin typeface="Barlow"/>
                <a:ea typeface="Barlow"/>
                <a:cs typeface="Barlow"/>
                <a:sym typeface="Barlow"/>
              </a:rPr>
            </a:br>
            <a:r>
              <a:rPr lang="fr-FR" sz="1800" b="0" i="0" u="none" strike="noStrike" cap="small">
                <a:solidFill>
                  <a:srgbClr val="000000"/>
                </a:solidFill>
                <a:latin typeface="Barlow"/>
                <a:ea typeface="Barlow"/>
                <a:cs typeface="Barlow"/>
                <a:sym typeface="Barlow"/>
              </a:rPr>
              <a:t> </a:t>
            </a:r>
            <a:r>
              <a:rPr lang="fr-FR" sz="1800" b="1" i="0" u="none" strike="noStrike" cap="small">
                <a:solidFill>
                  <a:srgbClr val="217DA6"/>
                </a:solidFill>
                <a:latin typeface="Barlow"/>
                <a:ea typeface="Barlow"/>
                <a:cs typeface="Barlow"/>
                <a:sym typeface="Barlow"/>
              </a:rPr>
              <a:t>10 années</a:t>
            </a:r>
            <a:endParaRPr sz="1400" b="1" i="0" u="none" strike="noStrike" cap="small">
              <a:solidFill>
                <a:srgbClr val="217DA6"/>
              </a:solidFill>
              <a:latin typeface="Barlow"/>
              <a:ea typeface="Barlow"/>
              <a:cs typeface="Barlow"/>
              <a:sym typeface="Barlow"/>
            </a:endParaRPr>
          </a:p>
        </p:txBody>
      </p:sp>
      <p:sp>
        <p:nvSpPr>
          <p:cNvPr id="722" name="Google Shape;722;p11"/>
          <p:cNvSpPr txBox="1"/>
          <p:nvPr/>
        </p:nvSpPr>
        <p:spPr>
          <a:xfrm>
            <a:off x="8590525" y="2877950"/>
            <a:ext cx="2590800"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1" u="none" strike="noStrike" cap="none">
                <a:solidFill>
                  <a:srgbClr val="7F7F7F"/>
                </a:solidFill>
                <a:latin typeface="Barlow"/>
                <a:ea typeface="Barlow"/>
                <a:cs typeface="Barlow"/>
                <a:sym typeface="Barlow"/>
              </a:rPr>
              <a:t>3% ne savent plus</a:t>
            </a:r>
            <a:endParaRPr/>
          </a:p>
        </p:txBody>
      </p:sp>
      <p:sp>
        <p:nvSpPr>
          <p:cNvPr id="723" name="Google Shape;723;p11"/>
          <p:cNvSpPr txBox="1"/>
          <p:nvPr/>
        </p:nvSpPr>
        <p:spPr>
          <a:xfrm>
            <a:off x="450000" y="279223"/>
            <a:ext cx="11299088" cy="71566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Barlow"/>
              <a:buNone/>
            </a:pPr>
            <a:r>
              <a:rPr lang="fr-FR" sz="2000" b="1" i="0" u="none" strike="noStrike" cap="none">
                <a:solidFill>
                  <a:srgbClr val="000000"/>
                </a:solidFill>
                <a:latin typeface="Barlow"/>
                <a:ea typeface="Barlow"/>
                <a:cs typeface="Barlow"/>
                <a:sym typeface="Barlow"/>
              </a:rPr>
              <a:t>Le profil des PvVIH anciens fumeurs</a:t>
            </a:r>
            <a:endParaRPr/>
          </a:p>
        </p:txBody>
      </p:sp>
      <p:grpSp>
        <p:nvGrpSpPr>
          <p:cNvPr id="724" name="Google Shape;724;p11"/>
          <p:cNvGrpSpPr/>
          <p:nvPr/>
        </p:nvGrpSpPr>
        <p:grpSpPr>
          <a:xfrm>
            <a:off x="10718336" y="47632"/>
            <a:ext cx="1649580" cy="1135138"/>
            <a:chOff x="9250649" y="1551647"/>
            <a:chExt cx="1649580" cy="1135138"/>
          </a:xfrm>
        </p:grpSpPr>
        <p:grpSp>
          <p:nvGrpSpPr>
            <p:cNvPr id="725" name="Google Shape;725;p11"/>
            <p:cNvGrpSpPr/>
            <p:nvPr/>
          </p:nvGrpSpPr>
          <p:grpSpPr>
            <a:xfrm>
              <a:off x="9250649" y="1551647"/>
              <a:ext cx="1649580" cy="1135138"/>
              <a:chOff x="-161843" y="1551647"/>
              <a:chExt cx="1649580" cy="1135138"/>
            </a:xfrm>
          </p:grpSpPr>
          <p:grpSp>
            <p:nvGrpSpPr>
              <p:cNvPr id="726" name="Google Shape;726;p11"/>
              <p:cNvGrpSpPr/>
              <p:nvPr/>
            </p:nvGrpSpPr>
            <p:grpSpPr>
              <a:xfrm>
                <a:off x="368934" y="1708609"/>
                <a:ext cx="588025" cy="588025"/>
                <a:chOff x="2641002" y="1479176"/>
                <a:chExt cx="645696" cy="645696"/>
              </a:xfrm>
            </p:grpSpPr>
            <p:sp>
              <p:nvSpPr>
                <p:cNvPr id="727" name="Google Shape;727;p11"/>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728" name="Google Shape;728;p11"/>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729" name="Google Shape;729;p11"/>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A4DAF1"/>
                  </a:buClr>
                  <a:buSzPts val="1100"/>
                  <a:buFont typeface="Barlow"/>
                  <a:buNone/>
                </a:pPr>
                <a:r>
                  <a:rPr lang="fr-FR" sz="1100" b="1" i="0" u="none" strike="noStrike" cap="none">
                    <a:solidFill>
                      <a:srgbClr val="A4DAF1"/>
                    </a:solidFill>
                    <a:latin typeface="Barlow"/>
                    <a:ea typeface="Barlow"/>
                    <a:cs typeface="Barlow"/>
                    <a:sym typeface="Barlow"/>
                  </a:rPr>
                  <a:t>PvVIH </a:t>
                </a:r>
                <a:br>
                  <a:rPr lang="fr-FR" sz="1100" b="1" i="0" u="none" strike="noStrike" cap="none">
                    <a:solidFill>
                      <a:srgbClr val="A4DAF1"/>
                    </a:solidFill>
                    <a:latin typeface="Barlow"/>
                    <a:ea typeface="Barlow"/>
                    <a:cs typeface="Barlow"/>
                    <a:sym typeface="Barlow"/>
                  </a:rPr>
                </a:br>
                <a:r>
                  <a:rPr lang="fr-FR" sz="1100" b="1" i="0" u="none" strike="noStrike" cap="none">
                    <a:solidFill>
                      <a:srgbClr val="A4DAF1"/>
                    </a:solidFill>
                    <a:latin typeface="Barlow"/>
                    <a:ea typeface="Barlow"/>
                    <a:cs typeface="Barlow"/>
                    <a:sym typeface="Barlow"/>
                  </a:rPr>
                  <a:t>anciens fumeurs</a:t>
                </a:r>
                <a:endParaRPr/>
              </a:p>
            </p:txBody>
          </p:sp>
          <p:pic>
            <p:nvPicPr>
              <p:cNvPr id="730" name="Google Shape;730;p11"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731" name="Google Shape;731;p11"/>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732" name="Google Shape;732;p11"/>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733" name="Google Shape;733;p11"/>
          <p:cNvSpPr txBox="1"/>
          <p:nvPr/>
        </p:nvSpPr>
        <p:spPr>
          <a:xfrm>
            <a:off x="589787" y="5974885"/>
            <a:ext cx="7111911"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Q23. Depuis combien de temps avez-vous complétement arrêté de fumer ?</a:t>
            </a:r>
            <a:br>
              <a:rPr lang="fr-FR" sz="1000" b="0" i="0" u="none" strike="noStrike" cap="none">
                <a:solidFill>
                  <a:srgbClr val="002060"/>
                </a:solidFill>
                <a:latin typeface="Barlow"/>
                <a:ea typeface="Barlow"/>
                <a:cs typeface="Barlow"/>
                <a:sym typeface="Barlow"/>
              </a:rPr>
            </a:br>
            <a:r>
              <a:rPr lang="fr-FR" sz="1000" b="0" i="1" u="none" strike="noStrike" cap="none">
                <a:solidFill>
                  <a:srgbClr val="002060"/>
                </a:solidFill>
                <a:latin typeface="Barlow"/>
                <a:ea typeface="Barlow"/>
                <a:cs typeface="Barlow"/>
                <a:sym typeface="Barlow"/>
              </a:rPr>
              <a:t>Base : PvVIH qui ont fumé par le passé (n = 106)</a:t>
            </a:r>
            <a:endParaRPr/>
          </a:p>
        </p:txBody>
      </p:sp>
      <p:sp>
        <p:nvSpPr>
          <p:cNvPr id="734" name="Google Shape;734;p1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735" name="Google Shape;735;p11"/>
          <p:cNvSpPr/>
          <p:nvPr/>
        </p:nvSpPr>
        <p:spPr>
          <a:xfrm>
            <a:off x="8511703" y="4279791"/>
            <a:ext cx="2178993" cy="1046440"/>
          </a:xfrm>
          <a:prstGeom prst="rect">
            <a:avLst/>
          </a:prstGeom>
          <a:noFill/>
          <a:ln w="12700"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Barlow"/>
              <a:buNone/>
            </a:pPr>
            <a:r>
              <a:rPr lang="fr-FR" sz="1400" b="1" i="0" u="none" strike="noStrike" cap="small">
                <a:solidFill>
                  <a:srgbClr val="000000"/>
                </a:solidFill>
                <a:latin typeface="Barlow"/>
                <a:ea typeface="Barlow"/>
                <a:cs typeface="Barlow"/>
                <a:sym typeface="Barlow"/>
              </a:rPr>
              <a:t>Temps moyen </a:t>
            </a:r>
            <a:r>
              <a:rPr lang="fr-FR" sz="1400" b="0" i="0" u="none" strike="noStrike" cap="small">
                <a:solidFill>
                  <a:srgbClr val="000000"/>
                </a:solidFill>
                <a:latin typeface="Barlow"/>
                <a:ea typeface="Barlow"/>
                <a:cs typeface="Barlow"/>
                <a:sym typeface="Barlow"/>
              </a:rPr>
              <a:t>pendant lequel ils ont fumé: </a:t>
            </a:r>
            <a:br>
              <a:rPr lang="fr-FR" sz="1400" b="0" i="0" u="none" strike="noStrike" cap="small">
                <a:solidFill>
                  <a:srgbClr val="000000"/>
                </a:solidFill>
                <a:latin typeface="Barlow"/>
                <a:ea typeface="Barlow"/>
                <a:cs typeface="Barlow"/>
                <a:sym typeface="Barlow"/>
              </a:rPr>
            </a:br>
            <a:r>
              <a:rPr lang="fr-FR" sz="1800" b="0" i="0" u="none" strike="noStrike" cap="small">
                <a:solidFill>
                  <a:srgbClr val="000000"/>
                </a:solidFill>
                <a:latin typeface="Barlow"/>
                <a:ea typeface="Barlow"/>
                <a:cs typeface="Barlow"/>
                <a:sym typeface="Barlow"/>
              </a:rPr>
              <a:t> </a:t>
            </a:r>
            <a:r>
              <a:rPr lang="fr-FR" sz="1800" b="1" i="0" u="none" strike="noStrike" cap="small">
                <a:solidFill>
                  <a:srgbClr val="C00000"/>
                </a:solidFill>
                <a:latin typeface="Barlow"/>
                <a:ea typeface="Barlow"/>
                <a:cs typeface="Barlow"/>
                <a:sym typeface="Barlow"/>
              </a:rPr>
              <a:t>28,7 années</a:t>
            </a:r>
            <a:endParaRPr/>
          </a:p>
        </p:txBody>
      </p:sp>
      <p:sp>
        <p:nvSpPr>
          <p:cNvPr id="736" name="Google Shape;736;p11"/>
          <p:cNvSpPr txBox="1"/>
          <p:nvPr/>
        </p:nvSpPr>
        <p:spPr>
          <a:xfrm>
            <a:off x="8693524" y="5391687"/>
            <a:ext cx="2590800"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1" u="none" strike="noStrike" cap="none">
                <a:solidFill>
                  <a:srgbClr val="7F7F7F"/>
                </a:solidFill>
                <a:latin typeface="Barlow"/>
                <a:ea typeface="Barlow"/>
                <a:cs typeface="Barlow"/>
                <a:sym typeface="Barlow"/>
              </a:rPr>
              <a:t>4% ne savent plus</a:t>
            </a:r>
            <a:endParaRPr/>
          </a:p>
        </p:txBody>
      </p:sp>
      <p:graphicFrame>
        <p:nvGraphicFramePr>
          <p:cNvPr id="737" name="Google Shape;737;p11"/>
          <p:cNvGraphicFramePr/>
          <p:nvPr/>
        </p:nvGraphicFramePr>
        <p:xfrm>
          <a:off x="1558834" y="3923227"/>
          <a:ext cx="5870666" cy="1864064"/>
        </p:xfrm>
        <a:graphic>
          <a:graphicData uri="http://schemas.openxmlformats.org/drawingml/2006/chart">
            <c:chart xmlns:c="http://schemas.openxmlformats.org/drawingml/2006/chart" xmlns:r="http://schemas.openxmlformats.org/officeDocument/2006/relationships" r:id="rId6"/>
          </a:graphicData>
        </a:graphic>
      </p:graphicFrame>
      <p:sp>
        <p:nvSpPr>
          <p:cNvPr id="738" name="Google Shape;738;p11"/>
          <p:cNvSpPr txBox="1"/>
          <p:nvPr/>
        </p:nvSpPr>
        <p:spPr>
          <a:xfrm>
            <a:off x="1558834" y="1260611"/>
            <a:ext cx="5870666"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arlow"/>
              <a:buNone/>
            </a:pPr>
            <a:r>
              <a:rPr lang="fr-FR" sz="1800" b="1" i="0" u="none" strike="noStrike" cap="none">
                <a:solidFill>
                  <a:srgbClr val="002060"/>
                </a:solidFill>
                <a:latin typeface="Barlow"/>
                <a:ea typeface="Barlow"/>
                <a:cs typeface="Barlow"/>
                <a:sym typeface="Barlow"/>
              </a:rPr>
              <a:t>Temps écoulé depuis l’arrêt du tabagisme</a:t>
            </a:r>
            <a:endParaRPr/>
          </a:p>
        </p:txBody>
      </p:sp>
      <p:sp>
        <p:nvSpPr>
          <p:cNvPr id="739" name="Google Shape;739;p11"/>
          <p:cNvSpPr txBox="1"/>
          <p:nvPr/>
        </p:nvSpPr>
        <p:spPr>
          <a:xfrm>
            <a:off x="1558834" y="3532686"/>
            <a:ext cx="5870666"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arlow"/>
              <a:buNone/>
            </a:pPr>
            <a:r>
              <a:rPr lang="fr-FR" sz="1800" b="1" i="0" u="none" strike="noStrike" cap="none">
                <a:solidFill>
                  <a:srgbClr val="002060"/>
                </a:solidFill>
                <a:latin typeface="Barlow"/>
                <a:ea typeface="Barlow"/>
                <a:cs typeface="Barlow"/>
                <a:sym typeface="Barlow"/>
              </a:rPr>
              <a:t>Nombre d’années pendant lesquelles les PvVIH ont fumé</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744"/>
        <p:cNvGrpSpPr/>
        <p:nvPr/>
      </p:nvGrpSpPr>
      <p:grpSpPr>
        <a:xfrm>
          <a:off x="0" y="0"/>
          <a:ext cx="0" cy="0"/>
          <a:chOff x="0" y="0"/>
          <a:chExt cx="0" cy="0"/>
        </a:xfrm>
      </p:grpSpPr>
      <p:sp>
        <p:nvSpPr>
          <p:cNvPr id="745" name="Google Shape;745;p12"/>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PROFIL DES PROFESSIONNELS DE SANTÉ</a:t>
            </a:r>
            <a:endParaRPr/>
          </a:p>
        </p:txBody>
      </p:sp>
      <p:sp>
        <p:nvSpPr>
          <p:cNvPr id="746" name="Google Shape;746;p12"/>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
        <p:nvSpPr>
          <p:cNvPr id="747" name="Google Shape;747;p12"/>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0b</a:t>
            </a:r>
            <a:endParaRPr/>
          </a:p>
          <a:p>
            <a:pPr marL="0" lvl="0" indent="0" algn="ctr" rtl="0">
              <a:lnSpc>
                <a:spcPct val="100000"/>
              </a:lnSpc>
              <a:spcBef>
                <a:spcPts val="0"/>
              </a:spcBef>
              <a:spcAft>
                <a:spcPts val="0"/>
              </a:spcAft>
              <a:buClr>
                <a:schemeClr val="lt1"/>
              </a:buClr>
              <a:buSzPts val="117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752"/>
        <p:cNvGrpSpPr/>
        <p:nvPr/>
      </p:nvGrpSpPr>
      <p:grpSpPr>
        <a:xfrm>
          <a:off x="0" y="0"/>
          <a:ext cx="0" cy="0"/>
          <a:chOff x="0" y="0"/>
          <a:chExt cx="0" cy="0"/>
        </a:xfrm>
      </p:grpSpPr>
      <p:sp>
        <p:nvSpPr>
          <p:cNvPr id="753" name="Google Shape;753;p13"/>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profil des professionnels de santé interrogés</a:t>
            </a:r>
            <a:endParaRPr/>
          </a:p>
        </p:txBody>
      </p:sp>
      <p:sp>
        <p:nvSpPr>
          <p:cNvPr id="754" name="Google Shape;754;p13"/>
          <p:cNvSpPr txBox="1"/>
          <p:nvPr/>
        </p:nvSpPr>
        <p:spPr>
          <a:xfrm>
            <a:off x="1809822" y="1340254"/>
            <a:ext cx="2363725" cy="3011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Profession *</a:t>
            </a:r>
            <a:endParaRPr/>
          </a:p>
        </p:txBody>
      </p:sp>
      <p:graphicFrame>
        <p:nvGraphicFramePr>
          <p:cNvPr id="755" name="Google Shape;755;p13"/>
          <p:cNvGraphicFramePr/>
          <p:nvPr/>
        </p:nvGraphicFramePr>
        <p:xfrm>
          <a:off x="2351978" y="1692675"/>
          <a:ext cx="2363726" cy="29601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56" name="Google Shape;756;p13"/>
          <p:cNvGraphicFramePr/>
          <p:nvPr/>
        </p:nvGraphicFramePr>
        <p:xfrm>
          <a:off x="294968" y="1771152"/>
          <a:ext cx="3000000" cy="3000000"/>
        </p:xfrm>
        <a:graphic>
          <a:graphicData uri="http://schemas.openxmlformats.org/drawingml/2006/table">
            <a:tbl>
              <a:tblPr firstRow="1" bandRow="1">
                <a:noFill/>
                <a:tableStyleId>{D0988FB2-149A-450F-9738-1AC2C797F4CA}</a:tableStyleId>
              </a:tblPr>
              <a:tblGrid>
                <a:gridCol w="2135550">
                  <a:extLst>
                    <a:ext uri="{9D8B030D-6E8A-4147-A177-3AD203B41FA5}">
                      <a16:colId xmlns:a16="http://schemas.microsoft.com/office/drawing/2014/main" val="20000"/>
                    </a:ext>
                  </a:extLst>
                </a:gridCol>
              </a:tblGrid>
              <a:tr h="3422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Infectiologue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422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Médecin généraliste </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42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Pharmacien</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42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Infirmier en service de Maladies Infectieuses</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2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Infirmier en ETP </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42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Addictologue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449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Tabacologue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449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Autre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757" name="Google Shape;757;p13"/>
          <p:cNvSpPr/>
          <p:nvPr/>
        </p:nvSpPr>
        <p:spPr>
          <a:xfrm>
            <a:off x="775056" y="5292475"/>
            <a:ext cx="10457517" cy="374934"/>
          </a:xfrm>
          <a:prstGeom prst="rect">
            <a:avLst/>
          </a:prstGeom>
          <a:solidFill>
            <a:srgbClr val="E7EBF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2060"/>
              </a:buClr>
              <a:buSzPts val="1200"/>
              <a:buFont typeface="Barlow"/>
              <a:buNone/>
            </a:pPr>
            <a:r>
              <a:rPr lang="fr-FR" sz="1200" b="0" i="0" u="none" strike="noStrike" cap="none">
                <a:solidFill>
                  <a:srgbClr val="002060"/>
                </a:solidFill>
                <a:latin typeface="Barlow"/>
                <a:ea typeface="Barlow"/>
                <a:cs typeface="Barlow"/>
                <a:sym typeface="Barlow"/>
              </a:rPr>
              <a:t>En moyenne, les professionnels de santé interrogés (hors médecins généralistes et pharmaciens) reçoivent </a:t>
            </a:r>
            <a:r>
              <a:rPr lang="fr-FR" sz="1400" b="1" i="0" u="none" strike="noStrike" cap="none">
                <a:solidFill>
                  <a:srgbClr val="002060"/>
                </a:solidFill>
                <a:latin typeface="Barlow"/>
                <a:ea typeface="Barlow"/>
                <a:cs typeface="Barlow"/>
                <a:sym typeface="Barlow"/>
              </a:rPr>
              <a:t>50</a:t>
            </a:r>
            <a:r>
              <a:rPr lang="fr-FR" sz="1200" b="0" i="0" u="none" strike="noStrike" cap="none">
                <a:solidFill>
                  <a:srgbClr val="002060"/>
                </a:solidFill>
                <a:latin typeface="Barlow"/>
                <a:ea typeface="Barlow"/>
                <a:cs typeface="Barlow"/>
                <a:sym typeface="Barlow"/>
              </a:rPr>
              <a:t> personnes ayant le VIH par mois.</a:t>
            </a:r>
            <a:endParaRPr/>
          </a:p>
        </p:txBody>
      </p:sp>
      <p:graphicFrame>
        <p:nvGraphicFramePr>
          <p:cNvPr id="758" name="Google Shape;758;p13"/>
          <p:cNvGraphicFramePr/>
          <p:nvPr/>
        </p:nvGraphicFramePr>
        <p:xfrm>
          <a:off x="5340923" y="1742676"/>
          <a:ext cx="3000000" cy="3000000"/>
        </p:xfrm>
        <a:graphic>
          <a:graphicData uri="http://schemas.openxmlformats.org/drawingml/2006/table">
            <a:tbl>
              <a:tblPr firstRow="1" bandRow="1">
                <a:noFill/>
                <a:tableStyleId>{D0988FB2-149A-450F-9738-1AC2C797F4CA}</a:tableStyleId>
              </a:tblPr>
              <a:tblGrid>
                <a:gridCol w="3512525">
                  <a:extLst>
                    <a:ext uri="{9D8B030D-6E8A-4147-A177-3AD203B41FA5}">
                      <a16:colId xmlns:a16="http://schemas.microsoft.com/office/drawing/2014/main" val="20000"/>
                    </a:ext>
                  </a:extLst>
                </a:gridCol>
              </a:tblGrid>
              <a:tr h="9222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t>
                      </a:r>
                      <a:r>
                        <a:rPr lang="fr-FR" sz="1200" b="0" i="0" u="sng" strike="noStrike" cap="none">
                          <a:solidFill>
                            <a:srgbClr val="000000"/>
                          </a:solidFill>
                          <a:latin typeface="Barlow"/>
                          <a:ea typeface="Barlow"/>
                          <a:cs typeface="Barlow"/>
                          <a:sym typeface="Barlow"/>
                        </a:rPr>
                        <a:t>fumez actuellement</a:t>
                      </a:r>
                      <a:r>
                        <a:rPr lang="fr-FR" sz="1200" b="0" i="0" u="none" strike="noStrike" cap="none">
                          <a:solidFill>
                            <a:srgbClr val="000000"/>
                          </a:solidFill>
                          <a:latin typeface="Barlow"/>
                          <a:ea typeface="Barlow"/>
                          <a:cs typeface="Barlow"/>
                          <a:sym typeface="Barlow"/>
                        </a:rPr>
                        <a:t>, ne serait-ce que de temps en temps ou même de manière très occasionnelle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06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t>
                      </a:r>
                      <a:r>
                        <a:rPr lang="fr-FR" sz="1200" b="0" i="0" u="sng" strike="noStrike" cap="none">
                          <a:solidFill>
                            <a:srgbClr val="000000"/>
                          </a:solidFill>
                          <a:latin typeface="Barlow"/>
                          <a:ea typeface="Barlow"/>
                          <a:cs typeface="Barlow"/>
                          <a:sym typeface="Barlow"/>
                        </a:rPr>
                        <a:t>avez fumé par le passé</a:t>
                      </a:r>
                      <a:r>
                        <a:rPr lang="fr-FR" sz="1200" b="0" i="0" u="none" strike="noStrike" cap="none">
                          <a:solidFill>
                            <a:srgbClr val="000000"/>
                          </a:solidFill>
                          <a:latin typeface="Barlow"/>
                          <a:ea typeface="Barlow"/>
                          <a:cs typeface="Barlow"/>
                          <a:sym typeface="Barlow"/>
                        </a:rPr>
                        <a:t>, ne serait-ce que de temps en temps ou même de manière très occasionnelle, mais vous </a:t>
                      </a:r>
                      <a:r>
                        <a:rPr lang="fr-FR" sz="1200" b="0" i="0" u="sng" strike="noStrike" cap="none">
                          <a:solidFill>
                            <a:srgbClr val="000000"/>
                          </a:solidFill>
                          <a:latin typeface="Barlow"/>
                          <a:ea typeface="Barlow"/>
                          <a:cs typeface="Barlow"/>
                          <a:sym typeface="Barlow"/>
                        </a:rPr>
                        <a:t>ne fumez plus actuellement</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107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ne fumez pas actuellement, et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n’avez jamais fumé par le passé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59" name="Google Shape;759;p13"/>
          <p:cNvSpPr txBox="1"/>
          <p:nvPr/>
        </p:nvSpPr>
        <p:spPr>
          <a:xfrm>
            <a:off x="8735119" y="1416013"/>
            <a:ext cx="2884103" cy="3011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Situation par rapport au tabac </a:t>
            </a:r>
            <a:endParaRPr/>
          </a:p>
        </p:txBody>
      </p:sp>
      <p:sp>
        <p:nvSpPr>
          <p:cNvPr id="760" name="Google Shape;760;p1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graphicFrame>
        <p:nvGraphicFramePr>
          <p:cNvPr id="761" name="Google Shape;761;p13"/>
          <p:cNvGraphicFramePr/>
          <p:nvPr/>
        </p:nvGraphicFramePr>
        <p:xfrm>
          <a:off x="8878392" y="1725276"/>
          <a:ext cx="2363726" cy="3024693"/>
        </p:xfrm>
        <a:graphic>
          <a:graphicData uri="http://schemas.openxmlformats.org/drawingml/2006/chart">
            <c:chart xmlns:c="http://schemas.openxmlformats.org/drawingml/2006/chart" xmlns:r="http://schemas.openxmlformats.org/officeDocument/2006/relationships" r:id="rId4"/>
          </a:graphicData>
        </a:graphic>
      </p:graphicFrame>
      <p:sp>
        <p:nvSpPr>
          <p:cNvPr id="762" name="Google Shape;762;p13"/>
          <p:cNvSpPr txBox="1"/>
          <p:nvPr/>
        </p:nvSpPr>
        <p:spPr>
          <a:xfrm>
            <a:off x="1505307" y="4814270"/>
            <a:ext cx="3393304" cy="25641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50"/>
              <a:buFont typeface="Barlow"/>
              <a:buNone/>
            </a:pPr>
            <a:r>
              <a:rPr lang="fr-FR" sz="1050" b="0" i="1" u="none" strike="noStrike" cap="none">
                <a:solidFill>
                  <a:srgbClr val="002060"/>
                </a:solidFill>
                <a:latin typeface="Barlow"/>
                <a:ea typeface="Barlow"/>
                <a:cs typeface="Barlow"/>
                <a:sym typeface="Barlow"/>
              </a:rPr>
              <a:t>* Plusieurs réponses possibles – total supérieur à 100%</a:t>
            </a:r>
            <a:endParaRPr/>
          </a:p>
        </p:txBody>
      </p:sp>
      <p:sp>
        <p:nvSpPr>
          <p:cNvPr id="763" name="Google Shape;763;p13"/>
          <p:cNvSpPr txBox="1"/>
          <p:nvPr/>
        </p:nvSpPr>
        <p:spPr>
          <a:xfrm>
            <a:off x="775056" y="5984762"/>
            <a:ext cx="8536426"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RS0. Actuellement vous êtes ... ? / RS2. En moyenne, combien de personnes ayant le VIH recevez-vous par mois ? / RS8. Laquelle de ces affirmations correspond à votre situation par rapport au tabac ? </a:t>
            </a:r>
            <a:r>
              <a:rPr lang="fr-FR" sz="1000" b="0" i="1" u="none" strike="noStrike" cap="none">
                <a:solidFill>
                  <a:srgbClr val="002060"/>
                </a:solidFill>
                <a:latin typeface="Barlow"/>
                <a:ea typeface="Barlow"/>
                <a:cs typeface="Barlow"/>
                <a:sym typeface="Barlow"/>
              </a:rPr>
              <a:t>Base : ensemble des professionnels de santé (n = 371)</a:t>
            </a:r>
            <a:endParaRPr/>
          </a:p>
        </p:txBody>
      </p:sp>
      <p:sp>
        <p:nvSpPr>
          <p:cNvPr id="764" name="Google Shape;764;p13"/>
          <p:cNvSpPr/>
          <p:nvPr/>
        </p:nvSpPr>
        <p:spPr>
          <a:xfrm>
            <a:off x="11055926" y="2005446"/>
            <a:ext cx="94059" cy="1728000"/>
          </a:xfrm>
          <a:prstGeom prst="rightBracket">
            <a:avLst>
              <a:gd name="adj" fmla="val 8333"/>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Barlow"/>
              <a:ea typeface="Barlow"/>
              <a:cs typeface="Barlow"/>
              <a:sym typeface="Barlow"/>
            </a:endParaRPr>
          </a:p>
        </p:txBody>
      </p:sp>
      <p:sp>
        <p:nvSpPr>
          <p:cNvPr id="765" name="Google Shape;765;p13"/>
          <p:cNvSpPr txBox="1"/>
          <p:nvPr/>
        </p:nvSpPr>
        <p:spPr>
          <a:xfrm>
            <a:off x="10968536" y="2613759"/>
            <a:ext cx="1386112" cy="53168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400"/>
              <a:buFont typeface="Barlow"/>
              <a:buNone/>
            </a:pPr>
            <a:r>
              <a:rPr lang="fr-FR" sz="1400" b="1" i="0" u="none" strike="noStrike" cap="none">
                <a:solidFill>
                  <a:srgbClr val="002060"/>
                </a:solidFill>
                <a:latin typeface="Barlow"/>
                <a:ea typeface="Barlow"/>
                <a:cs typeface="Barlow"/>
                <a:sym typeface="Barlow"/>
              </a:rPr>
              <a:t>Fume ou </a:t>
            </a:r>
            <a:br>
              <a:rPr lang="fr-FR" sz="1400" b="1" i="0" u="none" strike="noStrike" cap="none">
                <a:solidFill>
                  <a:srgbClr val="002060"/>
                </a:solidFill>
                <a:latin typeface="Barlow"/>
                <a:ea typeface="Barlow"/>
                <a:cs typeface="Barlow"/>
                <a:sym typeface="Barlow"/>
              </a:rPr>
            </a:br>
            <a:r>
              <a:rPr lang="fr-FR" sz="1400" b="1" i="0" u="none" strike="noStrike" cap="none">
                <a:solidFill>
                  <a:srgbClr val="002060"/>
                </a:solidFill>
                <a:latin typeface="Barlow"/>
                <a:ea typeface="Barlow"/>
                <a:cs typeface="Barlow"/>
                <a:sym typeface="Barlow"/>
              </a:rPr>
              <a:t>a déjà fumé</a:t>
            </a:r>
            <a:endParaRPr/>
          </a:p>
        </p:txBody>
      </p:sp>
      <p:sp>
        <p:nvSpPr>
          <p:cNvPr id="766" name="Google Shape;766;p13"/>
          <p:cNvSpPr txBox="1"/>
          <p:nvPr/>
        </p:nvSpPr>
        <p:spPr>
          <a:xfrm>
            <a:off x="10968536" y="3164611"/>
            <a:ext cx="1386112" cy="3011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400"/>
              <a:buFont typeface="Barlow"/>
              <a:buNone/>
            </a:pPr>
            <a:r>
              <a:rPr lang="fr-FR" sz="1400" b="1" i="0" u="none" strike="noStrike" cap="none">
                <a:solidFill>
                  <a:srgbClr val="002060"/>
                </a:solidFill>
                <a:latin typeface="Barlow"/>
                <a:ea typeface="Barlow"/>
                <a:cs typeface="Barlow"/>
                <a:sym typeface="Barlow"/>
              </a:rPr>
              <a:t>68%</a:t>
            </a:r>
            <a:endParaRPr/>
          </a:p>
        </p:txBody>
      </p:sp>
      <p:sp>
        <p:nvSpPr>
          <p:cNvPr id="767" name="Google Shape;767;p13"/>
          <p:cNvSpPr txBox="1"/>
          <p:nvPr/>
        </p:nvSpPr>
        <p:spPr>
          <a:xfrm>
            <a:off x="3482219" y="4117124"/>
            <a:ext cx="2135553" cy="59465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7F7F7F"/>
              </a:buClr>
              <a:buSzPts val="1050"/>
              <a:buFont typeface="Barlow"/>
              <a:buNone/>
            </a:pPr>
            <a:r>
              <a:rPr lang="fr-FR" sz="1050" b="0" i="0" u="none" strike="noStrike" cap="none">
                <a:solidFill>
                  <a:srgbClr val="7F7F7F"/>
                </a:solidFill>
                <a:latin typeface="Barlow"/>
                <a:ea typeface="Barlow"/>
                <a:cs typeface="Barlow"/>
                <a:sym typeface="Barlow"/>
              </a:rPr>
              <a:t>Chirugien-dentiste, psychologue, cadre de santé, médecin interne, infirmier technicien…</a:t>
            </a:r>
            <a:endParaRPr/>
          </a:p>
        </p:txBody>
      </p:sp>
      <p:pic>
        <p:nvPicPr>
          <p:cNvPr id="768" name="Google Shape;768;p13" descr="Ligne fléchée : légèrement incurvée contour"/>
          <p:cNvPicPr preferRelativeResize="0"/>
          <p:nvPr/>
        </p:nvPicPr>
        <p:blipFill rotWithShape="1">
          <a:blip r:embed="rId5">
            <a:alphaModFix/>
          </a:blip>
          <a:srcRect/>
          <a:stretch/>
        </p:blipFill>
        <p:spPr>
          <a:xfrm>
            <a:off x="3005335" y="4186230"/>
            <a:ext cx="493984" cy="493984"/>
          </a:xfrm>
          <a:prstGeom prst="rect">
            <a:avLst/>
          </a:prstGeom>
          <a:noFill/>
          <a:ln>
            <a:noFill/>
          </a:ln>
        </p:spPr>
      </p:pic>
      <p:sp>
        <p:nvSpPr>
          <p:cNvPr id="769" name="Google Shape;769;p13"/>
          <p:cNvSpPr txBox="1"/>
          <p:nvPr/>
        </p:nvSpPr>
        <p:spPr>
          <a:xfrm>
            <a:off x="3113237" y="3022105"/>
            <a:ext cx="2135553" cy="30117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400"/>
              <a:buFont typeface="Barlow"/>
              <a:buNone/>
            </a:pPr>
            <a:r>
              <a:rPr lang="fr-FR" sz="1400" b="1" i="0" u="none" strike="noStrike" cap="none">
                <a:solidFill>
                  <a:srgbClr val="002060"/>
                </a:solidFill>
                <a:latin typeface="Barlow"/>
                <a:ea typeface="Barlow"/>
                <a:cs typeface="Barlow"/>
                <a:sym typeface="Barlow"/>
              </a:rPr>
              <a:t>Infirmier 9%</a:t>
            </a:r>
            <a:endParaRPr/>
          </a:p>
        </p:txBody>
      </p:sp>
      <p:sp>
        <p:nvSpPr>
          <p:cNvPr id="770" name="Google Shape;770;p13"/>
          <p:cNvSpPr/>
          <p:nvPr/>
        </p:nvSpPr>
        <p:spPr>
          <a:xfrm>
            <a:off x="2991685" y="2879601"/>
            <a:ext cx="64056" cy="586183"/>
          </a:xfrm>
          <a:prstGeom prst="rightBracket">
            <a:avLst>
              <a:gd name="adj" fmla="val 8333"/>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Barlow"/>
              <a:ea typeface="Barlow"/>
              <a:cs typeface="Barlow"/>
              <a:sym typeface="Barlow"/>
            </a:endParaRPr>
          </a:p>
        </p:txBody>
      </p:sp>
      <p:grpSp>
        <p:nvGrpSpPr>
          <p:cNvPr id="771" name="Google Shape;771;p13"/>
          <p:cNvGrpSpPr/>
          <p:nvPr/>
        </p:nvGrpSpPr>
        <p:grpSpPr>
          <a:xfrm>
            <a:off x="10913679" y="62212"/>
            <a:ext cx="1278321" cy="937230"/>
            <a:chOff x="9408744" y="1185992"/>
            <a:chExt cx="1278321" cy="937230"/>
          </a:xfrm>
        </p:grpSpPr>
        <p:sp>
          <p:nvSpPr>
            <p:cNvPr id="772" name="Google Shape;772;p13"/>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sp>
          <p:nvSpPr>
            <p:cNvPr id="773" name="Google Shape;773;p13"/>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FFAC6F"/>
                </a:buClr>
                <a:buSzPts val="1000"/>
                <a:buFont typeface="Barlow"/>
                <a:buNone/>
              </a:pPr>
              <a:r>
                <a:rPr lang="fr-FR" sz="1000" b="1" i="0" u="none" strike="noStrike" cap="none">
                  <a:solidFill>
                    <a:srgbClr val="FFAC6F"/>
                  </a:solidFill>
                  <a:latin typeface="Barlow"/>
                  <a:ea typeface="Barlow"/>
                  <a:cs typeface="Barlow"/>
                  <a:sym typeface="Barlow"/>
                </a:rPr>
                <a:t>PROFESSIONNELS </a:t>
              </a:r>
              <a:br>
                <a:rPr lang="fr-FR" sz="1000" b="1" i="0" u="none" strike="noStrike" cap="none">
                  <a:solidFill>
                    <a:srgbClr val="FFAC6F"/>
                  </a:solidFill>
                  <a:latin typeface="Barlow"/>
                  <a:ea typeface="Barlow"/>
                  <a:cs typeface="Barlow"/>
                  <a:sym typeface="Barlow"/>
                </a:rPr>
              </a:br>
              <a:r>
                <a:rPr lang="fr-FR" sz="1000" b="1" i="0" u="none" strike="noStrike" cap="none">
                  <a:solidFill>
                    <a:srgbClr val="FFAC6F"/>
                  </a:solidFill>
                  <a:latin typeface="Barlow"/>
                  <a:ea typeface="Barlow"/>
                  <a:cs typeface="Barlow"/>
                  <a:sym typeface="Barlow"/>
                </a:rPr>
                <a:t>DE SANTE</a:t>
              </a:r>
              <a:endParaRPr/>
            </a:p>
          </p:txBody>
        </p:sp>
        <p:grpSp>
          <p:nvGrpSpPr>
            <p:cNvPr id="774" name="Google Shape;774;p13"/>
            <p:cNvGrpSpPr/>
            <p:nvPr/>
          </p:nvGrpSpPr>
          <p:grpSpPr>
            <a:xfrm>
              <a:off x="9823218" y="1287315"/>
              <a:ext cx="442309" cy="416627"/>
              <a:chOff x="6478588" y="5773739"/>
              <a:chExt cx="492125" cy="463550"/>
            </a:xfrm>
          </p:grpSpPr>
          <p:sp>
            <p:nvSpPr>
              <p:cNvPr id="775" name="Google Shape;775;p13"/>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76" name="Google Shape;776;p13"/>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77" name="Google Shape;777;p13"/>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78" name="Google Shape;778;p13"/>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79" name="Google Shape;779;p13"/>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0" name="Google Shape;780;p13"/>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1" name="Google Shape;781;p13"/>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2" name="Google Shape;782;p13"/>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3" name="Google Shape;783;p13"/>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4" name="Google Shape;784;p13"/>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5" name="Google Shape;785;p13"/>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6" name="Google Shape;786;p13"/>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787" name="Google Shape;787;p13"/>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grpSp>
      </p:grpSp>
      <p:sp>
        <p:nvSpPr>
          <p:cNvPr id="788" name="Google Shape;788;p13"/>
          <p:cNvSpPr txBox="1"/>
          <p:nvPr/>
        </p:nvSpPr>
        <p:spPr>
          <a:xfrm>
            <a:off x="1062176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(1/2)</a:t>
            </a:r>
            <a:endParaRPr sz="1800" b="1" i="0" u="none" strike="noStrike" cap="none">
              <a:solidFill>
                <a:srgbClr val="000000"/>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793"/>
        <p:cNvGrpSpPr/>
        <p:nvPr/>
      </p:nvGrpSpPr>
      <p:grpSpPr>
        <a:xfrm>
          <a:off x="0" y="0"/>
          <a:ext cx="0" cy="0"/>
          <a:chOff x="0" y="0"/>
          <a:chExt cx="0" cy="0"/>
        </a:xfrm>
      </p:grpSpPr>
      <p:graphicFrame>
        <p:nvGraphicFramePr>
          <p:cNvPr id="794" name="Google Shape;794;p14"/>
          <p:cNvGraphicFramePr/>
          <p:nvPr/>
        </p:nvGraphicFramePr>
        <p:xfrm>
          <a:off x="4252842" y="1340365"/>
          <a:ext cx="3000000" cy="3000000"/>
        </p:xfrm>
        <a:graphic>
          <a:graphicData uri="http://schemas.openxmlformats.org/drawingml/2006/table">
            <a:tbl>
              <a:tblPr firstRow="1" bandRow="1">
                <a:noFill/>
                <a:tableStyleId>{D0988FB2-149A-450F-9738-1AC2C797F4CA}</a:tableStyleId>
              </a:tblPr>
              <a:tblGrid>
                <a:gridCol w="2144425">
                  <a:extLst>
                    <a:ext uri="{9D8B030D-6E8A-4147-A177-3AD203B41FA5}">
                      <a16:colId xmlns:a16="http://schemas.microsoft.com/office/drawing/2014/main" val="20000"/>
                    </a:ext>
                  </a:extLst>
                </a:gridCol>
              </a:tblGrid>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Île-de-France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Centre - Val de Loire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Bourgogne -Franche-Comté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Normandie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Hauts-de-France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Grand Est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Pays de la Loire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Bretagne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Nouvelle Aquitaine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Occitanie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Auvergne-Rhône-Alpes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PACA</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772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Corse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DROM</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795" name="Google Shape;795;p14"/>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profil des professionnels de santé interrogés</a:t>
            </a:r>
            <a:endParaRPr/>
          </a:p>
        </p:txBody>
      </p:sp>
      <p:sp>
        <p:nvSpPr>
          <p:cNvPr id="796" name="Google Shape;796;p14"/>
          <p:cNvSpPr txBox="1"/>
          <p:nvPr/>
        </p:nvSpPr>
        <p:spPr>
          <a:xfrm>
            <a:off x="911280" y="3809143"/>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Age </a:t>
            </a:r>
            <a:endParaRPr/>
          </a:p>
        </p:txBody>
      </p:sp>
      <p:graphicFrame>
        <p:nvGraphicFramePr>
          <p:cNvPr id="797" name="Google Shape;797;p14"/>
          <p:cNvGraphicFramePr/>
          <p:nvPr/>
        </p:nvGraphicFramePr>
        <p:xfrm>
          <a:off x="755815" y="1277100"/>
          <a:ext cx="3000000" cy="3000000"/>
        </p:xfrm>
        <a:graphic>
          <a:graphicData uri="http://schemas.openxmlformats.org/drawingml/2006/table">
            <a:tbl>
              <a:tblPr firstRow="1" bandRow="1">
                <a:noFill/>
                <a:tableStyleId>{D0988FB2-149A-450F-9738-1AC2C797F4CA}</a:tableStyleId>
              </a:tblPr>
              <a:tblGrid>
                <a:gridCol w="978950">
                  <a:extLst>
                    <a:ext uri="{9D8B030D-6E8A-4147-A177-3AD203B41FA5}">
                      <a16:colId xmlns:a16="http://schemas.microsoft.com/office/drawing/2014/main" val="20000"/>
                    </a:ext>
                  </a:extLst>
                </a:gridCol>
              </a:tblGrid>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Homme Cis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Femme Cis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Homme trans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Femme trans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Non binaire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526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Ne souhaite pas répondre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173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Autre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98" name="Google Shape;798;p14"/>
          <p:cNvSpPr txBox="1"/>
          <p:nvPr/>
        </p:nvSpPr>
        <p:spPr>
          <a:xfrm>
            <a:off x="868308" y="978547"/>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Genre</a:t>
            </a:r>
            <a:endParaRPr/>
          </a:p>
        </p:txBody>
      </p:sp>
      <p:graphicFrame>
        <p:nvGraphicFramePr>
          <p:cNvPr id="799" name="Google Shape;799;p14"/>
          <p:cNvGraphicFramePr/>
          <p:nvPr/>
        </p:nvGraphicFramePr>
        <p:xfrm>
          <a:off x="109014" y="4032416"/>
          <a:ext cx="3000000" cy="3000000"/>
        </p:xfrm>
        <a:graphic>
          <a:graphicData uri="http://schemas.openxmlformats.org/drawingml/2006/table">
            <a:tbl>
              <a:tblPr firstRow="1" bandRow="1">
                <a:noFill/>
                <a:tableStyleId>{D0988FB2-149A-450F-9738-1AC2C797F4CA}</a:tableStyleId>
              </a:tblPr>
              <a:tblGrid>
                <a:gridCol w="1655475">
                  <a:extLst>
                    <a:ext uri="{9D8B030D-6E8A-4147-A177-3AD203B41FA5}">
                      <a16:colId xmlns:a16="http://schemas.microsoft.com/office/drawing/2014/main" val="20000"/>
                    </a:ext>
                  </a:extLst>
                </a:gridCol>
              </a:tblGrid>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Moins de 40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40-44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45-49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50-54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55-59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60 ans et plus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00" name="Google Shape;800;p14"/>
          <p:cNvSpPr txBox="1"/>
          <p:nvPr/>
        </p:nvSpPr>
        <p:spPr>
          <a:xfrm>
            <a:off x="4477070" y="978547"/>
            <a:ext cx="3487607"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Région d’exercice</a:t>
            </a:r>
            <a:endParaRPr/>
          </a:p>
        </p:txBody>
      </p:sp>
      <p:sp>
        <p:nvSpPr>
          <p:cNvPr id="801" name="Google Shape;801;p14"/>
          <p:cNvSpPr txBox="1"/>
          <p:nvPr/>
        </p:nvSpPr>
        <p:spPr>
          <a:xfrm>
            <a:off x="8080691" y="1020683"/>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Lieu d’exercice</a:t>
            </a:r>
            <a:endParaRPr/>
          </a:p>
        </p:txBody>
      </p:sp>
      <p:graphicFrame>
        <p:nvGraphicFramePr>
          <p:cNvPr id="802" name="Google Shape;802;p14"/>
          <p:cNvGraphicFramePr/>
          <p:nvPr/>
        </p:nvGraphicFramePr>
        <p:xfrm>
          <a:off x="7735305" y="1366999"/>
          <a:ext cx="3000000" cy="3000000"/>
        </p:xfrm>
        <a:graphic>
          <a:graphicData uri="http://schemas.openxmlformats.org/drawingml/2006/table">
            <a:tbl>
              <a:tblPr firstRow="1" bandRow="1">
                <a:noFill/>
                <a:tableStyleId>{D0988FB2-149A-450F-9738-1AC2C797F4CA}</a:tableStyleId>
              </a:tblPr>
              <a:tblGrid>
                <a:gridCol w="2096225">
                  <a:extLst>
                    <a:ext uri="{9D8B030D-6E8A-4147-A177-3AD203B41FA5}">
                      <a16:colId xmlns:a16="http://schemas.microsoft.com/office/drawing/2014/main" val="20000"/>
                    </a:ext>
                  </a:extLst>
                </a:gridCol>
              </a:tblGrid>
              <a:tr h="3113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Cabinet de ville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113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Officine de ville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113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Hôpital, CHU</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113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CeGIDD</a:t>
                      </a:r>
                      <a:endParaRPr sz="11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113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Autre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03" name="Google Shape;803;p1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grpSp>
        <p:nvGrpSpPr>
          <p:cNvPr id="804" name="Google Shape;804;p14"/>
          <p:cNvGrpSpPr/>
          <p:nvPr/>
        </p:nvGrpSpPr>
        <p:grpSpPr>
          <a:xfrm>
            <a:off x="10913679" y="62212"/>
            <a:ext cx="1278321" cy="937230"/>
            <a:chOff x="9408744" y="1185992"/>
            <a:chExt cx="1278321" cy="937230"/>
          </a:xfrm>
        </p:grpSpPr>
        <p:sp>
          <p:nvSpPr>
            <p:cNvPr id="805" name="Google Shape;805;p14"/>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sp>
          <p:nvSpPr>
            <p:cNvPr id="806" name="Google Shape;806;p14"/>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FFAC6F"/>
                </a:buClr>
                <a:buSzPts val="1000"/>
                <a:buFont typeface="Barlow"/>
                <a:buNone/>
              </a:pPr>
              <a:r>
                <a:rPr lang="fr-FR" sz="1000" b="1" i="0" u="none" strike="noStrike" cap="none">
                  <a:solidFill>
                    <a:srgbClr val="FFAC6F"/>
                  </a:solidFill>
                  <a:latin typeface="Barlow"/>
                  <a:ea typeface="Barlow"/>
                  <a:cs typeface="Barlow"/>
                  <a:sym typeface="Barlow"/>
                </a:rPr>
                <a:t>PROFESSIONNELS </a:t>
              </a:r>
              <a:br>
                <a:rPr lang="fr-FR" sz="1000" b="1" i="0" u="none" strike="noStrike" cap="none">
                  <a:solidFill>
                    <a:srgbClr val="FFAC6F"/>
                  </a:solidFill>
                  <a:latin typeface="Barlow"/>
                  <a:ea typeface="Barlow"/>
                  <a:cs typeface="Barlow"/>
                  <a:sym typeface="Barlow"/>
                </a:rPr>
              </a:br>
              <a:r>
                <a:rPr lang="fr-FR" sz="1000" b="1" i="0" u="none" strike="noStrike" cap="none">
                  <a:solidFill>
                    <a:srgbClr val="FFAC6F"/>
                  </a:solidFill>
                  <a:latin typeface="Barlow"/>
                  <a:ea typeface="Barlow"/>
                  <a:cs typeface="Barlow"/>
                  <a:sym typeface="Barlow"/>
                </a:rPr>
                <a:t>DE SANTE</a:t>
              </a:r>
              <a:endParaRPr/>
            </a:p>
          </p:txBody>
        </p:sp>
        <p:grpSp>
          <p:nvGrpSpPr>
            <p:cNvPr id="807" name="Google Shape;807;p14"/>
            <p:cNvGrpSpPr/>
            <p:nvPr/>
          </p:nvGrpSpPr>
          <p:grpSpPr>
            <a:xfrm>
              <a:off x="9823218" y="1287315"/>
              <a:ext cx="442309" cy="416627"/>
              <a:chOff x="6478588" y="5773739"/>
              <a:chExt cx="492125" cy="463550"/>
            </a:xfrm>
          </p:grpSpPr>
          <p:sp>
            <p:nvSpPr>
              <p:cNvPr id="808" name="Google Shape;808;p14"/>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09" name="Google Shape;809;p14"/>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0" name="Google Shape;810;p14"/>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1" name="Google Shape;811;p14"/>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2" name="Google Shape;812;p14"/>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3" name="Google Shape;813;p14"/>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4" name="Google Shape;814;p14"/>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5" name="Google Shape;815;p14"/>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6" name="Google Shape;816;p14"/>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7" name="Google Shape;817;p14"/>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8" name="Google Shape;818;p14"/>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19" name="Google Shape;819;p14"/>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sp>
            <p:nvSpPr>
              <p:cNvPr id="820" name="Google Shape;820;p14"/>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Barlow"/>
                  <a:buNone/>
                </a:pPr>
                <a:endParaRPr sz="2400" b="0" i="0" u="none" strike="noStrike" cap="none">
                  <a:solidFill>
                    <a:srgbClr val="000000"/>
                  </a:solidFill>
                  <a:latin typeface="Barlow"/>
                  <a:ea typeface="Barlow"/>
                  <a:cs typeface="Barlow"/>
                  <a:sym typeface="Barlow"/>
                </a:endParaRPr>
              </a:p>
            </p:txBody>
          </p:sp>
        </p:grpSp>
      </p:grpSp>
      <p:graphicFrame>
        <p:nvGraphicFramePr>
          <p:cNvPr id="821" name="Google Shape;821;p14"/>
          <p:cNvGraphicFramePr/>
          <p:nvPr/>
        </p:nvGraphicFramePr>
        <p:xfrm>
          <a:off x="1655832" y="1187795"/>
          <a:ext cx="2617743" cy="24394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22" name="Google Shape;822;p14"/>
          <p:cNvGraphicFramePr/>
          <p:nvPr/>
        </p:nvGraphicFramePr>
        <p:xfrm>
          <a:off x="1764479" y="3977881"/>
          <a:ext cx="2617743" cy="21869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3" name="Google Shape;823;p14"/>
          <p:cNvGraphicFramePr/>
          <p:nvPr/>
        </p:nvGraphicFramePr>
        <p:xfrm>
          <a:off x="6535116" y="1182770"/>
          <a:ext cx="2371351" cy="40676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24" name="Google Shape;824;p14"/>
          <p:cNvGraphicFramePr/>
          <p:nvPr/>
        </p:nvGraphicFramePr>
        <p:xfrm>
          <a:off x="9770300" y="1258047"/>
          <a:ext cx="3173282" cy="1761313"/>
        </p:xfrm>
        <a:graphic>
          <a:graphicData uri="http://schemas.openxmlformats.org/drawingml/2006/chart">
            <c:chart xmlns:c="http://schemas.openxmlformats.org/drawingml/2006/chart" xmlns:r="http://schemas.openxmlformats.org/officeDocument/2006/relationships" r:id="rId6"/>
          </a:graphicData>
        </a:graphic>
      </p:graphicFrame>
      <p:sp>
        <p:nvSpPr>
          <p:cNvPr id="825" name="Google Shape;825;p14"/>
          <p:cNvSpPr txBox="1"/>
          <p:nvPr/>
        </p:nvSpPr>
        <p:spPr>
          <a:xfrm>
            <a:off x="1062176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(2/2)</a:t>
            </a:r>
            <a:endParaRPr sz="1800" b="1" i="0" u="none" strike="noStrike" cap="none">
              <a:solidFill>
                <a:srgbClr val="000000"/>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5"/>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LA PERCEPTION DES RISQUES LIÉS AU TABAC CHEZ LES PVVIH</a:t>
            </a:r>
            <a:endParaRPr/>
          </a:p>
        </p:txBody>
      </p:sp>
      <p:sp>
        <p:nvSpPr>
          <p:cNvPr id="832" name="Google Shape;832;p15"/>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1</a:t>
            </a:r>
            <a:endParaRPr/>
          </a:p>
        </p:txBody>
      </p:sp>
      <p:sp>
        <p:nvSpPr>
          <p:cNvPr id="833" name="Google Shape;833;p15"/>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6"/>
          <p:cNvSpPr txBox="1"/>
          <p:nvPr/>
        </p:nvSpPr>
        <p:spPr>
          <a:xfrm>
            <a:off x="589787" y="599137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Q11. Diriez-vous que le tabac a / a eu des conséquences négatives importantes sur … ?</a:t>
            </a:r>
            <a:br>
              <a:rPr lang="fr-FR" sz="1000" b="0" i="0" u="none" strike="noStrike" cap="none">
                <a:solidFill>
                  <a:srgbClr val="002060"/>
                </a:solidFill>
                <a:latin typeface="Barlow"/>
                <a:ea typeface="Barlow"/>
                <a:cs typeface="Barlow"/>
                <a:sym typeface="Barlow"/>
              </a:rPr>
            </a:br>
            <a:r>
              <a:rPr lang="fr-FR" sz="1000" b="0" i="1" u="none" strike="noStrike" cap="none">
                <a:solidFill>
                  <a:srgbClr val="002060"/>
                </a:solidFill>
                <a:latin typeface="Barlow"/>
                <a:ea typeface="Barlow"/>
                <a:cs typeface="Barlow"/>
                <a:sym typeface="Barlow"/>
              </a:rPr>
              <a:t>Base : ensemble des PvVIH (n = 232) </a:t>
            </a:r>
            <a:endParaRPr/>
          </a:p>
        </p:txBody>
      </p:sp>
      <p:graphicFrame>
        <p:nvGraphicFramePr>
          <p:cNvPr id="840" name="Google Shape;840;p16"/>
          <p:cNvGraphicFramePr/>
          <p:nvPr/>
        </p:nvGraphicFramePr>
        <p:xfrm>
          <a:off x="4577688" y="1286955"/>
          <a:ext cx="4617720" cy="44746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41" name="Google Shape;841;p16"/>
          <p:cNvGraphicFramePr/>
          <p:nvPr>
            <p:extLst>
              <p:ext uri="{D42A27DB-BD31-4B8C-83A1-F6EECF244321}">
                <p14:modId xmlns:p14="http://schemas.microsoft.com/office/powerpoint/2010/main" val="1065097343"/>
              </p:ext>
            </p:extLst>
          </p:nvPr>
        </p:nvGraphicFramePr>
        <p:xfrm>
          <a:off x="348978" y="1412536"/>
          <a:ext cx="4337500" cy="4187250"/>
        </p:xfrm>
        <a:graphic>
          <a:graphicData uri="http://schemas.openxmlformats.org/drawingml/2006/table">
            <a:tbl>
              <a:tblPr firstRow="1" bandRow="1">
                <a:noFill/>
                <a:tableStyleId>{D0988FB2-149A-450F-9738-1AC2C797F4CA}</a:tableStyleId>
              </a:tblPr>
              <a:tblGrid>
                <a:gridCol w="4337500">
                  <a:extLst>
                    <a:ext uri="{9D8B030D-6E8A-4147-A177-3AD203B41FA5}">
                      <a16:colId xmlns:a16="http://schemas.microsoft.com/office/drawing/2014/main" val="20000"/>
                    </a:ext>
                  </a:extLst>
                </a:gridCol>
              </a:tblGrid>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chemeClr val="bg1"/>
                          </a:solidFill>
                          <a:latin typeface="Barlow"/>
                          <a:ea typeface="Barlow"/>
                          <a:cs typeface="Barlow"/>
                          <a:sym typeface="Barlow"/>
                        </a:rPr>
                        <a:t>Vos poumons </a:t>
                      </a:r>
                      <a:endParaRPr dirty="0">
                        <a:solidFill>
                          <a:schemeClr val="bg1"/>
                        </a:solidFill>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Votre espérance de vie</a:t>
                      </a:r>
                      <a:endParaRPr dirty="0"/>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santé cardiovasculaire </a:t>
                      </a:r>
                      <a:br>
                        <a:rPr lang="fr-FR" sz="1200" b="0" i="0" u="none" strike="noStrike" cap="none">
                          <a:solidFill>
                            <a:srgbClr val="000000"/>
                          </a:solidFill>
                          <a:latin typeface="Barlow"/>
                          <a:ea typeface="Barlow"/>
                          <a:cs typeface="Barlow"/>
                          <a:sym typeface="Barlow"/>
                        </a:rPr>
                      </a:br>
                      <a:r>
                        <a:rPr lang="fr-FR" sz="1100" b="0" i="0" u="none" strike="noStrike" cap="none">
                          <a:solidFill>
                            <a:srgbClr val="000000"/>
                          </a:solidFill>
                          <a:latin typeface="Barlow"/>
                          <a:ea typeface="Barlow"/>
                          <a:cs typeface="Barlow"/>
                          <a:sym typeface="Barlow"/>
                        </a:rPr>
                        <a:t>(maladies cardiaques, accidents vasculaires cérébraux)</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votre peau </a:t>
                      </a:r>
                      <a:br>
                        <a:rPr lang="fr-FR" sz="1100" b="0" i="0" u="none" strike="noStrike" cap="none">
                          <a:solidFill>
                            <a:srgbClr val="000000"/>
                          </a:solidFill>
                          <a:latin typeface="Barlow"/>
                          <a:ea typeface="Barlow"/>
                          <a:cs typeface="Barlow"/>
                          <a:sym typeface="Barlow"/>
                        </a:rPr>
                      </a:br>
                      <a:r>
                        <a:rPr lang="fr-FR" sz="1100" b="0" i="0" u="none" strike="noStrike" cap="none">
                          <a:solidFill>
                            <a:srgbClr val="000000"/>
                          </a:solidFill>
                          <a:latin typeface="Barlow"/>
                          <a:ea typeface="Barlow"/>
                          <a:cs typeface="Barlow"/>
                          <a:sym typeface="Barlow"/>
                        </a:rPr>
                        <a:t>(vieillissement, décoloration de la peau)</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52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Votre système immunitaire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santé reproductive </a:t>
                      </a:r>
                      <a:r>
                        <a:rPr lang="fr-FR" sz="1100" b="0" i="0" u="none" strike="noStrike" cap="none">
                          <a:solidFill>
                            <a:srgbClr val="000000"/>
                          </a:solidFill>
                          <a:latin typeface="Barlow"/>
                          <a:ea typeface="Barlow"/>
                          <a:cs typeface="Barlow"/>
                          <a:sym typeface="Barlow"/>
                        </a:rPr>
                        <a:t>(fertilité) </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vos os </a:t>
                      </a:r>
                      <a:r>
                        <a:rPr lang="fr-FR" sz="1100" b="0" i="0" u="none" strike="noStrike" cap="none">
                          <a:solidFill>
                            <a:srgbClr val="000000"/>
                          </a:solidFill>
                          <a:latin typeface="Barlow"/>
                          <a:ea typeface="Barlow"/>
                          <a:cs typeface="Barlow"/>
                          <a:sym typeface="Barlow"/>
                        </a:rPr>
                        <a:t>(ostéoporose)</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vos yeux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65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Votre santé mentale</a:t>
                      </a:r>
                      <a:endParaRPr dirty="0"/>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842" name="Google Shape;842;p16"/>
          <p:cNvGraphicFramePr/>
          <p:nvPr/>
        </p:nvGraphicFramePr>
        <p:xfrm>
          <a:off x="3483499" y="5636859"/>
          <a:ext cx="7090125" cy="429875"/>
        </p:xfrm>
        <a:graphic>
          <a:graphicData uri="http://schemas.openxmlformats.org/drawingml/2006/table">
            <a:tbl>
              <a:tblPr firstRow="1" bandRow="1">
                <a:noFill/>
                <a:tableStyleId>{D0988FB2-149A-450F-9738-1AC2C797F4CA}</a:tableStyleId>
              </a:tblPr>
              <a:tblGrid>
                <a:gridCol w="1017750">
                  <a:extLst>
                    <a:ext uri="{9D8B030D-6E8A-4147-A177-3AD203B41FA5}">
                      <a16:colId xmlns:a16="http://schemas.microsoft.com/office/drawing/2014/main" val="20000"/>
                    </a:ext>
                  </a:extLst>
                </a:gridCol>
                <a:gridCol w="2024125">
                  <a:extLst>
                    <a:ext uri="{9D8B030D-6E8A-4147-A177-3AD203B41FA5}">
                      <a16:colId xmlns:a16="http://schemas.microsoft.com/office/drawing/2014/main" val="20001"/>
                    </a:ext>
                  </a:extLst>
                </a:gridCol>
                <a:gridCol w="2024125">
                  <a:extLst>
                    <a:ext uri="{9D8B030D-6E8A-4147-A177-3AD203B41FA5}">
                      <a16:colId xmlns:a16="http://schemas.microsoft.com/office/drawing/2014/main" val="20002"/>
                    </a:ext>
                  </a:extLst>
                </a:gridCol>
                <a:gridCol w="2024125">
                  <a:extLst>
                    <a:ext uri="{9D8B030D-6E8A-4147-A177-3AD203B41FA5}">
                      <a16:colId xmlns:a16="http://schemas.microsoft.com/office/drawing/2014/main" val="20003"/>
                    </a:ext>
                  </a:extLst>
                </a:gridCol>
              </a:tblGrid>
              <a:tr h="429875">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CERTAINEMENT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PROBABLEMENT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PROBABLEMENT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2060"/>
                          </a:solidFill>
                          <a:latin typeface="Barlow"/>
                          <a:ea typeface="Barlow"/>
                          <a:cs typeface="Barlow"/>
                          <a:sym typeface="Barlow"/>
                        </a:rPr>
                        <a:t>CERTAINEMENT PAS</a:t>
                      </a:r>
                      <a:endParaRPr dirty="0"/>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43" name="Google Shape;843;p16"/>
          <p:cNvSpPr txBox="1"/>
          <p:nvPr/>
        </p:nvSpPr>
        <p:spPr>
          <a:xfrm>
            <a:off x="8814408" y="1083843"/>
            <a:ext cx="183815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400"/>
              <a:buFont typeface="Barlow"/>
              <a:buNone/>
            </a:pPr>
            <a:r>
              <a:rPr lang="fr-FR" sz="1400" b="1" i="0" u="none" strike="noStrike" cap="none">
                <a:solidFill>
                  <a:srgbClr val="C00000"/>
                </a:solidFill>
                <a:latin typeface="Barlow"/>
                <a:ea typeface="Barlow"/>
                <a:cs typeface="Barlow"/>
                <a:sym typeface="Barlow"/>
              </a:rPr>
              <a:t>% Oui</a:t>
            </a:r>
            <a:endParaRPr sz="2000" b="1" i="0" u="none" strike="noStrike" cap="none">
              <a:solidFill>
                <a:srgbClr val="C00000"/>
              </a:solidFill>
              <a:latin typeface="Barlow"/>
              <a:ea typeface="Barlow"/>
              <a:cs typeface="Barlow"/>
              <a:sym typeface="Barlow"/>
            </a:endParaRPr>
          </a:p>
        </p:txBody>
      </p:sp>
      <p:graphicFrame>
        <p:nvGraphicFramePr>
          <p:cNvPr id="844" name="Google Shape;844;p16"/>
          <p:cNvGraphicFramePr/>
          <p:nvPr/>
        </p:nvGraphicFramePr>
        <p:xfrm>
          <a:off x="9179918" y="1412536"/>
          <a:ext cx="1107125" cy="4187250"/>
        </p:xfrm>
        <a:graphic>
          <a:graphicData uri="http://schemas.openxmlformats.org/drawingml/2006/table">
            <a:tbl>
              <a:tblPr firstRow="1" bandRow="1">
                <a:noFill/>
                <a:tableStyleId>{D0988FB2-149A-450F-9738-1AC2C797F4CA}</a:tableStyleId>
              </a:tblPr>
              <a:tblGrid>
                <a:gridCol w="1107125">
                  <a:extLst>
                    <a:ext uri="{9D8B030D-6E8A-4147-A177-3AD203B41FA5}">
                      <a16:colId xmlns:a16="http://schemas.microsoft.com/office/drawing/2014/main" val="20000"/>
                    </a:ext>
                  </a:extLst>
                </a:gridCol>
              </a:tblGrid>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93</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91</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87</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87</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75</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64</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63</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63</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65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52</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845" name="Google Shape;845;p16"/>
          <p:cNvGrpSpPr/>
          <p:nvPr/>
        </p:nvGrpSpPr>
        <p:grpSpPr>
          <a:xfrm>
            <a:off x="10917210" y="135141"/>
            <a:ext cx="1649580" cy="808899"/>
            <a:chOff x="-161843" y="1708609"/>
            <a:chExt cx="1649580" cy="808899"/>
          </a:xfrm>
        </p:grpSpPr>
        <p:grpSp>
          <p:nvGrpSpPr>
            <p:cNvPr id="846" name="Google Shape;846;p16"/>
            <p:cNvGrpSpPr/>
            <p:nvPr/>
          </p:nvGrpSpPr>
          <p:grpSpPr>
            <a:xfrm>
              <a:off x="368934" y="1708609"/>
              <a:ext cx="588025" cy="588025"/>
              <a:chOff x="2641002" y="1479176"/>
              <a:chExt cx="645696" cy="645696"/>
            </a:xfrm>
          </p:grpSpPr>
          <p:sp>
            <p:nvSpPr>
              <p:cNvPr id="847" name="Google Shape;847;p1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848" name="Google Shape;848;p16"/>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849" name="Google Shape;849;p1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PvVIH</a:t>
              </a:r>
              <a:endParaRPr sz="1100" b="1" i="0" u="none" strike="noStrike" cap="none">
                <a:solidFill>
                  <a:srgbClr val="175673"/>
                </a:solidFill>
                <a:latin typeface="Barlow"/>
                <a:ea typeface="Barlow"/>
                <a:cs typeface="Barlow"/>
                <a:sym typeface="Barlow"/>
              </a:endParaRPr>
            </a:p>
          </p:txBody>
        </p:sp>
      </p:grpSp>
      <p:sp>
        <p:nvSpPr>
          <p:cNvPr id="850" name="Google Shape;850;p1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851" name="Google Shape;851;p16"/>
          <p:cNvSpPr txBox="1">
            <a:spLocks noGrp="1"/>
          </p:cNvSpPr>
          <p:nvPr>
            <p:ph type="title"/>
          </p:nvPr>
        </p:nvSpPr>
        <p:spPr>
          <a:xfrm>
            <a:off x="450001" y="279223"/>
            <a:ext cx="1063701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Massivement les PvVIH sont conscientes des impacts négatifs du tabac sur leur santé, notamment concernant leurs poumons, leur espérance de vie, leur santé cardiovasculaire et leur peau.</a:t>
            </a:r>
            <a:endParaRPr/>
          </a:p>
        </p:txBody>
      </p:sp>
      <p:sp>
        <p:nvSpPr>
          <p:cNvPr id="852" name="Google Shape;852;p16"/>
          <p:cNvSpPr/>
          <p:nvPr/>
        </p:nvSpPr>
        <p:spPr>
          <a:xfrm>
            <a:off x="5608948" y="1438755"/>
            <a:ext cx="923827" cy="1827677"/>
          </a:xfrm>
          <a:prstGeom prst="roundRect">
            <a:avLst>
              <a:gd name="adj" fmla="val 16667"/>
            </a:avLst>
          </a:prstGeom>
          <a:noFill/>
          <a:ln w="19050" cap="flat" cmpd="sng">
            <a:solidFill>
              <a:srgbClr val="FFAC6F"/>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857"/>
        <p:cNvGrpSpPr/>
        <p:nvPr/>
      </p:nvGrpSpPr>
      <p:grpSpPr>
        <a:xfrm>
          <a:off x="0" y="0"/>
          <a:ext cx="0" cy="0"/>
          <a:chOff x="0" y="0"/>
          <a:chExt cx="0" cy="0"/>
        </a:xfrm>
      </p:grpSpPr>
      <p:sp>
        <p:nvSpPr>
          <p:cNvPr id="858" name="Google Shape;858;p17"/>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Ces conséquences négatives sont encore plus perçues par les fumeurs actuels.</a:t>
            </a:r>
            <a:endParaRPr/>
          </a:p>
        </p:txBody>
      </p:sp>
      <p:sp>
        <p:nvSpPr>
          <p:cNvPr id="859" name="Google Shape;859;p17"/>
          <p:cNvSpPr txBox="1"/>
          <p:nvPr/>
        </p:nvSpPr>
        <p:spPr>
          <a:xfrm>
            <a:off x="589787" y="599137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Q11. Diriez-vous que le tabac a / a eu des conséquences négatives importantes sur … ?</a:t>
            </a:r>
            <a:br>
              <a:rPr lang="fr-FR" sz="1000" b="0" i="0" u="none" strike="noStrike" cap="none">
                <a:solidFill>
                  <a:srgbClr val="002060"/>
                </a:solidFill>
                <a:latin typeface="Barlow"/>
                <a:ea typeface="Barlow"/>
                <a:cs typeface="Barlow"/>
                <a:sym typeface="Barlow"/>
              </a:rPr>
            </a:br>
            <a:r>
              <a:rPr lang="fr-FR" sz="1000" b="0" i="1" u="none" strike="noStrike" cap="none">
                <a:solidFill>
                  <a:srgbClr val="002060"/>
                </a:solidFill>
                <a:latin typeface="Barlow"/>
                <a:ea typeface="Barlow"/>
                <a:cs typeface="Barlow"/>
                <a:sym typeface="Barlow"/>
              </a:rPr>
              <a:t>Base : ensemble des PvVIH (n = 232) </a:t>
            </a:r>
            <a:endParaRPr/>
          </a:p>
        </p:txBody>
      </p:sp>
      <p:grpSp>
        <p:nvGrpSpPr>
          <p:cNvPr id="860" name="Google Shape;860;p17"/>
          <p:cNvGrpSpPr/>
          <p:nvPr/>
        </p:nvGrpSpPr>
        <p:grpSpPr>
          <a:xfrm>
            <a:off x="10917210" y="135141"/>
            <a:ext cx="1649580" cy="808899"/>
            <a:chOff x="-161843" y="1708609"/>
            <a:chExt cx="1649580" cy="808899"/>
          </a:xfrm>
        </p:grpSpPr>
        <p:grpSp>
          <p:nvGrpSpPr>
            <p:cNvPr id="861" name="Google Shape;861;p17"/>
            <p:cNvGrpSpPr/>
            <p:nvPr/>
          </p:nvGrpSpPr>
          <p:grpSpPr>
            <a:xfrm>
              <a:off x="368934" y="1708609"/>
              <a:ext cx="588025" cy="588025"/>
              <a:chOff x="2641002" y="1479176"/>
              <a:chExt cx="645696" cy="645696"/>
            </a:xfrm>
          </p:grpSpPr>
          <p:sp>
            <p:nvSpPr>
              <p:cNvPr id="862" name="Google Shape;862;p1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863" name="Google Shape;863;p17"/>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864" name="Google Shape;864;p1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PvVIH</a:t>
              </a:r>
              <a:endParaRPr sz="1100" b="1" i="0" u="none" strike="noStrike" cap="none">
                <a:solidFill>
                  <a:srgbClr val="175673"/>
                </a:solidFill>
                <a:latin typeface="Barlow"/>
                <a:ea typeface="Barlow"/>
                <a:cs typeface="Barlow"/>
                <a:sym typeface="Barlow"/>
              </a:endParaRPr>
            </a:p>
          </p:txBody>
        </p:sp>
      </p:grpSp>
      <p:sp>
        <p:nvSpPr>
          <p:cNvPr id="865" name="Google Shape;865;p1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graphicFrame>
        <p:nvGraphicFramePr>
          <p:cNvPr id="866" name="Google Shape;866;p17"/>
          <p:cNvGraphicFramePr/>
          <p:nvPr/>
        </p:nvGraphicFramePr>
        <p:xfrm>
          <a:off x="972677" y="1295397"/>
          <a:ext cx="3000000" cy="3000000"/>
        </p:xfrm>
        <a:graphic>
          <a:graphicData uri="http://schemas.openxmlformats.org/drawingml/2006/table">
            <a:tbl>
              <a:tblPr>
                <a:noFill/>
                <a:tableStyleId>{E569ACED-2DDD-4A45-844F-45F103245E86}</a:tableStyleId>
              </a:tblPr>
              <a:tblGrid>
                <a:gridCol w="3514100">
                  <a:extLst>
                    <a:ext uri="{9D8B030D-6E8A-4147-A177-3AD203B41FA5}">
                      <a16:colId xmlns:a16="http://schemas.microsoft.com/office/drawing/2014/main" val="20000"/>
                    </a:ext>
                  </a:extLst>
                </a:gridCol>
                <a:gridCol w="2244175">
                  <a:extLst>
                    <a:ext uri="{9D8B030D-6E8A-4147-A177-3AD203B41FA5}">
                      <a16:colId xmlns:a16="http://schemas.microsoft.com/office/drawing/2014/main" val="20001"/>
                    </a:ext>
                  </a:extLst>
                </a:gridCol>
                <a:gridCol w="2244175">
                  <a:extLst>
                    <a:ext uri="{9D8B030D-6E8A-4147-A177-3AD203B41FA5}">
                      <a16:colId xmlns:a16="http://schemas.microsoft.com/office/drawing/2014/main" val="20002"/>
                    </a:ext>
                  </a:extLst>
                </a:gridCol>
                <a:gridCol w="2244175">
                  <a:extLst>
                    <a:ext uri="{9D8B030D-6E8A-4147-A177-3AD203B41FA5}">
                      <a16:colId xmlns:a16="http://schemas.microsoft.com/office/drawing/2014/main" val="20003"/>
                    </a:ext>
                  </a:extLst>
                </a:gridCol>
              </a:tblGrid>
              <a:tr h="1224000">
                <a:tc>
                  <a:txBody>
                    <a:bodyPr/>
                    <a:lstStyle/>
                    <a:p>
                      <a:pPr marL="0" marR="0" lvl="0" indent="0" algn="l" rtl="0">
                        <a:spcBef>
                          <a:spcPts val="0"/>
                        </a:spcBef>
                        <a:spcAft>
                          <a:spcPts val="0"/>
                        </a:spcAft>
                        <a:buNone/>
                      </a:pPr>
                      <a:r>
                        <a:rPr lang="fr-FR" sz="1800" b="1" i="0" u="none" strike="noStrike" cap="none">
                          <a:solidFill>
                            <a:schemeClr val="lt1"/>
                          </a:solidFill>
                          <a:highlight>
                            <a:srgbClr val="C00000"/>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b="1" i="0" u="none" strike="noStrike" cap="none">
                        <a:solidFill>
                          <a:srgbClr val="FFAB6F"/>
                        </a:solidFill>
                        <a:latin typeface="Barlow"/>
                        <a:ea typeface="Barlow"/>
                        <a:cs typeface="Barlow"/>
                        <a:sym typeface="Barlow"/>
                      </a:endParaRPr>
                    </a:p>
                  </a:txBody>
                  <a:tcPr marL="91450" marR="91450" marT="45725" marB="45725" anchor="b">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175673">
                        <a:alpha val="9803"/>
                      </a:srgbClr>
                    </a:solidFill>
                  </a:tcPr>
                </a:tc>
                <a:tc>
                  <a:txBody>
                    <a:bodyPr/>
                    <a:lstStyle/>
                    <a:p>
                      <a:pPr marL="0" marR="0" lvl="0" indent="0" algn="ctr" rtl="0">
                        <a:spcBef>
                          <a:spcPts val="0"/>
                        </a:spcBef>
                        <a:spcAft>
                          <a:spcPts val="0"/>
                        </a:spcAft>
                        <a:buNone/>
                      </a:pPr>
                      <a:endParaRPr sz="1200" b="1" i="0" u="none" strike="noStrike" cap="none">
                        <a:solidFill>
                          <a:srgbClr val="FFAB6F"/>
                        </a:solidFill>
                        <a:latin typeface="Barlow"/>
                        <a:ea typeface="Barlow"/>
                        <a:cs typeface="Barlow"/>
                        <a:sym typeface="Barlow"/>
                      </a:endParaRPr>
                    </a:p>
                  </a:txBody>
                  <a:tcPr marL="91450" marR="91450" marT="45725" marB="45725" anchor="b">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endParaRPr sz="1200" b="1" i="0" u="none" strike="noStrike" cap="none">
                        <a:solidFill>
                          <a:srgbClr val="FFAB6F"/>
                        </a:solidFill>
                        <a:latin typeface="Barlow"/>
                        <a:ea typeface="Barlow"/>
                        <a:cs typeface="Barlow"/>
                        <a:sym typeface="Barlow"/>
                      </a:endParaRPr>
                    </a:p>
                  </a:txBody>
                  <a:tcPr marL="91450" marR="91450" marT="45725" marB="45725"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Vos poumons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93</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85</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espérance de vie</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90</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81</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santé cardiovasculaire </a:t>
                      </a:r>
                      <a:br>
                        <a:rPr lang="fr-FR" sz="1200" b="0" i="0" u="none" strike="noStrike" cap="none">
                          <a:solidFill>
                            <a:srgbClr val="000000"/>
                          </a:solidFill>
                          <a:latin typeface="Barlow"/>
                          <a:ea typeface="Barlow"/>
                          <a:cs typeface="Barlow"/>
                          <a:sym typeface="Barlow"/>
                        </a:rPr>
                      </a:br>
                      <a:r>
                        <a:rPr lang="fr-FR" sz="1100" b="0" i="0" u="none" strike="noStrike" cap="none">
                          <a:solidFill>
                            <a:srgbClr val="000000"/>
                          </a:solidFill>
                          <a:latin typeface="Barlow"/>
                          <a:ea typeface="Barlow"/>
                          <a:cs typeface="Barlow"/>
                          <a:sym typeface="Barlow"/>
                        </a:rPr>
                        <a:t>(maladies cardiaques, accidents vasculaires cérébraux)</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87</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votre peau </a:t>
                      </a:r>
                      <a:br>
                        <a:rPr lang="fr-FR" sz="1100" b="0" i="0" u="none" strike="noStrike" cap="none">
                          <a:solidFill>
                            <a:srgbClr val="000000"/>
                          </a:solidFill>
                          <a:latin typeface="Barlow"/>
                          <a:ea typeface="Barlow"/>
                          <a:cs typeface="Barlow"/>
                          <a:sym typeface="Barlow"/>
                        </a:rPr>
                      </a:br>
                      <a:r>
                        <a:rPr lang="fr-FR" sz="1100" b="0" i="0" u="none" strike="noStrike" cap="none">
                          <a:solidFill>
                            <a:srgbClr val="000000"/>
                          </a:solidFill>
                          <a:latin typeface="Barlow"/>
                          <a:ea typeface="Barlow"/>
                          <a:cs typeface="Barlow"/>
                          <a:sym typeface="Barlow"/>
                        </a:rPr>
                        <a:t>(vieillissement, décoloration de la peau)</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87</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94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79</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00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Votre système immunitaire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75</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82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66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santé reproductive </a:t>
                      </a:r>
                      <a:r>
                        <a:rPr lang="fr-FR" sz="1100" b="0" i="0" u="none" strike="noStrike" cap="none">
                          <a:solidFill>
                            <a:srgbClr val="000000"/>
                          </a:solidFill>
                          <a:latin typeface="Barlow"/>
                          <a:ea typeface="Barlow"/>
                          <a:cs typeface="Barlow"/>
                          <a:sym typeface="Barlow"/>
                        </a:rPr>
                        <a:t>(fertilité) </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64</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48</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vos os </a:t>
                      </a:r>
                      <a:r>
                        <a:rPr lang="fr-FR" sz="1100" b="0" i="0" u="none" strike="noStrike" cap="none">
                          <a:solidFill>
                            <a:srgbClr val="000000"/>
                          </a:solidFill>
                          <a:latin typeface="Barlow"/>
                          <a:ea typeface="Barlow"/>
                          <a:cs typeface="Barlow"/>
                          <a:sym typeface="Barlow"/>
                        </a:rPr>
                        <a:t>(ostéoporose)</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64</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53</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santé de vos yeux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64</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75673">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54</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60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santé mentale</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     52</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175673">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55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48</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pSp>
        <p:nvGrpSpPr>
          <p:cNvPr id="867" name="Google Shape;867;p17"/>
          <p:cNvGrpSpPr/>
          <p:nvPr/>
        </p:nvGrpSpPr>
        <p:grpSpPr>
          <a:xfrm>
            <a:off x="4741734" y="1471164"/>
            <a:ext cx="1649580" cy="808899"/>
            <a:chOff x="-161843" y="1708609"/>
            <a:chExt cx="1649580" cy="808899"/>
          </a:xfrm>
        </p:grpSpPr>
        <p:grpSp>
          <p:nvGrpSpPr>
            <p:cNvPr id="868" name="Google Shape;868;p17"/>
            <p:cNvGrpSpPr/>
            <p:nvPr/>
          </p:nvGrpSpPr>
          <p:grpSpPr>
            <a:xfrm>
              <a:off x="368934" y="1708609"/>
              <a:ext cx="588025" cy="588025"/>
              <a:chOff x="2641002" y="1479176"/>
              <a:chExt cx="645696" cy="645696"/>
            </a:xfrm>
          </p:grpSpPr>
          <p:sp>
            <p:nvSpPr>
              <p:cNvPr id="869" name="Google Shape;869;p1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870" name="Google Shape;870;p17"/>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871" name="Google Shape;871;p1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Ensemble des PvVIH</a:t>
              </a:r>
              <a:endParaRPr sz="1100" b="1" i="0" u="none" strike="noStrike" cap="none">
                <a:solidFill>
                  <a:srgbClr val="175673"/>
                </a:solidFill>
                <a:latin typeface="Barlow"/>
                <a:ea typeface="Barlow"/>
                <a:cs typeface="Barlow"/>
                <a:sym typeface="Barlow"/>
              </a:endParaRPr>
            </a:p>
          </p:txBody>
        </p:sp>
      </p:grpSp>
      <p:grpSp>
        <p:nvGrpSpPr>
          <p:cNvPr id="872" name="Google Shape;872;p17"/>
          <p:cNvGrpSpPr/>
          <p:nvPr/>
        </p:nvGrpSpPr>
        <p:grpSpPr>
          <a:xfrm>
            <a:off x="6979391" y="1314202"/>
            <a:ext cx="1649580" cy="965861"/>
            <a:chOff x="-161843" y="1551647"/>
            <a:chExt cx="1649580" cy="965861"/>
          </a:xfrm>
        </p:grpSpPr>
        <p:grpSp>
          <p:nvGrpSpPr>
            <p:cNvPr id="873" name="Google Shape;873;p17"/>
            <p:cNvGrpSpPr/>
            <p:nvPr/>
          </p:nvGrpSpPr>
          <p:grpSpPr>
            <a:xfrm>
              <a:off x="368934" y="1708609"/>
              <a:ext cx="588025" cy="588025"/>
              <a:chOff x="2641002" y="1479176"/>
              <a:chExt cx="645696" cy="645696"/>
            </a:xfrm>
          </p:grpSpPr>
          <p:sp>
            <p:nvSpPr>
              <p:cNvPr id="874" name="Google Shape;874;p17"/>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875" name="Google Shape;875;p17"/>
              <p:cNvPicPr preferRelativeResize="0"/>
              <p:nvPr/>
            </p:nvPicPr>
            <p:blipFill rotWithShape="1">
              <a:blip r:embed="rId3">
                <a:alphaModFix/>
              </a:blip>
              <a:srcRect/>
              <a:stretch/>
            </p:blipFill>
            <p:spPr>
              <a:xfrm>
                <a:off x="2745902" y="1584076"/>
                <a:ext cx="435896" cy="435896"/>
              </a:xfrm>
              <a:prstGeom prst="rect">
                <a:avLst/>
              </a:prstGeom>
              <a:solidFill>
                <a:srgbClr val="1E7DA7"/>
              </a:solidFill>
              <a:ln>
                <a:noFill/>
              </a:ln>
            </p:spPr>
          </p:pic>
        </p:grpSp>
        <p:sp>
          <p:nvSpPr>
            <p:cNvPr id="876" name="Google Shape;876;p1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PvVIH fumeurs actuels</a:t>
              </a:r>
              <a:endParaRPr/>
            </a:p>
          </p:txBody>
        </p:sp>
        <p:pic>
          <p:nvPicPr>
            <p:cNvPr id="877" name="Google Shape;877;p17"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grpSp>
        <p:nvGrpSpPr>
          <p:cNvPr id="878" name="Google Shape;878;p17"/>
          <p:cNvGrpSpPr/>
          <p:nvPr/>
        </p:nvGrpSpPr>
        <p:grpSpPr>
          <a:xfrm>
            <a:off x="9252285" y="1314202"/>
            <a:ext cx="1649580" cy="965861"/>
            <a:chOff x="9250649" y="1551647"/>
            <a:chExt cx="1649580" cy="965861"/>
          </a:xfrm>
        </p:grpSpPr>
        <p:grpSp>
          <p:nvGrpSpPr>
            <p:cNvPr id="879" name="Google Shape;879;p17"/>
            <p:cNvGrpSpPr/>
            <p:nvPr/>
          </p:nvGrpSpPr>
          <p:grpSpPr>
            <a:xfrm>
              <a:off x="9250649" y="1551647"/>
              <a:ext cx="1649580" cy="965861"/>
              <a:chOff x="-161843" y="1551647"/>
              <a:chExt cx="1649580" cy="965861"/>
            </a:xfrm>
          </p:grpSpPr>
          <p:grpSp>
            <p:nvGrpSpPr>
              <p:cNvPr id="880" name="Google Shape;880;p17"/>
              <p:cNvGrpSpPr/>
              <p:nvPr/>
            </p:nvGrpSpPr>
            <p:grpSpPr>
              <a:xfrm>
                <a:off x="368934" y="1708609"/>
                <a:ext cx="588025" cy="588025"/>
                <a:chOff x="2641002" y="1479176"/>
                <a:chExt cx="645696" cy="645696"/>
              </a:xfrm>
            </p:grpSpPr>
            <p:sp>
              <p:nvSpPr>
                <p:cNvPr id="881" name="Google Shape;881;p17"/>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882" name="Google Shape;882;p17"/>
                <p:cNvPicPr preferRelativeResize="0"/>
                <p:nvPr/>
              </p:nvPicPr>
              <p:blipFill rotWithShape="1">
                <a:blip r:embed="rId3">
                  <a:alphaModFix/>
                </a:blip>
                <a:srcRect/>
                <a:stretch/>
              </p:blipFill>
              <p:spPr>
                <a:xfrm>
                  <a:off x="2745902" y="1584076"/>
                  <a:ext cx="435896" cy="435896"/>
                </a:xfrm>
                <a:prstGeom prst="rect">
                  <a:avLst/>
                </a:prstGeom>
                <a:solidFill>
                  <a:srgbClr val="A4DAF1"/>
                </a:solidFill>
                <a:ln>
                  <a:noFill/>
                </a:ln>
              </p:spPr>
            </p:pic>
          </p:grpSp>
          <p:sp>
            <p:nvSpPr>
              <p:cNvPr id="883" name="Google Shape;883;p1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A4DAF1"/>
                  </a:buClr>
                  <a:buSzPts val="1100"/>
                  <a:buFont typeface="Barlow"/>
                  <a:buNone/>
                </a:pPr>
                <a:r>
                  <a:rPr lang="fr-FR" sz="1100" b="1" i="0" u="none" strike="noStrike" cap="none">
                    <a:solidFill>
                      <a:srgbClr val="A4DAF1"/>
                    </a:solidFill>
                    <a:latin typeface="Barlow"/>
                    <a:ea typeface="Barlow"/>
                    <a:cs typeface="Barlow"/>
                    <a:sym typeface="Barlow"/>
                  </a:rPr>
                  <a:t>PvVIH anciens fumeurs</a:t>
                </a:r>
                <a:endParaRPr/>
              </a:p>
            </p:txBody>
          </p:sp>
          <p:pic>
            <p:nvPicPr>
              <p:cNvPr id="884" name="Google Shape;884;p17"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885" name="Google Shape;885;p17"/>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886" name="Google Shape;886;p17"/>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aphicFrame>
        <p:nvGraphicFramePr>
          <p:cNvPr id="887" name="Google Shape;887;p17"/>
          <p:cNvGraphicFramePr/>
          <p:nvPr/>
        </p:nvGraphicFramePr>
        <p:xfrm>
          <a:off x="2996036" y="2247050"/>
          <a:ext cx="3000000" cy="3000000"/>
        </p:xfrm>
        <a:graphic>
          <a:graphicData uri="http://schemas.openxmlformats.org/drawingml/2006/table">
            <a:tbl>
              <a:tblPr>
                <a:noFill/>
                <a:tableStyleId>{E569ACED-2DDD-4A45-844F-45F103245E86}</a:tableStyleId>
              </a:tblPr>
              <a:tblGrid>
                <a:gridCol w="1507575">
                  <a:extLst>
                    <a:ext uri="{9D8B030D-6E8A-4147-A177-3AD203B41FA5}">
                      <a16:colId xmlns:a16="http://schemas.microsoft.com/office/drawing/2014/main" val="20000"/>
                    </a:ext>
                  </a:extLst>
                </a:gridCol>
                <a:gridCol w="2239200">
                  <a:extLst>
                    <a:ext uri="{9D8B030D-6E8A-4147-A177-3AD203B41FA5}">
                      <a16:colId xmlns:a16="http://schemas.microsoft.com/office/drawing/2014/main" val="20001"/>
                    </a:ext>
                  </a:extLst>
                </a:gridCol>
                <a:gridCol w="2239200">
                  <a:extLst>
                    <a:ext uri="{9D8B030D-6E8A-4147-A177-3AD203B41FA5}">
                      <a16:colId xmlns:a16="http://schemas.microsoft.com/office/drawing/2014/main" val="20002"/>
                    </a:ext>
                  </a:extLst>
                </a:gridCol>
                <a:gridCol w="2239200">
                  <a:extLst>
                    <a:ext uri="{9D8B030D-6E8A-4147-A177-3AD203B41FA5}">
                      <a16:colId xmlns:a16="http://schemas.microsoft.com/office/drawing/2014/main" val="20003"/>
                    </a:ext>
                  </a:extLst>
                </a:gridCol>
              </a:tblGrid>
              <a:tr h="363775">
                <a:tc>
                  <a:txBody>
                    <a:bodyPr/>
                    <a:lstStyle/>
                    <a:p>
                      <a:pPr marL="0" marR="0" lvl="0" indent="0" algn="ctr" rtl="0">
                        <a:spcBef>
                          <a:spcPts val="0"/>
                        </a:spcBef>
                        <a:spcAft>
                          <a:spcPts val="0"/>
                        </a:spcAft>
                        <a:buNone/>
                      </a:pPr>
                      <a:r>
                        <a:rPr lang="fr-FR" sz="1000" b="1" i="0" u="none" strike="noStrike" cap="none">
                          <a:solidFill>
                            <a:srgbClr val="175673"/>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175673"/>
                          </a:solidFill>
                          <a:latin typeface="Arial"/>
                          <a:ea typeface="Arial"/>
                          <a:cs typeface="Arial"/>
                          <a:sym typeface="Arial"/>
                        </a:rPr>
                        <a:t>232</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175673"/>
                          </a:solidFill>
                          <a:latin typeface="Arial"/>
                          <a:ea typeface="Arial"/>
                          <a:cs typeface="Arial"/>
                          <a:sym typeface="Arial"/>
                        </a:rPr>
                        <a:t>126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175673"/>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88" name="Google Shape;888;p17"/>
          <p:cNvSpPr txBox="1"/>
          <p:nvPr/>
        </p:nvSpPr>
        <p:spPr>
          <a:xfrm>
            <a:off x="5368042" y="4277312"/>
            <a:ext cx="1394493"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Barlow"/>
              <a:buNone/>
            </a:pPr>
            <a:r>
              <a:rPr lang="fr-FR" sz="1000" b="0" i="0" u="none" strike="noStrike" cap="none">
                <a:solidFill>
                  <a:srgbClr val="000000"/>
                </a:solidFill>
                <a:latin typeface="Barlow"/>
                <a:ea typeface="Barlow"/>
                <a:cs typeface="Barlow"/>
                <a:sym typeface="Barlow"/>
              </a:rPr>
              <a:t>Moins de 45 ans : </a:t>
            </a:r>
            <a:r>
              <a:rPr lang="fr-FR" sz="1000" b="0" i="0" u="none" strike="noStrike" cap="none">
                <a:solidFill>
                  <a:srgbClr val="00B050"/>
                </a:solidFill>
                <a:latin typeface="Barlow"/>
                <a:ea typeface="Barlow"/>
                <a:cs typeface="Barlow"/>
                <a:sym typeface="Barlow"/>
              </a:rPr>
              <a:t>83</a:t>
            </a:r>
            <a:endParaRPr/>
          </a:p>
          <a:p>
            <a:pPr marL="0" marR="0" lvl="0" indent="0" algn="l" rtl="0">
              <a:lnSpc>
                <a:spcPct val="115000"/>
              </a:lnSpc>
              <a:spcBef>
                <a:spcPts val="0"/>
              </a:spcBef>
              <a:spcAft>
                <a:spcPts val="0"/>
              </a:spcAft>
              <a:buClr>
                <a:srgbClr val="000000"/>
              </a:buClr>
              <a:buSzPts val="1000"/>
              <a:buFont typeface="Barlow"/>
              <a:buNone/>
            </a:pPr>
            <a:r>
              <a:rPr lang="fr-FR" sz="1000" b="0" i="0" u="none" strike="noStrike" cap="none">
                <a:solidFill>
                  <a:srgbClr val="000000"/>
                </a:solidFill>
                <a:latin typeface="Barlow"/>
                <a:ea typeface="Barlow"/>
                <a:cs typeface="Barlow"/>
                <a:sym typeface="Barlow"/>
              </a:rPr>
              <a:t>Souhait d’arrêter : </a:t>
            </a:r>
            <a:r>
              <a:rPr lang="fr-FR" sz="1000" b="0" i="0" u="none" strike="noStrike" cap="none">
                <a:solidFill>
                  <a:srgbClr val="00B050"/>
                </a:solidFill>
                <a:latin typeface="Barlow"/>
                <a:ea typeface="Barlow"/>
                <a:cs typeface="Barlow"/>
                <a:sym typeface="Barlow"/>
              </a:rPr>
              <a:t>78</a:t>
            </a:r>
            <a:endParaRPr/>
          </a:p>
        </p:txBody>
      </p:sp>
      <p:cxnSp>
        <p:nvCxnSpPr>
          <p:cNvPr id="889" name="Google Shape;889;p17"/>
          <p:cNvCxnSpPr/>
          <p:nvPr/>
        </p:nvCxnSpPr>
        <p:spPr>
          <a:xfrm>
            <a:off x="5024486" y="4347151"/>
            <a:ext cx="0" cy="309690"/>
          </a:xfrm>
          <a:prstGeom prst="straightConnector1">
            <a:avLst/>
          </a:prstGeom>
          <a:noFill/>
          <a:ln w="12700" cap="flat" cmpd="sng">
            <a:solidFill>
              <a:schemeClr val="dk1"/>
            </a:solidFill>
            <a:prstDash val="solid"/>
            <a:miter lim="800000"/>
            <a:headEnd type="none" w="sm" len="sm"/>
            <a:tailEnd type="none" w="sm" len="sm"/>
          </a:ln>
        </p:spPr>
      </p:cxnSp>
      <p:cxnSp>
        <p:nvCxnSpPr>
          <p:cNvPr id="890" name="Google Shape;890;p17"/>
          <p:cNvCxnSpPr/>
          <p:nvPr/>
        </p:nvCxnSpPr>
        <p:spPr>
          <a:xfrm>
            <a:off x="5024488" y="4503148"/>
            <a:ext cx="343554" cy="1"/>
          </a:xfrm>
          <a:prstGeom prst="straightConnector1">
            <a:avLst/>
          </a:prstGeom>
          <a:noFill/>
          <a:ln w="12700" cap="flat" cmpd="sng">
            <a:solidFill>
              <a:schemeClr val="dk1"/>
            </a:solidFill>
            <a:prstDash val="solid"/>
            <a:miter lim="800000"/>
            <a:headEnd type="none" w="sm" len="sm"/>
            <a:tailEnd type="triangle" w="med" len="med"/>
          </a:ln>
        </p:spPr>
      </p:cxnSp>
      <p:sp>
        <p:nvSpPr>
          <p:cNvPr id="891" name="Google Shape;891;p17"/>
          <p:cNvSpPr txBox="1"/>
          <p:nvPr/>
        </p:nvSpPr>
        <p:spPr>
          <a:xfrm>
            <a:off x="5368042" y="5431097"/>
            <a:ext cx="1305696"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Barlow"/>
              <a:buNone/>
            </a:pPr>
            <a:r>
              <a:rPr lang="fr-FR" sz="1000" b="0" i="0" u="none" strike="noStrike" cap="none">
                <a:solidFill>
                  <a:srgbClr val="000000"/>
                </a:solidFill>
                <a:latin typeface="Barlow"/>
                <a:ea typeface="Barlow"/>
                <a:cs typeface="Barlow"/>
                <a:sym typeface="Barlow"/>
              </a:rPr>
              <a:t>Moins de 45 ans : </a:t>
            </a:r>
            <a:r>
              <a:rPr lang="fr-FR" sz="1000" b="0" i="0" u="none" strike="noStrike" cap="none">
                <a:solidFill>
                  <a:srgbClr val="00B050"/>
                </a:solidFill>
                <a:latin typeface="Barlow"/>
                <a:ea typeface="Barlow"/>
                <a:cs typeface="Barlow"/>
                <a:sym typeface="Barlow"/>
              </a:rPr>
              <a:t>74</a:t>
            </a:r>
            <a:endParaRPr/>
          </a:p>
        </p:txBody>
      </p:sp>
      <p:cxnSp>
        <p:nvCxnSpPr>
          <p:cNvPr id="892" name="Google Shape;892;p17"/>
          <p:cNvCxnSpPr/>
          <p:nvPr/>
        </p:nvCxnSpPr>
        <p:spPr>
          <a:xfrm>
            <a:off x="5024486" y="5402816"/>
            <a:ext cx="0" cy="309690"/>
          </a:xfrm>
          <a:prstGeom prst="straightConnector1">
            <a:avLst/>
          </a:prstGeom>
          <a:noFill/>
          <a:ln w="12700" cap="flat" cmpd="sng">
            <a:solidFill>
              <a:schemeClr val="dk1"/>
            </a:solidFill>
            <a:prstDash val="solid"/>
            <a:miter lim="800000"/>
            <a:headEnd type="none" w="sm" len="sm"/>
            <a:tailEnd type="none" w="sm" len="sm"/>
          </a:ln>
        </p:spPr>
      </p:cxnSp>
      <p:cxnSp>
        <p:nvCxnSpPr>
          <p:cNvPr id="893" name="Google Shape;893;p17"/>
          <p:cNvCxnSpPr>
            <a:endCxn id="891" idx="1"/>
          </p:cNvCxnSpPr>
          <p:nvPr/>
        </p:nvCxnSpPr>
        <p:spPr>
          <a:xfrm>
            <a:off x="5024542" y="5556452"/>
            <a:ext cx="343500" cy="0"/>
          </a:xfrm>
          <a:prstGeom prst="straightConnector1">
            <a:avLst/>
          </a:prstGeom>
          <a:noFill/>
          <a:ln w="12700" cap="flat" cmpd="sng">
            <a:solidFill>
              <a:schemeClr val="dk1"/>
            </a:solidFill>
            <a:prstDash val="solid"/>
            <a:miter lim="800000"/>
            <a:headEnd type="none" w="sm" len="sm"/>
            <a:tailEnd type="triangle" w="med" len="med"/>
          </a:ln>
        </p:spPr>
      </p:cxnSp>
      <p:sp>
        <p:nvSpPr>
          <p:cNvPr id="894" name="Google Shape;894;p17"/>
          <p:cNvSpPr txBox="1"/>
          <p:nvPr/>
        </p:nvSpPr>
        <p:spPr>
          <a:xfrm>
            <a:off x="5368042" y="2983487"/>
            <a:ext cx="1394493"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Barlow"/>
              <a:buNone/>
            </a:pPr>
            <a:r>
              <a:rPr lang="fr-FR" sz="1000" b="0" i="0" u="none" strike="noStrike" cap="none">
                <a:solidFill>
                  <a:srgbClr val="000000"/>
                </a:solidFill>
                <a:latin typeface="Barlow"/>
                <a:ea typeface="Barlow"/>
                <a:cs typeface="Barlow"/>
                <a:sym typeface="Barlow"/>
              </a:rPr>
              <a:t>Souhait d’arrêter : </a:t>
            </a:r>
            <a:r>
              <a:rPr lang="fr-FR" sz="1000" b="0" i="0" u="none" strike="noStrike" cap="none">
                <a:solidFill>
                  <a:srgbClr val="00B050"/>
                </a:solidFill>
                <a:latin typeface="Barlow"/>
                <a:ea typeface="Barlow"/>
                <a:cs typeface="Barlow"/>
                <a:sym typeface="Barlow"/>
              </a:rPr>
              <a:t>99</a:t>
            </a:r>
            <a:endParaRPr/>
          </a:p>
        </p:txBody>
      </p:sp>
      <p:cxnSp>
        <p:nvCxnSpPr>
          <p:cNvPr id="895" name="Google Shape;895;p17"/>
          <p:cNvCxnSpPr/>
          <p:nvPr/>
        </p:nvCxnSpPr>
        <p:spPr>
          <a:xfrm>
            <a:off x="5024486" y="2942792"/>
            <a:ext cx="0" cy="309690"/>
          </a:xfrm>
          <a:prstGeom prst="straightConnector1">
            <a:avLst/>
          </a:prstGeom>
          <a:noFill/>
          <a:ln w="12700" cap="flat" cmpd="sng">
            <a:solidFill>
              <a:schemeClr val="dk1"/>
            </a:solidFill>
            <a:prstDash val="solid"/>
            <a:miter lim="800000"/>
            <a:headEnd type="none" w="sm" len="sm"/>
            <a:tailEnd type="none" w="sm" len="sm"/>
          </a:ln>
        </p:spPr>
      </p:cxnSp>
      <p:cxnSp>
        <p:nvCxnSpPr>
          <p:cNvPr id="896" name="Google Shape;896;p17"/>
          <p:cNvCxnSpPr/>
          <p:nvPr/>
        </p:nvCxnSpPr>
        <p:spPr>
          <a:xfrm>
            <a:off x="5024488" y="3098789"/>
            <a:ext cx="343554" cy="1"/>
          </a:xfrm>
          <a:prstGeom prst="straightConnector1">
            <a:avLst/>
          </a:prstGeom>
          <a:noFill/>
          <a:ln w="12700" cap="flat" cmpd="sng">
            <a:solidFill>
              <a:schemeClr val="dk1"/>
            </a:solidFill>
            <a:prstDash val="solid"/>
            <a:miter lim="800000"/>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aphicFrame>
        <p:nvGraphicFramePr>
          <p:cNvPr id="902" name="Google Shape;902;p18"/>
          <p:cNvGraphicFramePr/>
          <p:nvPr/>
        </p:nvGraphicFramePr>
        <p:xfrm>
          <a:off x="10908268" y="2046781"/>
          <a:ext cx="1107125" cy="3598375"/>
        </p:xfrm>
        <a:graphic>
          <a:graphicData uri="http://schemas.openxmlformats.org/drawingml/2006/table">
            <a:tbl>
              <a:tblPr firstRow="1" bandRow="1">
                <a:noFill/>
                <a:tableStyleId>{D0988FB2-149A-450F-9738-1AC2C797F4CA}</a:tableStyleId>
              </a:tblPr>
              <a:tblGrid>
                <a:gridCol w="1107125">
                  <a:extLst>
                    <a:ext uri="{9D8B030D-6E8A-4147-A177-3AD203B41FA5}">
                      <a16:colId xmlns:a16="http://schemas.microsoft.com/office/drawing/2014/main" val="20000"/>
                    </a:ext>
                  </a:extLst>
                </a:gridCol>
              </a:tblGrid>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18</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5</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32</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43</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55</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250">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75</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03" name="Google Shape;903;p18"/>
          <p:cNvSpPr txBox="1">
            <a:spLocks noGrp="1"/>
          </p:cNvSpPr>
          <p:nvPr>
            <p:ph type="title"/>
          </p:nvPr>
        </p:nvSpPr>
        <p:spPr>
          <a:xfrm>
            <a:off x="450000" y="279223"/>
            <a:ext cx="10776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Alors que les PvVIH sont plutôt informées sur l’impact du tabac sur l’espérance de vie et sur les risques cardiovasculaires associés, les connaissances sont nettement plus faibles sur les autres aspects. Les professionnels de santé se distinguent par de meilleures connaissances, même si des lacunes persistent.</a:t>
            </a:r>
            <a:endParaRPr/>
          </a:p>
        </p:txBody>
      </p:sp>
      <p:graphicFrame>
        <p:nvGraphicFramePr>
          <p:cNvPr id="904" name="Google Shape;904;p18"/>
          <p:cNvGraphicFramePr/>
          <p:nvPr/>
        </p:nvGraphicFramePr>
        <p:xfrm>
          <a:off x="3808249" y="1928627"/>
          <a:ext cx="3240000" cy="38587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05" name="Google Shape;905;p18"/>
          <p:cNvGraphicFramePr/>
          <p:nvPr>
            <p:extLst>
              <p:ext uri="{D42A27DB-BD31-4B8C-83A1-F6EECF244321}">
                <p14:modId xmlns:p14="http://schemas.microsoft.com/office/powerpoint/2010/main" val="1008915574"/>
              </p:ext>
            </p:extLst>
          </p:nvPr>
        </p:nvGraphicFramePr>
        <p:xfrm>
          <a:off x="203303" y="2047499"/>
          <a:ext cx="3689000" cy="3621000"/>
        </p:xfrm>
        <a:graphic>
          <a:graphicData uri="http://schemas.openxmlformats.org/drawingml/2006/table">
            <a:tbl>
              <a:tblPr firstRow="1" bandRow="1">
                <a:noFill/>
                <a:tableStyleId>{D0988FB2-149A-450F-9738-1AC2C797F4CA}</a:tableStyleId>
              </a:tblPr>
              <a:tblGrid>
                <a:gridCol w="3689000">
                  <a:extLst>
                    <a:ext uri="{9D8B030D-6E8A-4147-A177-3AD203B41FA5}">
                      <a16:colId xmlns:a16="http://schemas.microsoft.com/office/drawing/2014/main" val="20000"/>
                    </a:ext>
                  </a:extLst>
                </a:gridCol>
              </a:tblGrid>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chemeClr val="bg1"/>
                          </a:solidFill>
                          <a:latin typeface="Barlow"/>
                          <a:ea typeface="Barlow"/>
                          <a:cs typeface="Barlow"/>
                          <a:sym typeface="Barlow"/>
                        </a:rPr>
                        <a:t>Le tabagisme a un impact plus important sur l’espérance de vie que l’infection par le VIH elle-même</a:t>
                      </a:r>
                      <a:endParaRPr dirty="0">
                        <a:solidFill>
                          <a:schemeClr val="bg1"/>
                        </a:solidFil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Les risques cardio-vasculaires sont aggravés par le tabagisme pour les personnes infectées par le VIH</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En France, le tabac tue environ 75000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personnes chaque année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proportion de fumeurs est plus importante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chez les personnes séropositives qu’au sein de la population générale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Le cancer du poumon est devenu la première cause de décès par cancer chez les personnes vivant avec le VIH</a:t>
                      </a:r>
                      <a:endParaRPr dirty="0"/>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03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Le tabagisme impacte l’évolution et </a:t>
                      </a:r>
                      <a:endParaRPr dirty="0"/>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la progression de l’infection par le VIH</a:t>
                      </a:r>
                      <a:endParaRPr dirty="0"/>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06" name="Google Shape;906;p18"/>
          <p:cNvGraphicFramePr/>
          <p:nvPr/>
        </p:nvGraphicFramePr>
        <p:xfrm>
          <a:off x="3949524" y="5516678"/>
          <a:ext cx="2865225" cy="603500"/>
        </p:xfrm>
        <a:graphic>
          <a:graphicData uri="http://schemas.openxmlformats.org/drawingml/2006/table">
            <a:tbl>
              <a:tblPr firstRow="1" bandRow="1">
                <a:noFill/>
                <a:tableStyleId>{D0988FB2-149A-450F-9738-1AC2C797F4CA}</a:tableStyleId>
              </a:tblPr>
              <a:tblGrid>
                <a:gridCol w="955075">
                  <a:extLst>
                    <a:ext uri="{9D8B030D-6E8A-4147-A177-3AD203B41FA5}">
                      <a16:colId xmlns:a16="http://schemas.microsoft.com/office/drawing/2014/main" val="20000"/>
                    </a:ext>
                  </a:extLst>
                </a:gridCol>
                <a:gridCol w="955075">
                  <a:extLst>
                    <a:ext uri="{9D8B030D-6E8A-4147-A177-3AD203B41FA5}">
                      <a16:colId xmlns:a16="http://schemas.microsoft.com/office/drawing/2014/main" val="20001"/>
                    </a:ext>
                  </a:extLst>
                </a:gridCol>
                <a:gridCol w="955075">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100" b="1" i="0" u="none" strike="noStrike" cap="none">
                          <a:solidFill>
                            <a:srgbClr val="168382"/>
                          </a:solidFill>
                          <a:latin typeface="Barlow"/>
                          <a:ea typeface="Barlow"/>
                          <a:cs typeface="Barlow"/>
                          <a:sym typeface="Barlow"/>
                        </a:rPr>
                        <a:t>C’EST VRAI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C3238"/>
                          </a:solidFill>
                          <a:latin typeface="Barlow"/>
                          <a:ea typeface="Barlow"/>
                          <a:cs typeface="Barlow"/>
                          <a:sym typeface="Barlow"/>
                        </a:rPr>
                        <a:t>C’EST FAUX</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07" name="Google Shape;907;p18"/>
          <p:cNvGraphicFramePr/>
          <p:nvPr/>
        </p:nvGraphicFramePr>
        <p:xfrm>
          <a:off x="8019358" y="1928627"/>
          <a:ext cx="3240000" cy="3858768"/>
        </p:xfrm>
        <a:graphic>
          <a:graphicData uri="http://schemas.openxmlformats.org/drawingml/2006/chart">
            <c:chart xmlns:c="http://schemas.openxmlformats.org/drawingml/2006/chart" xmlns:r="http://schemas.openxmlformats.org/officeDocument/2006/relationships" r:id="rId4"/>
          </a:graphicData>
        </a:graphic>
      </p:graphicFrame>
      <p:pic>
        <p:nvPicPr>
          <p:cNvPr id="908" name="Google Shape;908;p18"/>
          <p:cNvPicPr preferRelativeResize="0"/>
          <p:nvPr/>
        </p:nvPicPr>
        <p:blipFill rotWithShape="1">
          <a:blip r:embed="rId5">
            <a:alphaModFix/>
          </a:blip>
          <a:srcRect/>
          <a:stretch/>
        </p:blipFill>
        <p:spPr>
          <a:xfrm>
            <a:off x="5239646" y="2200948"/>
            <a:ext cx="318525" cy="276813"/>
          </a:xfrm>
          <a:prstGeom prst="rect">
            <a:avLst/>
          </a:prstGeom>
          <a:noFill/>
          <a:ln>
            <a:noFill/>
          </a:ln>
        </p:spPr>
      </p:pic>
      <p:pic>
        <p:nvPicPr>
          <p:cNvPr id="909" name="Google Shape;909;p18"/>
          <p:cNvPicPr preferRelativeResize="0"/>
          <p:nvPr/>
        </p:nvPicPr>
        <p:blipFill rotWithShape="1">
          <a:blip r:embed="rId5">
            <a:alphaModFix/>
          </a:blip>
          <a:srcRect/>
          <a:stretch/>
        </p:blipFill>
        <p:spPr>
          <a:xfrm>
            <a:off x="5312605" y="2810548"/>
            <a:ext cx="318525" cy="276813"/>
          </a:xfrm>
          <a:prstGeom prst="rect">
            <a:avLst/>
          </a:prstGeom>
          <a:noFill/>
          <a:ln>
            <a:noFill/>
          </a:ln>
        </p:spPr>
      </p:pic>
      <p:pic>
        <p:nvPicPr>
          <p:cNvPr id="910" name="Google Shape;910;p18"/>
          <p:cNvPicPr preferRelativeResize="0"/>
          <p:nvPr/>
        </p:nvPicPr>
        <p:blipFill rotWithShape="1">
          <a:blip r:embed="rId5">
            <a:alphaModFix/>
          </a:blip>
          <a:srcRect/>
          <a:stretch/>
        </p:blipFill>
        <p:spPr>
          <a:xfrm>
            <a:off x="4921121" y="3412558"/>
            <a:ext cx="318525" cy="276813"/>
          </a:xfrm>
          <a:prstGeom prst="rect">
            <a:avLst/>
          </a:prstGeom>
          <a:noFill/>
          <a:ln>
            <a:noFill/>
          </a:ln>
        </p:spPr>
      </p:pic>
      <p:pic>
        <p:nvPicPr>
          <p:cNvPr id="911" name="Google Shape;911;p18"/>
          <p:cNvPicPr preferRelativeResize="0"/>
          <p:nvPr/>
        </p:nvPicPr>
        <p:blipFill rotWithShape="1">
          <a:blip r:embed="rId5">
            <a:alphaModFix/>
          </a:blip>
          <a:srcRect/>
          <a:stretch/>
        </p:blipFill>
        <p:spPr>
          <a:xfrm>
            <a:off x="4628517" y="4015424"/>
            <a:ext cx="318525" cy="276813"/>
          </a:xfrm>
          <a:prstGeom prst="rect">
            <a:avLst/>
          </a:prstGeom>
          <a:noFill/>
          <a:ln>
            <a:noFill/>
          </a:ln>
        </p:spPr>
      </p:pic>
      <p:pic>
        <p:nvPicPr>
          <p:cNvPr id="912" name="Google Shape;912;p18"/>
          <p:cNvPicPr preferRelativeResize="0"/>
          <p:nvPr/>
        </p:nvPicPr>
        <p:blipFill rotWithShape="1">
          <a:blip r:embed="rId5">
            <a:alphaModFix/>
          </a:blip>
          <a:srcRect/>
          <a:stretch/>
        </p:blipFill>
        <p:spPr>
          <a:xfrm>
            <a:off x="4551670" y="4628810"/>
            <a:ext cx="318525" cy="276813"/>
          </a:xfrm>
          <a:prstGeom prst="rect">
            <a:avLst/>
          </a:prstGeom>
          <a:noFill/>
          <a:ln>
            <a:noFill/>
          </a:ln>
        </p:spPr>
      </p:pic>
      <p:pic>
        <p:nvPicPr>
          <p:cNvPr id="913" name="Google Shape;913;p18"/>
          <p:cNvPicPr preferRelativeResize="0"/>
          <p:nvPr/>
        </p:nvPicPr>
        <p:blipFill rotWithShape="1">
          <a:blip r:embed="rId5">
            <a:alphaModFix/>
          </a:blip>
          <a:srcRect/>
          <a:stretch/>
        </p:blipFill>
        <p:spPr>
          <a:xfrm>
            <a:off x="5369750" y="5222637"/>
            <a:ext cx="318525" cy="276813"/>
          </a:xfrm>
          <a:prstGeom prst="rect">
            <a:avLst/>
          </a:prstGeom>
          <a:noFill/>
          <a:ln>
            <a:noFill/>
          </a:ln>
        </p:spPr>
      </p:pic>
      <p:pic>
        <p:nvPicPr>
          <p:cNvPr id="914" name="Google Shape;914;p18"/>
          <p:cNvPicPr preferRelativeResize="0"/>
          <p:nvPr/>
        </p:nvPicPr>
        <p:blipFill rotWithShape="1">
          <a:blip r:embed="rId5">
            <a:alphaModFix/>
          </a:blip>
          <a:srcRect/>
          <a:stretch/>
        </p:blipFill>
        <p:spPr>
          <a:xfrm>
            <a:off x="9555429" y="2207914"/>
            <a:ext cx="318525" cy="276813"/>
          </a:xfrm>
          <a:prstGeom prst="rect">
            <a:avLst/>
          </a:prstGeom>
          <a:noFill/>
          <a:ln>
            <a:noFill/>
          </a:ln>
        </p:spPr>
      </p:pic>
      <p:pic>
        <p:nvPicPr>
          <p:cNvPr id="915" name="Google Shape;915;p18"/>
          <p:cNvPicPr preferRelativeResize="0"/>
          <p:nvPr/>
        </p:nvPicPr>
        <p:blipFill rotWithShape="1">
          <a:blip r:embed="rId5">
            <a:alphaModFix/>
          </a:blip>
          <a:srcRect/>
          <a:stretch/>
        </p:blipFill>
        <p:spPr>
          <a:xfrm>
            <a:off x="9756008" y="2810548"/>
            <a:ext cx="318525" cy="276813"/>
          </a:xfrm>
          <a:prstGeom prst="rect">
            <a:avLst/>
          </a:prstGeom>
          <a:noFill/>
          <a:ln>
            <a:noFill/>
          </a:ln>
        </p:spPr>
      </p:pic>
      <p:pic>
        <p:nvPicPr>
          <p:cNvPr id="916" name="Google Shape;916;p18"/>
          <p:cNvPicPr preferRelativeResize="0"/>
          <p:nvPr/>
        </p:nvPicPr>
        <p:blipFill rotWithShape="1">
          <a:blip r:embed="rId5">
            <a:alphaModFix/>
          </a:blip>
          <a:srcRect/>
          <a:stretch/>
        </p:blipFill>
        <p:spPr>
          <a:xfrm>
            <a:off x="9360047" y="3412558"/>
            <a:ext cx="318525" cy="276813"/>
          </a:xfrm>
          <a:prstGeom prst="rect">
            <a:avLst/>
          </a:prstGeom>
          <a:noFill/>
          <a:ln>
            <a:noFill/>
          </a:ln>
        </p:spPr>
      </p:pic>
      <p:pic>
        <p:nvPicPr>
          <p:cNvPr id="917" name="Google Shape;917;p18"/>
          <p:cNvPicPr preferRelativeResize="0"/>
          <p:nvPr/>
        </p:nvPicPr>
        <p:blipFill rotWithShape="1">
          <a:blip r:embed="rId5">
            <a:alphaModFix/>
          </a:blip>
          <a:srcRect/>
          <a:stretch/>
        </p:blipFill>
        <p:spPr>
          <a:xfrm>
            <a:off x="9200784" y="4001162"/>
            <a:ext cx="318525" cy="276813"/>
          </a:xfrm>
          <a:prstGeom prst="rect">
            <a:avLst/>
          </a:prstGeom>
          <a:noFill/>
          <a:ln>
            <a:noFill/>
          </a:ln>
        </p:spPr>
      </p:pic>
      <p:pic>
        <p:nvPicPr>
          <p:cNvPr id="918" name="Google Shape;918;p18"/>
          <p:cNvPicPr preferRelativeResize="0"/>
          <p:nvPr/>
        </p:nvPicPr>
        <p:blipFill rotWithShape="1">
          <a:blip r:embed="rId5">
            <a:alphaModFix/>
          </a:blip>
          <a:srcRect/>
          <a:stretch/>
        </p:blipFill>
        <p:spPr>
          <a:xfrm>
            <a:off x="8986026" y="4628810"/>
            <a:ext cx="318525" cy="276813"/>
          </a:xfrm>
          <a:prstGeom prst="rect">
            <a:avLst/>
          </a:prstGeom>
          <a:noFill/>
          <a:ln>
            <a:noFill/>
          </a:ln>
        </p:spPr>
      </p:pic>
      <p:pic>
        <p:nvPicPr>
          <p:cNvPr id="919" name="Google Shape;919;p18"/>
          <p:cNvPicPr preferRelativeResize="0"/>
          <p:nvPr/>
        </p:nvPicPr>
        <p:blipFill rotWithShape="1">
          <a:blip r:embed="rId5">
            <a:alphaModFix/>
          </a:blip>
          <a:srcRect/>
          <a:stretch/>
        </p:blipFill>
        <p:spPr>
          <a:xfrm>
            <a:off x="10207330" y="5222637"/>
            <a:ext cx="318525" cy="276813"/>
          </a:xfrm>
          <a:prstGeom prst="rect">
            <a:avLst/>
          </a:prstGeom>
          <a:noFill/>
          <a:ln>
            <a:noFill/>
          </a:ln>
        </p:spPr>
      </p:pic>
      <p:sp>
        <p:nvSpPr>
          <p:cNvPr id="920" name="Google Shape;920;p18"/>
          <p:cNvSpPr txBox="1"/>
          <p:nvPr/>
        </p:nvSpPr>
        <p:spPr>
          <a:xfrm>
            <a:off x="589787" y="600131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Q4 / Q1. Pour chacune des affirmations suivantes diriez-vous qu’elle est VRAIE ou FAUSSE ? Si vous ne savez pas vraiment, répondez ne sait pas.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et des professionnels de santé (n = 371)</a:t>
            </a:r>
            <a:endParaRPr sz="1000" i="1" u="none" strike="noStrike" cap="none">
              <a:solidFill>
                <a:srgbClr val="002060"/>
              </a:solidFill>
              <a:latin typeface="Barlow"/>
              <a:ea typeface="Barlow"/>
              <a:cs typeface="Barlow"/>
              <a:sym typeface="Barlow"/>
            </a:endParaRPr>
          </a:p>
        </p:txBody>
      </p:sp>
      <p:grpSp>
        <p:nvGrpSpPr>
          <p:cNvPr id="921" name="Google Shape;921;p18"/>
          <p:cNvGrpSpPr/>
          <p:nvPr/>
        </p:nvGrpSpPr>
        <p:grpSpPr>
          <a:xfrm>
            <a:off x="3809698" y="1231511"/>
            <a:ext cx="1649580" cy="808899"/>
            <a:chOff x="-161843" y="1708609"/>
            <a:chExt cx="1649580" cy="808899"/>
          </a:xfrm>
        </p:grpSpPr>
        <p:grpSp>
          <p:nvGrpSpPr>
            <p:cNvPr id="922" name="Google Shape;922;p18"/>
            <p:cNvGrpSpPr/>
            <p:nvPr/>
          </p:nvGrpSpPr>
          <p:grpSpPr>
            <a:xfrm>
              <a:off x="368934" y="1708609"/>
              <a:ext cx="588025" cy="588025"/>
              <a:chOff x="2641002" y="1479176"/>
              <a:chExt cx="645696" cy="645696"/>
            </a:xfrm>
          </p:grpSpPr>
          <p:sp>
            <p:nvSpPr>
              <p:cNvPr id="923" name="Google Shape;923;p18"/>
              <p:cNvSpPr/>
              <p:nvPr/>
            </p:nvSpPr>
            <p:spPr>
              <a:xfrm>
                <a:off x="2641002" y="1479176"/>
                <a:ext cx="645696" cy="645696"/>
              </a:xfrm>
              <a:prstGeom prst="ellipse">
                <a:avLst/>
              </a:prstGeom>
              <a:solidFill>
                <a:srgbClr val="1656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924" name="Google Shape;924;p18"/>
              <p:cNvPicPr preferRelativeResize="0"/>
              <p:nvPr/>
            </p:nvPicPr>
            <p:blipFill rotWithShape="1">
              <a:blip r:embed="rId6">
                <a:alphaModFix/>
              </a:blip>
              <a:srcRect/>
              <a:stretch/>
            </p:blipFill>
            <p:spPr>
              <a:xfrm>
                <a:off x="2745902" y="1584076"/>
                <a:ext cx="435896" cy="435896"/>
              </a:xfrm>
              <a:prstGeom prst="rect">
                <a:avLst/>
              </a:prstGeom>
              <a:solidFill>
                <a:srgbClr val="165672"/>
              </a:solidFill>
              <a:ln>
                <a:noFill/>
              </a:ln>
            </p:spPr>
          </p:pic>
        </p:grpSp>
        <p:sp>
          <p:nvSpPr>
            <p:cNvPr id="925" name="Google Shape;925;p1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65672"/>
                  </a:solidFill>
                  <a:latin typeface="Barlow"/>
                  <a:ea typeface="Barlow"/>
                  <a:cs typeface="Barlow"/>
                  <a:sym typeface="Barlow"/>
                </a:rPr>
                <a:t>PvVIH</a:t>
              </a:r>
              <a:endParaRPr sz="1100" b="1">
                <a:solidFill>
                  <a:srgbClr val="165672"/>
                </a:solidFill>
                <a:latin typeface="Barlow"/>
                <a:ea typeface="Barlow"/>
                <a:cs typeface="Barlow"/>
                <a:sym typeface="Barlow"/>
              </a:endParaRPr>
            </a:p>
          </p:txBody>
        </p:sp>
      </p:grpSp>
      <p:grpSp>
        <p:nvGrpSpPr>
          <p:cNvPr id="926" name="Google Shape;926;p18"/>
          <p:cNvGrpSpPr/>
          <p:nvPr/>
        </p:nvGrpSpPr>
        <p:grpSpPr>
          <a:xfrm>
            <a:off x="8206437" y="1185992"/>
            <a:ext cx="1278321" cy="937230"/>
            <a:chOff x="9408744" y="1185992"/>
            <a:chExt cx="1278321" cy="937230"/>
          </a:xfrm>
        </p:grpSpPr>
        <p:sp>
          <p:nvSpPr>
            <p:cNvPr id="927" name="Google Shape;927;p18"/>
            <p:cNvSpPr/>
            <p:nvPr/>
          </p:nvSpPr>
          <p:spPr>
            <a:xfrm>
              <a:off x="9753892" y="1185992"/>
              <a:ext cx="588025" cy="588025"/>
            </a:xfrm>
            <a:prstGeom prst="ellipse">
              <a:avLst/>
            </a:prstGeom>
            <a:solidFill>
              <a:srgbClr val="FFAB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928" name="Google Shape;928;p18"/>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929" name="Google Shape;929;p18"/>
            <p:cNvGrpSpPr/>
            <p:nvPr/>
          </p:nvGrpSpPr>
          <p:grpSpPr>
            <a:xfrm>
              <a:off x="9823218" y="1287315"/>
              <a:ext cx="442309" cy="416627"/>
              <a:chOff x="6478588" y="5773739"/>
              <a:chExt cx="492125" cy="463550"/>
            </a:xfrm>
          </p:grpSpPr>
          <p:sp>
            <p:nvSpPr>
              <p:cNvPr id="930" name="Google Shape;930;p18"/>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1" name="Google Shape;931;p18"/>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2" name="Google Shape;932;p18"/>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3" name="Google Shape;933;p18"/>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4" name="Google Shape;934;p18"/>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5" name="Google Shape;935;p18"/>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6" name="Google Shape;936;p18"/>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7" name="Google Shape;937;p18"/>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8" name="Google Shape;938;p18"/>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39" name="Google Shape;939;p18"/>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40" name="Google Shape;940;p18"/>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41" name="Google Shape;941;p18"/>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42" name="Google Shape;942;p18"/>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943" name="Google Shape;943;p18"/>
          <p:cNvSpPr txBox="1"/>
          <p:nvPr/>
        </p:nvSpPr>
        <p:spPr>
          <a:xfrm>
            <a:off x="6333835" y="1646870"/>
            <a:ext cx="183815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rgbClr val="C00000"/>
                </a:solidFill>
                <a:latin typeface="Barlow"/>
                <a:ea typeface="Barlow"/>
                <a:cs typeface="Barlow"/>
                <a:sym typeface="Barlow"/>
              </a:rPr>
              <a:t>% Se trompent</a:t>
            </a:r>
            <a:br>
              <a:rPr lang="fr-FR" sz="1100" b="1">
                <a:solidFill>
                  <a:srgbClr val="C00000"/>
                </a:solidFill>
                <a:latin typeface="Barlow"/>
                <a:ea typeface="Barlow"/>
                <a:cs typeface="Barlow"/>
                <a:sym typeface="Barlow"/>
              </a:rPr>
            </a:br>
            <a:r>
              <a:rPr lang="fr-FR" sz="1100" b="1">
                <a:solidFill>
                  <a:srgbClr val="C00000"/>
                </a:solidFill>
                <a:latin typeface="Barlow"/>
                <a:ea typeface="Barlow"/>
                <a:cs typeface="Barlow"/>
                <a:sym typeface="Barlow"/>
              </a:rPr>
              <a:t>/ ne savent pas</a:t>
            </a:r>
            <a:endParaRPr sz="1600" b="1">
              <a:solidFill>
                <a:srgbClr val="C00000"/>
              </a:solidFill>
              <a:latin typeface="Barlow"/>
              <a:ea typeface="Barlow"/>
              <a:cs typeface="Barlow"/>
              <a:sym typeface="Barlow"/>
            </a:endParaRPr>
          </a:p>
        </p:txBody>
      </p:sp>
      <p:graphicFrame>
        <p:nvGraphicFramePr>
          <p:cNvPr id="944" name="Google Shape;944;p18"/>
          <p:cNvGraphicFramePr/>
          <p:nvPr/>
        </p:nvGraphicFramePr>
        <p:xfrm>
          <a:off x="6659941" y="2046781"/>
          <a:ext cx="1107125" cy="3621750"/>
        </p:xfrm>
        <a:graphic>
          <a:graphicData uri="http://schemas.openxmlformats.org/drawingml/2006/table">
            <a:tbl>
              <a:tblPr firstRow="1" bandRow="1">
                <a:noFill/>
                <a:tableStyleId>{D0988FB2-149A-450F-9738-1AC2C797F4CA}</a:tableStyleId>
              </a:tblPr>
              <a:tblGrid>
                <a:gridCol w="1107125">
                  <a:extLst>
                    <a:ext uri="{9D8B030D-6E8A-4147-A177-3AD203B41FA5}">
                      <a16:colId xmlns:a16="http://schemas.microsoft.com/office/drawing/2014/main" val="20000"/>
                    </a:ext>
                  </a:extLst>
                </a:gridCol>
              </a:tblGrid>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21</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23</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45</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66</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69</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036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76</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45" name="Google Shape;945;p18"/>
          <p:cNvSpPr txBox="1"/>
          <p:nvPr/>
        </p:nvSpPr>
        <p:spPr>
          <a:xfrm>
            <a:off x="10522972" y="1646870"/>
            <a:ext cx="183815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rgbClr val="C00000"/>
                </a:solidFill>
                <a:latin typeface="Barlow"/>
                <a:ea typeface="Barlow"/>
                <a:cs typeface="Barlow"/>
                <a:sym typeface="Barlow"/>
              </a:rPr>
              <a:t>% Se trompent</a:t>
            </a:r>
            <a:br>
              <a:rPr lang="fr-FR" sz="1100" b="1">
                <a:solidFill>
                  <a:srgbClr val="C00000"/>
                </a:solidFill>
                <a:latin typeface="Barlow"/>
                <a:ea typeface="Barlow"/>
                <a:cs typeface="Barlow"/>
                <a:sym typeface="Barlow"/>
              </a:rPr>
            </a:br>
            <a:r>
              <a:rPr lang="fr-FR" sz="1100" b="1">
                <a:solidFill>
                  <a:srgbClr val="C00000"/>
                </a:solidFill>
                <a:latin typeface="Barlow"/>
                <a:ea typeface="Barlow"/>
                <a:cs typeface="Barlow"/>
                <a:sym typeface="Barlow"/>
              </a:rPr>
              <a:t>/ ne savent pas</a:t>
            </a:r>
            <a:endParaRPr sz="1600" b="1">
              <a:solidFill>
                <a:srgbClr val="C00000"/>
              </a:solidFill>
              <a:latin typeface="Barlow"/>
              <a:ea typeface="Barlow"/>
              <a:cs typeface="Barlow"/>
              <a:sym typeface="Barlow"/>
            </a:endParaRPr>
          </a:p>
        </p:txBody>
      </p:sp>
      <p:sp>
        <p:nvSpPr>
          <p:cNvPr id="946" name="Google Shape;946;p18"/>
          <p:cNvSpPr txBox="1"/>
          <p:nvPr/>
        </p:nvSpPr>
        <p:spPr>
          <a:xfrm>
            <a:off x="10055619" y="6325242"/>
            <a:ext cx="1082348" cy="169277"/>
          </a:xfrm>
          <a:prstGeom prst="rect">
            <a:avLst/>
          </a:prstGeom>
          <a:noFill/>
          <a:ln>
            <a:noFill/>
          </a:ln>
        </p:spPr>
        <p:txBody>
          <a:bodyPr spcFirstLastPara="1" wrap="square" lIns="0" tIns="0" rIns="0" bIns="0" anchor="t" anchorCtr="0">
            <a:spAutoFit/>
          </a:bodyPr>
          <a:lstStyle/>
          <a:p>
            <a:pPr marL="4763" marR="0" lvl="0" indent="0" algn="l" rtl="0">
              <a:lnSpc>
                <a:spcPct val="100000"/>
              </a:lnSpc>
              <a:spcBef>
                <a:spcPts val="0"/>
              </a:spcBef>
              <a:spcAft>
                <a:spcPts val="0"/>
              </a:spcAft>
              <a:buClr>
                <a:srgbClr val="00B050"/>
              </a:buClr>
              <a:buSzPts val="1100"/>
              <a:buFont typeface="Barlow"/>
              <a:buNone/>
            </a:pPr>
            <a:r>
              <a:rPr lang="fr-FR" sz="1100" b="1" i="0" u="none" strike="noStrike" cap="none">
                <a:solidFill>
                  <a:srgbClr val="00B050"/>
                </a:solidFill>
                <a:latin typeface="Barlow"/>
                <a:ea typeface="Barlow"/>
                <a:cs typeface="Barlow"/>
                <a:sym typeface="Barlow"/>
              </a:rPr>
              <a:t>BONNE RÉPONSE</a:t>
            </a:r>
            <a:endParaRPr/>
          </a:p>
        </p:txBody>
      </p:sp>
      <p:pic>
        <p:nvPicPr>
          <p:cNvPr id="947" name="Google Shape;947;p18"/>
          <p:cNvPicPr preferRelativeResize="0"/>
          <p:nvPr/>
        </p:nvPicPr>
        <p:blipFill rotWithShape="1">
          <a:blip r:embed="rId5">
            <a:alphaModFix/>
          </a:blip>
          <a:srcRect/>
          <a:stretch/>
        </p:blipFill>
        <p:spPr>
          <a:xfrm>
            <a:off x="9756008" y="6230884"/>
            <a:ext cx="379383" cy="329702"/>
          </a:xfrm>
          <a:prstGeom prst="rect">
            <a:avLst/>
          </a:prstGeom>
          <a:noFill/>
          <a:ln>
            <a:noFill/>
          </a:ln>
        </p:spPr>
      </p:pic>
      <p:sp>
        <p:nvSpPr>
          <p:cNvPr id="948" name="Google Shape;948;p1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949" name="Google Shape;949;p18"/>
          <p:cNvGraphicFramePr/>
          <p:nvPr/>
        </p:nvGraphicFramePr>
        <p:xfrm>
          <a:off x="8150019" y="5516678"/>
          <a:ext cx="2865225" cy="603500"/>
        </p:xfrm>
        <a:graphic>
          <a:graphicData uri="http://schemas.openxmlformats.org/drawingml/2006/table">
            <a:tbl>
              <a:tblPr firstRow="1" bandRow="1">
                <a:noFill/>
                <a:tableStyleId>{D0988FB2-149A-450F-9738-1AC2C797F4CA}</a:tableStyleId>
              </a:tblPr>
              <a:tblGrid>
                <a:gridCol w="955075">
                  <a:extLst>
                    <a:ext uri="{9D8B030D-6E8A-4147-A177-3AD203B41FA5}">
                      <a16:colId xmlns:a16="http://schemas.microsoft.com/office/drawing/2014/main" val="20000"/>
                    </a:ext>
                  </a:extLst>
                </a:gridCol>
                <a:gridCol w="955075">
                  <a:extLst>
                    <a:ext uri="{9D8B030D-6E8A-4147-A177-3AD203B41FA5}">
                      <a16:colId xmlns:a16="http://schemas.microsoft.com/office/drawing/2014/main" val="20001"/>
                    </a:ext>
                  </a:extLst>
                </a:gridCol>
                <a:gridCol w="955075">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100" b="1" i="0" u="none" strike="noStrike" cap="none">
                          <a:solidFill>
                            <a:srgbClr val="168382"/>
                          </a:solidFill>
                          <a:latin typeface="Barlow"/>
                          <a:ea typeface="Barlow"/>
                          <a:cs typeface="Barlow"/>
                          <a:sym typeface="Barlow"/>
                        </a:rPr>
                        <a:t>C’EST VRAI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C3238"/>
                          </a:solidFill>
                          <a:latin typeface="Barlow"/>
                          <a:ea typeface="Barlow"/>
                          <a:cs typeface="Barlow"/>
                          <a:sym typeface="Barlow"/>
                        </a:rPr>
                        <a:t>C’EST FAUX</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950" name="Google Shape;950;p18"/>
          <p:cNvSpPr txBox="1"/>
          <p:nvPr/>
        </p:nvSpPr>
        <p:spPr>
          <a:xfrm>
            <a:off x="5126865" y="1716764"/>
            <a:ext cx="1423431" cy="36888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i="1">
                <a:solidFill>
                  <a:srgbClr val="175673"/>
                </a:solidFill>
                <a:latin typeface="Barlow"/>
                <a:ea typeface="Barlow"/>
                <a:cs typeface="Barlow"/>
                <a:sym typeface="Barlow"/>
              </a:rPr>
              <a:t>Nombre moyen de bonnes réponses : 3,0</a:t>
            </a:r>
            <a:endParaRPr/>
          </a:p>
        </p:txBody>
      </p:sp>
      <p:sp>
        <p:nvSpPr>
          <p:cNvPr id="951" name="Google Shape;951;p18"/>
          <p:cNvSpPr txBox="1"/>
          <p:nvPr/>
        </p:nvSpPr>
        <p:spPr>
          <a:xfrm>
            <a:off x="9519310" y="1716764"/>
            <a:ext cx="1423431" cy="36888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i="1">
                <a:solidFill>
                  <a:srgbClr val="FFAC6F"/>
                </a:solidFill>
                <a:latin typeface="Barlow"/>
                <a:ea typeface="Barlow"/>
                <a:cs typeface="Barlow"/>
                <a:sym typeface="Barlow"/>
              </a:rPr>
              <a:t>Nombre moyen de bonnes réponses : 3,7</a:t>
            </a:r>
            <a:endParaRPr/>
          </a:p>
        </p:txBody>
      </p:sp>
      <p:sp>
        <p:nvSpPr>
          <p:cNvPr id="952" name="Google Shape;952;p18"/>
          <p:cNvSpPr txBox="1"/>
          <p:nvPr/>
        </p:nvSpPr>
        <p:spPr>
          <a:xfrm>
            <a:off x="8911981" y="4912244"/>
            <a:ext cx="1423432"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Fumeurs actuels : </a:t>
            </a:r>
            <a:r>
              <a:rPr lang="fr-FR" sz="1000" b="0" i="0" u="none" strike="noStrike" cap="none">
                <a:solidFill>
                  <a:srgbClr val="00B050"/>
                </a:solidFill>
                <a:latin typeface="Barlow"/>
                <a:ea typeface="Barlow"/>
                <a:cs typeface="Barlow"/>
                <a:sym typeface="Barlow"/>
              </a:rPr>
              <a:t>57</a:t>
            </a:r>
            <a:endParaRPr/>
          </a:p>
        </p:txBody>
      </p:sp>
      <p:pic>
        <p:nvPicPr>
          <p:cNvPr id="953" name="Google Shape;953;p18" descr="Ligne fléchée : légèrement incurvée contour"/>
          <p:cNvPicPr preferRelativeResize="0"/>
          <p:nvPr/>
        </p:nvPicPr>
        <p:blipFill rotWithShape="1">
          <a:blip r:embed="rId7">
            <a:alphaModFix/>
          </a:blip>
          <a:srcRect/>
          <a:stretch/>
        </p:blipFill>
        <p:spPr>
          <a:xfrm>
            <a:off x="8692904" y="4912022"/>
            <a:ext cx="288000" cy="28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958"/>
        <p:cNvGrpSpPr/>
        <p:nvPr/>
      </p:nvGrpSpPr>
      <p:grpSpPr>
        <a:xfrm>
          <a:off x="0" y="0"/>
          <a:ext cx="0" cy="0"/>
          <a:chOff x="0" y="0"/>
          <a:chExt cx="0" cy="0"/>
        </a:xfrm>
      </p:grpSpPr>
      <p:graphicFrame>
        <p:nvGraphicFramePr>
          <p:cNvPr id="959" name="Google Shape;959;p19"/>
          <p:cNvGraphicFramePr/>
          <p:nvPr/>
        </p:nvGraphicFramePr>
        <p:xfrm>
          <a:off x="10263602" y="1533525"/>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4476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476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65</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60" name="Google Shape;960;p19"/>
          <p:cNvSpPr txBox="1">
            <a:spLocks noGrp="1"/>
          </p:cNvSpPr>
          <p:nvPr>
            <p:ph type="title"/>
          </p:nvPr>
        </p:nvSpPr>
        <p:spPr>
          <a:xfrm>
            <a:off x="450000" y="279223"/>
            <a:ext cx="10611159"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professionnels de santé sont alertés avant tout par le caractère quotidien de la consommation, plus que par le type de tabac ou cannabis que leurs patients consomment.</a:t>
            </a:r>
            <a:endParaRPr/>
          </a:p>
        </p:txBody>
      </p:sp>
      <p:sp>
        <p:nvSpPr>
          <p:cNvPr id="961" name="Google Shape;961;p19"/>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 Quels sont les éléments qui vous alertent par rapport à la santé de vos patients VIH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962" name="Google Shape;962;p19"/>
          <p:cNvGraphicFramePr/>
          <p:nvPr/>
        </p:nvGraphicFramePr>
        <p:xfrm>
          <a:off x="5834825" y="1435495"/>
          <a:ext cx="4617720" cy="3740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63" name="Google Shape;963;p19"/>
          <p:cNvGraphicFramePr/>
          <p:nvPr/>
        </p:nvGraphicFramePr>
        <p:xfrm>
          <a:off x="863165" y="1533525"/>
          <a:ext cx="3000000" cy="3000000"/>
        </p:xfrm>
        <a:graphic>
          <a:graphicData uri="http://schemas.openxmlformats.org/drawingml/2006/table">
            <a:tbl>
              <a:tblPr firstRow="1" bandRow="1">
                <a:noFill/>
                <a:tableStyleId>{D0988FB2-149A-450F-9738-1AC2C797F4CA}</a:tableStyleId>
              </a:tblPr>
              <a:tblGrid>
                <a:gridCol w="5068075">
                  <a:extLst>
                    <a:ext uri="{9D8B030D-6E8A-4147-A177-3AD203B41FA5}">
                      <a16:colId xmlns:a16="http://schemas.microsoft.com/office/drawing/2014/main" val="20000"/>
                    </a:ext>
                  </a:extLst>
                </a:gridCol>
              </a:tblGrid>
              <a:tr h="447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quotidienne</a:t>
                      </a:r>
                      <a:r>
                        <a:rPr lang="fr-FR" sz="1200" b="0" i="0" u="none" strike="noStrike" cap="none">
                          <a:solidFill>
                            <a:srgbClr val="000000"/>
                          </a:solidFill>
                          <a:latin typeface="Barlow"/>
                          <a:ea typeface="Barlow"/>
                          <a:cs typeface="Barlow"/>
                          <a:sym typeface="Barlow"/>
                        </a:rPr>
                        <a:t> de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47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ponctuelle</a:t>
                      </a:r>
                      <a:r>
                        <a:rPr lang="fr-FR" sz="1200" b="0" i="0" u="none" strike="noStrike" cap="none">
                          <a:solidFill>
                            <a:srgbClr val="000000"/>
                          </a:solidFill>
                          <a:latin typeface="Barlow"/>
                          <a:ea typeface="Barlow"/>
                          <a:cs typeface="Barlow"/>
                          <a:sym typeface="Barlow"/>
                        </a:rPr>
                        <a:t> de tabac (une fois par semaine)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64" name="Google Shape;964;p19"/>
          <p:cNvGraphicFramePr/>
          <p:nvPr/>
        </p:nvGraphicFramePr>
        <p:xfrm>
          <a:off x="4922160" y="5233497"/>
          <a:ext cx="3000000" cy="3000000"/>
        </p:xfrm>
        <a:graphic>
          <a:graphicData uri="http://schemas.openxmlformats.org/drawingml/2006/table">
            <a:tbl>
              <a:tblPr firstRow="1" bandRow="1">
                <a:noFill/>
                <a:tableStyleId>{D0988FB2-149A-450F-9738-1AC2C797F4CA}</a:tableStyleId>
              </a:tblPr>
              <a:tblGrid>
                <a:gridCol w="1267025">
                  <a:extLst>
                    <a:ext uri="{9D8B030D-6E8A-4147-A177-3AD203B41FA5}">
                      <a16:colId xmlns:a16="http://schemas.microsoft.com/office/drawing/2014/main" val="20000"/>
                    </a:ext>
                  </a:extLst>
                </a:gridCol>
                <a:gridCol w="1267025">
                  <a:extLst>
                    <a:ext uri="{9D8B030D-6E8A-4147-A177-3AD203B41FA5}">
                      <a16:colId xmlns:a16="http://schemas.microsoft.com/office/drawing/2014/main" val="20001"/>
                    </a:ext>
                  </a:extLst>
                </a:gridCol>
                <a:gridCol w="1267025">
                  <a:extLst>
                    <a:ext uri="{9D8B030D-6E8A-4147-A177-3AD203B41FA5}">
                      <a16:colId xmlns:a16="http://schemas.microsoft.com/office/drawing/2014/main" val="20002"/>
                    </a:ext>
                  </a:extLst>
                </a:gridCol>
                <a:gridCol w="1267025">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PLUTÔT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PLUTÔT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65" name="Google Shape;965;p19"/>
          <p:cNvGraphicFramePr/>
          <p:nvPr/>
        </p:nvGraphicFramePr>
        <p:xfrm>
          <a:off x="863165" y="2906795"/>
          <a:ext cx="3000000" cy="3000000"/>
        </p:xfrm>
        <a:graphic>
          <a:graphicData uri="http://schemas.openxmlformats.org/drawingml/2006/table">
            <a:tbl>
              <a:tblPr firstRow="1" bandRow="1">
                <a:noFill/>
                <a:tableStyleId>{D0988FB2-149A-450F-9738-1AC2C797F4CA}</a:tableStyleId>
              </a:tblPr>
              <a:tblGrid>
                <a:gridCol w="5068075">
                  <a:extLst>
                    <a:ext uri="{9D8B030D-6E8A-4147-A177-3AD203B41FA5}">
                      <a16:colId xmlns:a16="http://schemas.microsoft.com/office/drawing/2014/main" val="20000"/>
                    </a:ext>
                  </a:extLst>
                </a:gridCol>
              </a:tblGrid>
              <a:tr h="397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quotidienne</a:t>
                      </a:r>
                      <a:r>
                        <a:rPr lang="fr-FR" sz="1200" b="0" i="0" u="none" strike="noStrike" cap="none">
                          <a:solidFill>
                            <a:srgbClr val="000000"/>
                          </a:solidFill>
                          <a:latin typeface="Barlow"/>
                          <a:ea typeface="Barlow"/>
                          <a:cs typeface="Barlow"/>
                          <a:sym typeface="Barlow"/>
                        </a:rPr>
                        <a:t> de cannabis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7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ponctuelle</a:t>
                      </a:r>
                      <a:r>
                        <a:rPr lang="fr-FR" sz="1200" b="0" i="0" u="none" strike="noStrike" cap="none">
                          <a:solidFill>
                            <a:srgbClr val="000000"/>
                          </a:solidFill>
                          <a:latin typeface="Barlow"/>
                          <a:ea typeface="Barlow"/>
                          <a:cs typeface="Barlow"/>
                          <a:sym typeface="Barlow"/>
                        </a:rPr>
                        <a:t> de cannabis (une fois par semaine)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66" name="Google Shape;966;p19"/>
          <p:cNvGraphicFramePr/>
          <p:nvPr/>
        </p:nvGraphicFramePr>
        <p:xfrm>
          <a:off x="863165" y="4152900"/>
          <a:ext cx="3000000" cy="3000000"/>
        </p:xfrm>
        <a:graphic>
          <a:graphicData uri="http://schemas.openxmlformats.org/drawingml/2006/table">
            <a:tbl>
              <a:tblPr firstRow="1" bandRow="1">
                <a:noFill/>
                <a:tableStyleId>{D0988FB2-149A-450F-9738-1AC2C797F4CA}</a:tableStyleId>
              </a:tblPr>
              <a:tblGrid>
                <a:gridCol w="5068075">
                  <a:extLst>
                    <a:ext uri="{9D8B030D-6E8A-4147-A177-3AD203B41FA5}">
                      <a16:colId xmlns:a16="http://schemas.microsoft.com/office/drawing/2014/main" val="20000"/>
                    </a:ext>
                  </a:extLst>
                </a:gridCol>
              </a:tblGrid>
              <a:tr h="4572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quotidienne</a:t>
                      </a:r>
                      <a:r>
                        <a:rPr lang="fr-FR" sz="1200" b="0" i="0" u="none" strike="noStrike" cap="none">
                          <a:solidFill>
                            <a:srgbClr val="000000"/>
                          </a:solidFill>
                          <a:latin typeface="Barlow"/>
                          <a:ea typeface="Barlow"/>
                          <a:cs typeface="Barlow"/>
                          <a:sym typeface="Barlow"/>
                        </a:rPr>
                        <a:t> de chicha/narguilé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consommation </a:t>
                      </a:r>
                      <a:r>
                        <a:rPr lang="fr-FR" sz="1200" b="0" i="0" u="sng" strike="noStrike" cap="none">
                          <a:solidFill>
                            <a:srgbClr val="000000"/>
                          </a:solidFill>
                          <a:latin typeface="Barlow"/>
                          <a:ea typeface="Barlow"/>
                          <a:cs typeface="Barlow"/>
                          <a:sym typeface="Barlow"/>
                        </a:rPr>
                        <a:t>ponctuelle</a:t>
                      </a:r>
                      <a:r>
                        <a:rPr lang="fr-FR" sz="1200" b="0" i="0" u="none" strike="noStrike" cap="none">
                          <a:solidFill>
                            <a:srgbClr val="000000"/>
                          </a:solidFill>
                          <a:latin typeface="Barlow"/>
                          <a:ea typeface="Barlow"/>
                          <a:cs typeface="Barlow"/>
                          <a:sym typeface="Barlow"/>
                        </a:rPr>
                        <a:t> de chicha/narguilé (une fois par semaine)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67" name="Google Shape;967;p19"/>
          <p:cNvSpPr txBox="1"/>
          <p:nvPr/>
        </p:nvSpPr>
        <p:spPr>
          <a:xfrm>
            <a:off x="10009014" y="1228566"/>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968" name="Google Shape;968;p19"/>
          <p:cNvGraphicFramePr/>
          <p:nvPr/>
        </p:nvGraphicFramePr>
        <p:xfrm>
          <a:off x="10263602" y="2906795"/>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3976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97</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76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69" name="Google Shape;969;p19"/>
          <p:cNvGraphicFramePr/>
          <p:nvPr/>
        </p:nvGraphicFramePr>
        <p:xfrm>
          <a:off x="10263602" y="4152900"/>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4572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62</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970" name="Google Shape;970;p19"/>
          <p:cNvGrpSpPr/>
          <p:nvPr/>
        </p:nvGrpSpPr>
        <p:grpSpPr>
          <a:xfrm>
            <a:off x="10913679" y="62212"/>
            <a:ext cx="1278321" cy="937230"/>
            <a:chOff x="9408744" y="1185992"/>
            <a:chExt cx="1278321" cy="937230"/>
          </a:xfrm>
        </p:grpSpPr>
        <p:sp>
          <p:nvSpPr>
            <p:cNvPr id="971" name="Google Shape;971;p19"/>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972" name="Google Shape;972;p19"/>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973" name="Google Shape;973;p19"/>
            <p:cNvGrpSpPr/>
            <p:nvPr/>
          </p:nvGrpSpPr>
          <p:grpSpPr>
            <a:xfrm>
              <a:off x="9823218" y="1287315"/>
              <a:ext cx="442309" cy="416627"/>
              <a:chOff x="6478588" y="5773739"/>
              <a:chExt cx="492125" cy="463550"/>
            </a:xfrm>
          </p:grpSpPr>
          <p:sp>
            <p:nvSpPr>
              <p:cNvPr id="974" name="Google Shape;974;p19"/>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75" name="Google Shape;975;p19"/>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76" name="Google Shape;976;p19"/>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77" name="Google Shape;977;p19"/>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78" name="Google Shape;978;p19"/>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79" name="Google Shape;979;p19"/>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0" name="Google Shape;980;p19"/>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1" name="Google Shape;981;p19"/>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2" name="Google Shape;982;p19"/>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3" name="Google Shape;983;p19"/>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4" name="Google Shape;984;p19"/>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5" name="Google Shape;985;p19"/>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986" name="Google Shape;986;p19"/>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987" name="Google Shape;987;p1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988" name="Google Shape;988;p19"/>
          <p:cNvSpPr/>
          <p:nvPr/>
        </p:nvSpPr>
        <p:spPr>
          <a:xfrm>
            <a:off x="1077216" y="1533525"/>
            <a:ext cx="36000" cy="823176"/>
          </a:xfrm>
          <a:prstGeom prst="leftBracket">
            <a:avLst>
              <a:gd name="adj" fmla="val 8333"/>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989" name="Google Shape;989;p19"/>
          <p:cNvSpPr/>
          <p:nvPr/>
        </p:nvSpPr>
        <p:spPr>
          <a:xfrm>
            <a:off x="1077216" y="2855861"/>
            <a:ext cx="36000" cy="823176"/>
          </a:xfrm>
          <a:prstGeom prst="leftBracket">
            <a:avLst>
              <a:gd name="adj" fmla="val 8333"/>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990" name="Google Shape;990;p19"/>
          <p:cNvSpPr/>
          <p:nvPr/>
        </p:nvSpPr>
        <p:spPr>
          <a:xfrm>
            <a:off x="1077216" y="4209308"/>
            <a:ext cx="36000" cy="823176"/>
          </a:xfrm>
          <a:prstGeom prst="leftBracket">
            <a:avLst>
              <a:gd name="adj" fmla="val 8333"/>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991" name="Google Shape;991;p19"/>
          <p:cNvSpPr txBox="1"/>
          <p:nvPr/>
        </p:nvSpPr>
        <p:spPr>
          <a:xfrm>
            <a:off x="259113" y="1817244"/>
            <a:ext cx="757795" cy="22172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400" b="1">
                <a:solidFill>
                  <a:schemeClr val="dk1"/>
                </a:solidFill>
                <a:latin typeface="Barlow"/>
                <a:ea typeface="Barlow"/>
                <a:cs typeface="Barlow"/>
                <a:sym typeface="Barlow"/>
              </a:rPr>
              <a:t>Tabac</a:t>
            </a:r>
            <a:endParaRPr/>
          </a:p>
        </p:txBody>
      </p:sp>
      <p:sp>
        <p:nvSpPr>
          <p:cNvPr id="992" name="Google Shape;992;p19"/>
          <p:cNvSpPr txBox="1"/>
          <p:nvPr/>
        </p:nvSpPr>
        <p:spPr>
          <a:xfrm>
            <a:off x="259113" y="3140363"/>
            <a:ext cx="757795" cy="22172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400" b="1">
                <a:solidFill>
                  <a:schemeClr val="dk1"/>
                </a:solidFill>
                <a:latin typeface="Barlow"/>
                <a:ea typeface="Barlow"/>
                <a:cs typeface="Barlow"/>
                <a:sym typeface="Barlow"/>
              </a:rPr>
              <a:t>Cannabis</a:t>
            </a:r>
            <a:endParaRPr/>
          </a:p>
        </p:txBody>
      </p:sp>
      <p:sp>
        <p:nvSpPr>
          <p:cNvPr id="993" name="Google Shape;993;p19"/>
          <p:cNvSpPr txBox="1"/>
          <p:nvPr/>
        </p:nvSpPr>
        <p:spPr>
          <a:xfrm>
            <a:off x="367113" y="4386115"/>
            <a:ext cx="649795" cy="46948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400" b="1">
                <a:solidFill>
                  <a:schemeClr val="dk1"/>
                </a:solidFill>
                <a:latin typeface="Barlow"/>
                <a:ea typeface="Barlow"/>
                <a:cs typeface="Barlow"/>
                <a:sym typeface="Barlow"/>
              </a:rPr>
              <a:t>Chicha/narguilé</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
          <p:cNvSpPr txBox="1"/>
          <p:nvPr/>
        </p:nvSpPr>
        <p:spPr>
          <a:xfrm>
            <a:off x="588077" y="5795721"/>
            <a:ext cx="6513062" cy="7809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1BE48"/>
              </a:buClr>
              <a:buSzPts val="1067"/>
              <a:buFont typeface="Arial"/>
              <a:buNone/>
            </a:pPr>
            <a:r>
              <a:rPr lang="fr-FR" sz="1067" i="1">
                <a:solidFill>
                  <a:srgbClr val="7F7F7F"/>
                </a:solidFill>
                <a:latin typeface="Barlow"/>
                <a:ea typeface="Barlow"/>
                <a:cs typeface="Barlow"/>
                <a:sym typeface="Barlow"/>
              </a:rPr>
              <a:t>Ce rapport a été élaboré dans le respect de la norme internationale ISO 20252 « Etudes de marché, études sociales et d’opinion ».  Ce rapport a été relu par Etienne Mercier, Directeur du département Opinion &amp; Santé, Public Affairs France.</a:t>
            </a:r>
            <a:endParaRPr/>
          </a:p>
        </p:txBody>
      </p:sp>
      <p:pic>
        <p:nvPicPr>
          <p:cNvPr id="458" name="Google Shape;458;p2" descr="D:\OLIVIER\_Projet\Template\Picto Vraie vie - source\icone2\09995.png"/>
          <p:cNvPicPr preferRelativeResize="0"/>
          <p:nvPr/>
        </p:nvPicPr>
        <p:blipFill rotWithShape="1">
          <a:blip r:embed="rId3">
            <a:alphaModFix/>
          </a:blip>
          <a:srcRect/>
          <a:stretch/>
        </p:blipFill>
        <p:spPr>
          <a:xfrm>
            <a:off x="241867" y="6036918"/>
            <a:ext cx="338555" cy="338555"/>
          </a:xfrm>
          <a:prstGeom prst="rect">
            <a:avLst/>
          </a:prstGeom>
          <a:noFill/>
          <a:ln>
            <a:noFill/>
          </a:ln>
        </p:spPr>
      </p:pic>
      <p:sp>
        <p:nvSpPr>
          <p:cNvPr id="459" name="Google Shape;459;p2"/>
          <p:cNvSpPr txBox="1"/>
          <p:nvPr/>
        </p:nvSpPr>
        <p:spPr>
          <a:xfrm>
            <a:off x="262467" y="328360"/>
            <a:ext cx="5376853" cy="355534"/>
          </a:xfrm>
          <a:prstGeom prst="rect">
            <a:avLst/>
          </a:prstGeom>
          <a:noFill/>
          <a:ln>
            <a:noFill/>
          </a:ln>
        </p:spPr>
        <p:txBody>
          <a:bodyPr spcFirstLastPara="1" wrap="square" lIns="96000" tIns="48000" rIns="96000" bIns="48000" anchor="t" anchorCtr="0">
            <a:spAutoFit/>
          </a:bodyPr>
          <a:lstStyle/>
          <a:p>
            <a:pPr marL="0" marR="0" lvl="0" indent="0" algn="l" rtl="0">
              <a:lnSpc>
                <a:spcPct val="90000"/>
              </a:lnSpc>
              <a:spcBef>
                <a:spcPts val="0"/>
              </a:spcBef>
              <a:spcAft>
                <a:spcPts val="0"/>
              </a:spcAft>
              <a:buClr>
                <a:srgbClr val="2F469C"/>
              </a:buClr>
              <a:buSzPts val="1867"/>
              <a:buFont typeface="Barlow"/>
              <a:buNone/>
            </a:pPr>
            <a:r>
              <a:rPr lang="fr-FR" sz="1867" b="0" i="0" u="none" strike="noStrike" cap="none">
                <a:solidFill>
                  <a:srgbClr val="2F469C"/>
                </a:solidFill>
                <a:latin typeface="Barlow"/>
                <a:ea typeface="Barlow"/>
                <a:cs typeface="Barlow"/>
                <a:sym typeface="Barlow"/>
              </a:rPr>
              <a:t>FICHE TECHNIQUE</a:t>
            </a:r>
            <a:endParaRPr/>
          </a:p>
        </p:txBody>
      </p:sp>
      <p:sp>
        <p:nvSpPr>
          <p:cNvPr id="460" name="Google Shape;460;p2"/>
          <p:cNvSpPr txBox="1"/>
          <p:nvPr/>
        </p:nvSpPr>
        <p:spPr>
          <a:xfrm>
            <a:off x="1209441" y="1976395"/>
            <a:ext cx="3263099" cy="9128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33">
                <a:solidFill>
                  <a:srgbClr val="17234E"/>
                </a:solidFill>
                <a:latin typeface="Barlow"/>
                <a:ea typeface="Barlow"/>
                <a:cs typeface="Barlow"/>
                <a:sym typeface="Barlow"/>
              </a:rPr>
              <a:t>Échantillon de </a:t>
            </a:r>
            <a:r>
              <a:rPr lang="fr-FR" sz="1333" b="1">
                <a:solidFill>
                  <a:srgbClr val="175673"/>
                </a:solidFill>
                <a:latin typeface="Barlow"/>
                <a:ea typeface="Barlow"/>
                <a:cs typeface="Barlow"/>
                <a:sym typeface="Barlow"/>
              </a:rPr>
              <a:t>239</a:t>
            </a:r>
            <a:r>
              <a:rPr lang="fr-FR" sz="1333">
                <a:solidFill>
                  <a:srgbClr val="222223"/>
                </a:solidFill>
                <a:latin typeface="Barlow"/>
                <a:ea typeface="Barlow"/>
                <a:cs typeface="Barlow"/>
                <a:sym typeface="Barlow"/>
              </a:rPr>
              <a:t> </a:t>
            </a:r>
            <a:r>
              <a:rPr lang="fr-FR" sz="1333">
                <a:solidFill>
                  <a:srgbClr val="17234E"/>
                </a:solidFill>
                <a:latin typeface="Barlow"/>
                <a:ea typeface="Barlow"/>
                <a:cs typeface="Barlow"/>
                <a:sym typeface="Barlow"/>
              </a:rPr>
              <a:t>personnes de 18 ans ou plus vivant avec le </a:t>
            </a:r>
            <a:r>
              <a:rPr lang="fr-FR" sz="1333" b="1">
                <a:solidFill>
                  <a:srgbClr val="175673"/>
                </a:solidFill>
                <a:latin typeface="Barlow"/>
                <a:ea typeface="Barlow"/>
                <a:cs typeface="Barlow"/>
                <a:sym typeface="Barlow"/>
              </a:rPr>
              <a:t>VIH (PvVIH)</a:t>
            </a:r>
            <a:r>
              <a:rPr lang="fr-FR" sz="1333">
                <a:solidFill>
                  <a:srgbClr val="175673"/>
                </a:solidFill>
                <a:latin typeface="Barlow"/>
                <a:ea typeface="Barlow"/>
                <a:cs typeface="Barlow"/>
                <a:sym typeface="Barlow"/>
              </a:rPr>
              <a:t> </a:t>
            </a:r>
            <a:r>
              <a:rPr lang="fr-FR" sz="1333">
                <a:solidFill>
                  <a:srgbClr val="17234E"/>
                </a:solidFill>
                <a:latin typeface="Barlow"/>
                <a:ea typeface="Barlow"/>
                <a:cs typeface="Barlow"/>
                <a:sym typeface="Barlow"/>
              </a:rPr>
              <a:t>parmi eux :</a:t>
            </a:r>
            <a:endParaRPr/>
          </a:p>
          <a:p>
            <a:pPr marL="285750" marR="0" lvl="0" indent="-285750" algn="l" rtl="0">
              <a:spcBef>
                <a:spcPts val="0"/>
              </a:spcBef>
              <a:spcAft>
                <a:spcPts val="0"/>
              </a:spcAft>
              <a:buClr>
                <a:srgbClr val="175673"/>
              </a:buClr>
              <a:buSzPts val="1333"/>
              <a:buFont typeface="Arial"/>
              <a:buChar char="•"/>
            </a:pPr>
            <a:r>
              <a:rPr lang="fr-FR" sz="1333" b="1">
                <a:solidFill>
                  <a:srgbClr val="175673"/>
                </a:solidFill>
                <a:latin typeface="Barlow"/>
                <a:ea typeface="Barlow"/>
                <a:cs typeface="Barlow"/>
                <a:sym typeface="Barlow"/>
              </a:rPr>
              <a:t>126</a:t>
            </a:r>
            <a:r>
              <a:rPr lang="fr-FR" sz="1333" b="1">
                <a:solidFill>
                  <a:srgbClr val="17234E"/>
                </a:solidFill>
                <a:latin typeface="Barlow"/>
                <a:ea typeface="Barlow"/>
                <a:cs typeface="Barlow"/>
                <a:sym typeface="Barlow"/>
              </a:rPr>
              <a:t> </a:t>
            </a:r>
            <a:r>
              <a:rPr lang="fr-FR" sz="1333">
                <a:solidFill>
                  <a:srgbClr val="17234E"/>
                </a:solidFill>
                <a:latin typeface="Barlow"/>
                <a:ea typeface="Barlow"/>
                <a:cs typeface="Barlow"/>
                <a:sym typeface="Barlow"/>
              </a:rPr>
              <a:t>fumeurs actuels </a:t>
            </a:r>
            <a:endParaRPr/>
          </a:p>
          <a:p>
            <a:pPr marL="285750" marR="0" lvl="0" indent="-285750" algn="l" rtl="0">
              <a:spcBef>
                <a:spcPts val="0"/>
              </a:spcBef>
              <a:spcAft>
                <a:spcPts val="0"/>
              </a:spcAft>
              <a:buClr>
                <a:srgbClr val="175673"/>
              </a:buClr>
              <a:buSzPts val="1333"/>
              <a:buFont typeface="Arial"/>
              <a:buChar char="•"/>
            </a:pPr>
            <a:r>
              <a:rPr lang="fr-FR" sz="1333" b="1">
                <a:solidFill>
                  <a:srgbClr val="175673"/>
                </a:solidFill>
                <a:latin typeface="Barlow"/>
                <a:ea typeface="Barlow"/>
                <a:cs typeface="Barlow"/>
                <a:sym typeface="Barlow"/>
              </a:rPr>
              <a:t>106</a:t>
            </a:r>
            <a:r>
              <a:rPr lang="fr-FR" sz="1333">
                <a:solidFill>
                  <a:srgbClr val="17234E"/>
                </a:solidFill>
                <a:latin typeface="Barlow"/>
                <a:ea typeface="Barlow"/>
                <a:cs typeface="Barlow"/>
                <a:sym typeface="Barlow"/>
              </a:rPr>
              <a:t> qui ont fumé au cours de leur vie</a:t>
            </a:r>
            <a:endParaRPr/>
          </a:p>
        </p:txBody>
      </p:sp>
      <p:cxnSp>
        <p:nvCxnSpPr>
          <p:cNvPr id="461" name="Google Shape;461;p2"/>
          <p:cNvCxnSpPr/>
          <p:nvPr/>
        </p:nvCxnSpPr>
        <p:spPr>
          <a:xfrm rot="10800000">
            <a:off x="5141780" y="1474727"/>
            <a:ext cx="0" cy="1488000"/>
          </a:xfrm>
          <a:prstGeom prst="straightConnector1">
            <a:avLst/>
          </a:prstGeom>
          <a:noFill/>
          <a:ln w="12700" cap="flat" cmpd="sng">
            <a:solidFill>
              <a:schemeClr val="dk2"/>
            </a:solidFill>
            <a:prstDash val="solid"/>
            <a:miter lim="800000"/>
            <a:headEnd type="none" w="sm" len="sm"/>
            <a:tailEnd type="none" w="sm" len="sm"/>
          </a:ln>
        </p:spPr>
      </p:cxnSp>
      <p:sp>
        <p:nvSpPr>
          <p:cNvPr id="462" name="Google Shape;462;p2"/>
          <p:cNvSpPr/>
          <p:nvPr/>
        </p:nvSpPr>
        <p:spPr>
          <a:xfrm>
            <a:off x="368936" y="3461744"/>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463" name="Google Shape;463;p2"/>
          <p:cNvSpPr txBox="1"/>
          <p:nvPr/>
        </p:nvSpPr>
        <p:spPr>
          <a:xfrm>
            <a:off x="23788" y="4091197"/>
            <a:ext cx="1278321"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FFAC6F"/>
                </a:solidFill>
                <a:latin typeface="Barlow"/>
                <a:ea typeface="Barlow"/>
                <a:cs typeface="Barlow"/>
                <a:sym typeface="Barlow"/>
              </a:rPr>
              <a:t>PROFESSIONNELS DE SANTE</a:t>
            </a:r>
            <a:endParaRPr/>
          </a:p>
        </p:txBody>
      </p:sp>
      <p:sp>
        <p:nvSpPr>
          <p:cNvPr id="464" name="Google Shape;464;p2"/>
          <p:cNvSpPr txBox="1"/>
          <p:nvPr/>
        </p:nvSpPr>
        <p:spPr>
          <a:xfrm>
            <a:off x="1252147" y="3123413"/>
            <a:ext cx="3671136" cy="2553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33">
                <a:solidFill>
                  <a:srgbClr val="17234E"/>
                </a:solidFill>
                <a:latin typeface="Barlow"/>
                <a:ea typeface="Barlow"/>
                <a:cs typeface="Barlow"/>
                <a:sym typeface="Barlow"/>
              </a:rPr>
              <a:t>Échantillon de </a:t>
            </a:r>
            <a:r>
              <a:rPr lang="fr-FR" sz="1333" b="1">
                <a:solidFill>
                  <a:srgbClr val="FFAB6F"/>
                </a:solidFill>
                <a:latin typeface="Barlow"/>
                <a:ea typeface="Barlow"/>
                <a:cs typeface="Barlow"/>
                <a:sym typeface="Barlow"/>
              </a:rPr>
              <a:t>371*</a:t>
            </a:r>
            <a:r>
              <a:rPr lang="fr-FR" sz="1333">
                <a:solidFill>
                  <a:srgbClr val="17234E"/>
                </a:solidFill>
                <a:latin typeface="Barlow"/>
                <a:ea typeface="Barlow"/>
                <a:cs typeface="Barlow"/>
                <a:sym typeface="Barlow"/>
              </a:rPr>
              <a:t> </a:t>
            </a:r>
            <a:r>
              <a:rPr lang="fr-FR" sz="1333" b="1">
                <a:solidFill>
                  <a:srgbClr val="FFAB6F"/>
                </a:solidFill>
                <a:latin typeface="Barlow"/>
                <a:ea typeface="Barlow"/>
                <a:cs typeface="Barlow"/>
                <a:sym typeface="Barlow"/>
              </a:rPr>
              <a:t>professionnels de santé</a:t>
            </a:r>
            <a:r>
              <a:rPr lang="fr-FR" sz="1333">
                <a:solidFill>
                  <a:srgbClr val="17234E"/>
                </a:solidFill>
                <a:latin typeface="Barlow"/>
                <a:ea typeface="Barlow"/>
                <a:cs typeface="Barlow"/>
                <a:sym typeface="Barlow"/>
              </a:rPr>
              <a:t>, prenant en charge des patients atteints du VIH (mode d’exercice mixte ou hospitaliers), dont :</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111</a:t>
            </a:r>
            <a:r>
              <a:rPr lang="fr-FR" sz="1333">
                <a:solidFill>
                  <a:srgbClr val="17234E"/>
                </a:solidFill>
                <a:latin typeface="Barlow"/>
                <a:ea typeface="Barlow"/>
                <a:cs typeface="Barlow"/>
                <a:sym typeface="Barlow"/>
              </a:rPr>
              <a:t> infectiologues</a:t>
            </a:r>
            <a:endParaRPr sz="1333">
              <a:solidFill>
                <a:srgbClr val="17234E"/>
              </a:solidFill>
              <a:highlight>
                <a:srgbClr val="FFFF00"/>
              </a:highlight>
              <a:latin typeface="Barlow"/>
              <a:ea typeface="Barlow"/>
              <a:cs typeface="Barlow"/>
              <a:sym typeface="Barlow"/>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106</a:t>
            </a:r>
            <a:r>
              <a:rPr lang="fr-FR" sz="1333">
                <a:solidFill>
                  <a:srgbClr val="17234E"/>
                </a:solidFill>
                <a:latin typeface="Barlow"/>
                <a:ea typeface="Barlow"/>
                <a:cs typeface="Barlow"/>
                <a:sym typeface="Barlow"/>
              </a:rPr>
              <a:t> médecins généralistes</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98 </a:t>
            </a:r>
            <a:r>
              <a:rPr lang="fr-FR" sz="1333">
                <a:solidFill>
                  <a:srgbClr val="17234E"/>
                </a:solidFill>
                <a:latin typeface="Barlow"/>
                <a:ea typeface="Barlow"/>
                <a:cs typeface="Barlow"/>
                <a:sym typeface="Barlow"/>
              </a:rPr>
              <a:t>pharmaciens  </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33</a:t>
            </a:r>
            <a:r>
              <a:rPr lang="fr-FR" sz="1333">
                <a:solidFill>
                  <a:srgbClr val="17234E"/>
                </a:solidFill>
                <a:latin typeface="Barlow"/>
                <a:ea typeface="Barlow"/>
                <a:cs typeface="Barlow"/>
                <a:sym typeface="Barlow"/>
              </a:rPr>
              <a:t> infirmiers en ETP / infirmiers hospitaliers en service infectieux</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5</a:t>
            </a:r>
            <a:r>
              <a:rPr lang="fr-FR" sz="1333">
                <a:solidFill>
                  <a:srgbClr val="17234E"/>
                </a:solidFill>
                <a:latin typeface="Barlow"/>
                <a:ea typeface="Barlow"/>
                <a:cs typeface="Barlow"/>
                <a:sym typeface="Barlow"/>
              </a:rPr>
              <a:t> addictologues</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3</a:t>
            </a:r>
            <a:r>
              <a:rPr lang="fr-FR" sz="1333">
                <a:solidFill>
                  <a:srgbClr val="17234E"/>
                </a:solidFill>
                <a:latin typeface="Barlow"/>
                <a:ea typeface="Barlow"/>
                <a:cs typeface="Barlow"/>
                <a:sym typeface="Barlow"/>
              </a:rPr>
              <a:t> tabacologues</a:t>
            </a:r>
            <a:endParaRPr/>
          </a:p>
          <a:p>
            <a:pPr marL="285750" marR="0" lvl="0" indent="-285750" algn="l" rtl="0">
              <a:spcBef>
                <a:spcPts val="0"/>
              </a:spcBef>
              <a:spcAft>
                <a:spcPts val="0"/>
              </a:spcAft>
              <a:buClr>
                <a:srgbClr val="FFAB6F"/>
              </a:buClr>
              <a:buSzPts val="1333"/>
              <a:buFont typeface="Arial"/>
              <a:buChar char="•"/>
            </a:pPr>
            <a:r>
              <a:rPr lang="fr-FR" sz="1333" b="1">
                <a:solidFill>
                  <a:srgbClr val="FFAB6F"/>
                </a:solidFill>
                <a:latin typeface="Barlow"/>
                <a:ea typeface="Barlow"/>
                <a:cs typeface="Barlow"/>
                <a:sym typeface="Barlow"/>
              </a:rPr>
              <a:t>25</a:t>
            </a:r>
            <a:r>
              <a:rPr lang="fr-FR" sz="1333">
                <a:solidFill>
                  <a:srgbClr val="17234E"/>
                </a:solidFill>
                <a:latin typeface="Barlow"/>
                <a:ea typeface="Barlow"/>
                <a:cs typeface="Barlow"/>
                <a:sym typeface="Barlow"/>
              </a:rPr>
              <a:t> autres professionnels de santé</a:t>
            </a:r>
            <a:endParaRPr/>
          </a:p>
          <a:p>
            <a:pPr marL="0" marR="0" lvl="0" indent="0" algn="l" rtl="0">
              <a:spcBef>
                <a:spcPts val="0"/>
              </a:spcBef>
              <a:spcAft>
                <a:spcPts val="0"/>
              </a:spcAft>
              <a:buNone/>
            </a:pPr>
            <a:r>
              <a:rPr lang="fr-FR" sz="900" i="1">
                <a:solidFill>
                  <a:srgbClr val="17234E"/>
                </a:solidFill>
                <a:latin typeface="Barlow"/>
                <a:ea typeface="Barlow"/>
                <a:cs typeface="Barlow"/>
                <a:sym typeface="Barlow"/>
              </a:rPr>
              <a:t>* Total supérieur à la somme car plusieurs réponses possibles</a:t>
            </a:r>
            <a:endParaRPr sz="1333" i="1">
              <a:solidFill>
                <a:srgbClr val="17234E"/>
              </a:solidFill>
              <a:latin typeface="Barlow"/>
              <a:ea typeface="Barlow"/>
              <a:cs typeface="Barlow"/>
              <a:sym typeface="Barlow"/>
            </a:endParaRPr>
          </a:p>
        </p:txBody>
      </p:sp>
      <p:sp>
        <p:nvSpPr>
          <p:cNvPr id="465" name="Google Shape;465;p2"/>
          <p:cNvSpPr txBox="1"/>
          <p:nvPr/>
        </p:nvSpPr>
        <p:spPr>
          <a:xfrm>
            <a:off x="4750317" y="1551647"/>
            <a:ext cx="3505936" cy="369332"/>
          </a:xfrm>
          <a:prstGeom prst="rect">
            <a:avLst/>
          </a:prstGeom>
          <a:noFill/>
          <a:ln>
            <a:noFill/>
          </a:ln>
        </p:spPr>
        <p:txBody>
          <a:bodyPr spcFirstLastPara="1" wrap="square" lIns="0" tIns="60950" rIns="0" bIns="60950" anchor="b" anchorCtr="0">
            <a:spAutoFit/>
          </a:bodyPr>
          <a:lstStyle/>
          <a:p>
            <a:pPr marL="0" marR="0" lvl="0" indent="0" algn="ctr" rtl="0">
              <a:lnSpc>
                <a:spcPct val="100000"/>
              </a:lnSpc>
              <a:spcBef>
                <a:spcPts val="0"/>
              </a:spcBef>
              <a:spcAft>
                <a:spcPts val="0"/>
              </a:spcAft>
              <a:buClr>
                <a:srgbClr val="2F469C"/>
              </a:buClr>
              <a:buSzPts val="800"/>
              <a:buFont typeface="Arial"/>
              <a:buNone/>
            </a:pPr>
            <a:r>
              <a:rPr lang="fr-FR" sz="1600" b="1" cap="none">
                <a:solidFill>
                  <a:srgbClr val="2F469C"/>
                </a:solidFill>
                <a:latin typeface="Barlow"/>
                <a:ea typeface="Barlow"/>
                <a:cs typeface="Barlow"/>
                <a:sym typeface="Barlow"/>
              </a:rPr>
              <a:t>DATES DE TERRAIN</a:t>
            </a:r>
            <a:endParaRPr/>
          </a:p>
        </p:txBody>
      </p:sp>
      <p:sp>
        <p:nvSpPr>
          <p:cNvPr id="466" name="Google Shape;466;p2"/>
          <p:cNvSpPr txBox="1"/>
          <p:nvPr/>
        </p:nvSpPr>
        <p:spPr>
          <a:xfrm>
            <a:off x="613698" y="1551647"/>
            <a:ext cx="3649717" cy="369332"/>
          </a:xfrm>
          <a:prstGeom prst="rect">
            <a:avLst/>
          </a:prstGeom>
          <a:noFill/>
          <a:ln>
            <a:noFill/>
          </a:ln>
        </p:spPr>
        <p:txBody>
          <a:bodyPr spcFirstLastPara="1" wrap="square" lIns="0" tIns="60950" rIns="0" bIns="60950" anchor="b" anchorCtr="0">
            <a:spAutoFit/>
          </a:bodyPr>
          <a:lstStyle/>
          <a:p>
            <a:pPr marL="0" marR="0" lvl="0" indent="0" algn="ctr" rtl="0">
              <a:lnSpc>
                <a:spcPct val="100000"/>
              </a:lnSpc>
              <a:spcBef>
                <a:spcPts val="0"/>
              </a:spcBef>
              <a:spcAft>
                <a:spcPts val="0"/>
              </a:spcAft>
              <a:buClr>
                <a:srgbClr val="6675AA"/>
              </a:buClr>
              <a:buSzPts val="800"/>
              <a:buFont typeface="Arial"/>
              <a:buNone/>
            </a:pPr>
            <a:r>
              <a:rPr lang="fr-FR" sz="1600" b="1" cap="none">
                <a:solidFill>
                  <a:srgbClr val="6675AA"/>
                </a:solidFill>
                <a:latin typeface="Barlow"/>
                <a:ea typeface="Barlow"/>
                <a:cs typeface="Barlow"/>
                <a:sym typeface="Barlow"/>
              </a:rPr>
              <a:t>ÉCHANTILLON</a:t>
            </a:r>
            <a:endParaRPr/>
          </a:p>
        </p:txBody>
      </p:sp>
      <p:sp>
        <p:nvSpPr>
          <p:cNvPr id="467" name="Google Shape;467;p2"/>
          <p:cNvSpPr txBox="1"/>
          <p:nvPr/>
        </p:nvSpPr>
        <p:spPr>
          <a:xfrm>
            <a:off x="8322682" y="1551647"/>
            <a:ext cx="4161973" cy="369332"/>
          </a:xfrm>
          <a:prstGeom prst="rect">
            <a:avLst/>
          </a:prstGeom>
          <a:noFill/>
          <a:ln>
            <a:noFill/>
          </a:ln>
        </p:spPr>
        <p:txBody>
          <a:bodyPr spcFirstLastPara="1" wrap="square" lIns="0" tIns="60950" rIns="0" bIns="60950" anchor="b" anchorCtr="0">
            <a:spAutoFit/>
          </a:bodyPr>
          <a:lstStyle/>
          <a:p>
            <a:pPr marL="0" marR="0" lvl="0" indent="0" algn="ctr" rtl="0">
              <a:lnSpc>
                <a:spcPct val="100000"/>
              </a:lnSpc>
              <a:spcBef>
                <a:spcPts val="0"/>
              </a:spcBef>
              <a:spcAft>
                <a:spcPts val="0"/>
              </a:spcAft>
              <a:buClr>
                <a:srgbClr val="84329B"/>
              </a:buClr>
              <a:buSzPts val="800"/>
              <a:buFont typeface="Arial"/>
              <a:buNone/>
            </a:pPr>
            <a:r>
              <a:rPr lang="fr-FR" sz="1600" b="1" cap="none">
                <a:solidFill>
                  <a:srgbClr val="84329B"/>
                </a:solidFill>
                <a:latin typeface="Arial"/>
                <a:ea typeface="Arial"/>
                <a:cs typeface="Arial"/>
                <a:sym typeface="Arial"/>
              </a:rPr>
              <a:t>MÉTHODOLOGIE</a:t>
            </a:r>
            <a:endParaRPr/>
          </a:p>
        </p:txBody>
      </p:sp>
      <p:grpSp>
        <p:nvGrpSpPr>
          <p:cNvPr id="468" name="Google Shape;468;p2"/>
          <p:cNvGrpSpPr/>
          <p:nvPr/>
        </p:nvGrpSpPr>
        <p:grpSpPr>
          <a:xfrm>
            <a:off x="6249074" y="920459"/>
            <a:ext cx="508425" cy="485427"/>
            <a:chOff x="1196" y="955"/>
            <a:chExt cx="199" cy="190"/>
          </a:xfrm>
        </p:grpSpPr>
        <p:sp>
          <p:nvSpPr>
            <p:cNvPr id="469" name="Google Shape;469;p2"/>
            <p:cNvSpPr/>
            <p:nvPr/>
          </p:nvSpPr>
          <p:spPr>
            <a:xfrm>
              <a:off x="1196" y="955"/>
              <a:ext cx="199" cy="155"/>
            </a:xfrm>
            <a:custGeom>
              <a:avLst/>
              <a:gdLst/>
              <a:ahLst/>
              <a:cxnLst/>
              <a:rect l="l" t="t" r="r" b="b"/>
              <a:pathLst>
                <a:path w="92" h="72" extrusionOk="0">
                  <a:moveTo>
                    <a:pt x="88" y="72"/>
                  </a:moveTo>
                  <a:cubicBezTo>
                    <a:pt x="4" y="72"/>
                    <a:pt x="4" y="72"/>
                    <a:pt x="4" y="72"/>
                  </a:cubicBezTo>
                  <a:cubicBezTo>
                    <a:pt x="2" y="72"/>
                    <a:pt x="0" y="70"/>
                    <a:pt x="0" y="68"/>
                  </a:cubicBezTo>
                  <a:cubicBezTo>
                    <a:pt x="0" y="4"/>
                    <a:pt x="0" y="4"/>
                    <a:pt x="0" y="4"/>
                  </a:cubicBezTo>
                  <a:cubicBezTo>
                    <a:pt x="0" y="2"/>
                    <a:pt x="2" y="0"/>
                    <a:pt x="4" y="0"/>
                  </a:cubicBezTo>
                  <a:cubicBezTo>
                    <a:pt x="88" y="0"/>
                    <a:pt x="88" y="0"/>
                    <a:pt x="88" y="0"/>
                  </a:cubicBezTo>
                  <a:cubicBezTo>
                    <a:pt x="90" y="0"/>
                    <a:pt x="92" y="2"/>
                    <a:pt x="92" y="4"/>
                  </a:cubicBezTo>
                  <a:cubicBezTo>
                    <a:pt x="92" y="68"/>
                    <a:pt x="92" y="68"/>
                    <a:pt x="92" y="68"/>
                  </a:cubicBezTo>
                  <a:cubicBezTo>
                    <a:pt x="92" y="70"/>
                    <a:pt x="90" y="72"/>
                    <a:pt x="88" y="72"/>
                  </a:cubicBezTo>
                  <a:close/>
                </a:path>
              </a:pathLst>
            </a:custGeom>
            <a:solidFill>
              <a:srgbClr val="FFFFFF"/>
            </a:solidFill>
            <a:ln w="25400" cap="rnd" cmpd="sng">
              <a:solidFill>
                <a:srgbClr val="2F469C"/>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Barlow"/>
                <a:ea typeface="Barlow"/>
                <a:cs typeface="Barlow"/>
                <a:sym typeface="Barlow"/>
              </a:endParaRPr>
            </a:p>
          </p:txBody>
        </p:sp>
        <p:cxnSp>
          <p:nvCxnSpPr>
            <p:cNvPr id="470" name="Google Shape;470;p2"/>
            <p:cNvCxnSpPr/>
            <p:nvPr/>
          </p:nvCxnSpPr>
          <p:spPr>
            <a:xfrm>
              <a:off x="1196" y="1084"/>
              <a:ext cx="199" cy="0"/>
            </a:xfrm>
            <a:prstGeom prst="straightConnector1">
              <a:avLst/>
            </a:prstGeom>
            <a:noFill/>
            <a:ln w="25400" cap="rnd" cmpd="sng">
              <a:solidFill>
                <a:srgbClr val="2F469C"/>
              </a:solidFill>
              <a:prstDash val="solid"/>
              <a:round/>
              <a:headEnd type="none" w="med" len="med"/>
              <a:tailEnd type="none" w="med" len="med"/>
            </a:ln>
          </p:spPr>
        </p:cxnSp>
        <p:sp>
          <p:nvSpPr>
            <p:cNvPr id="471" name="Google Shape;471;p2"/>
            <p:cNvSpPr/>
            <p:nvPr/>
          </p:nvSpPr>
          <p:spPr>
            <a:xfrm>
              <a:off x="1274" y="1110"/>
              <a:ext cx="43" cy="35"/>
            </a:xfrm>
            <a:custGeom>
              <a:avLst/>
              <a:gdLst/>
              <a:ahLst/>
              <a:cxnLst/>
              <a:rect l="l" t="t" r="r" b="b"/>
              <a:pathLst>
                <a:path w="43" h="35" extrusionOk="0">
                  <a:moveTo>
                    <a:pt x="43" y="35"/>
                  </a:moveTo>
                  <a:lnTo>
                    <a:pt x="0" y="35"/>
                  </a:lnTo>
                  <a:lnTo>
                    <a:pt x="9" y="0"/>
                  </a:lnTo>
                  <a:lnTo>
                    <a:pt x="34" y="0"/>
                  </a:lnTo>
                  <a:lnTo>
                    <a:pt x="43" y="35"/>
                  </a:lnTo>
                  <a:close/>
                </a:path>
              </a:pathLst>
            </a:custGeom>
            <a:noFill/>
            <a:ln w="25400" cap="rnd" cmpd="sng">
              <a:solidFill>
                <a:srgbClr val="2F469C"/>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Barlow"/>
                <a:ea typeface="Barlow"/>
                <a:cs typeface="Barlow"/>
                <a:sym typeface="Barlow"/>
              </a:endParaRPr>
            </a:p>
          </p:txBody>
        </p:sp>
        <p:cxnSp>
          <p:nvCxnSpPr>
            <p:cNvPr id="472" name="Google Shape;472;p2"/>
            <p:cNvCxnSpPr/>
            <p:nvPr/>
          </p:nvCxnSpPr>
          <p:spPr>
            <a:xfrm rot="10800000">
              <a:off x="1248" y="1145"/>
              <a:ext cx="95" cy="0"/>
            </a:xfrm>
            <a:prstGeom prst="straightConnector1">
              <a:avLst/>
            </a:prstGeom>
            <a:noFill/>
            <a:ln w="25400" cap="rnd" cmpd="sng">
              <a:solidFill>
                <a:srgbClr val="2F469C"/>
              </a:solidFill>
              <a:prstDash val="solid"/>
              <a:round/>
              <a:headEnd type="none" w="med" len="med"/>
              <a:tailEnd type="none" w="med" len="med"/>
            </a:ln>
          </p:spPr>
        </p:cxnSp>
      </p:grpSp>
      <p:cxnSp>
        <p:nvCxnSpPr>
          <p:cNvPr id="473" name="Google Shape;473;p2"/>
          <p:cNvCxnSpPr/>
          <p:nvPr/>
        </p:nvCxnSpPr>
        <p:spPr>
          <a:xfrm>
            <a:off x="6023285" y="1473488"/>
            <a:ext cx="960000" cy="0"/>
          </a:xfrm>
          <a:prstGeom prst="straightConnector1">
            <a:avLst/>
          </a:prstGeom>
          <a:noFill/>
          <a:ln w="25400" cap="rnd" cmpd="sng">
            <a:solidFill>
              <a:srgbClr val="2F469C"/>
            </a:solidFill>
            <a:prstDash val="solid"/>
            <a:round/>
            <a:headEnd type="none" w="sm" len="sm"/>
            <a:tailEnd type="none" w="sm" len="sm"/>
          </a:ln>
        </p:spPr>
      </p:cxnSp>
      <p:cxnSp>
        <p:nvCxnSpPr>
          <p:cNvPr id="474" name="Google Shape;474;p2"/>
          <p:cNvCxnSpPr/>
          <p:nvPr/>
        </p:nvCxnSpPr>
        <p:spPr>
          <a:xfrm>
            <a:off x="1958556" y="1473488"/>
            <a:ext cx="960000" cy="0"/>
          </a:xfrm>
          <a:prstGeom prst="straightConnector1">
            <a:avLst/>
          </a:prstGeom>
          <a:noFill/>
          <a:ln w="25400" cap="rnd" cmpd="sng">
            <a:solidFill>
              <a:srgbClr val="6675AA"/>
            </a:solidFill>
            <a:prstDash val="solid"/>
            <a:round/>
            <a:headEnd type="none" w="sm" len="sm"/>
            <a:tailEnd type="none" w="sm" len="sm"/>
          </a:ln>
        </p:spPr>
      </p:cxnSp>
      <p:cxnSp>
        <p:nvCxnSpPr>
          <p:cNvPr id="475" name="Google Shape;475;p2"/>
          <p:cNvCxnSpPr/>
          <p:nvPr/>
        </p:nvCxnSpPr>
        <p:spPr>
          <a:xfrm>
            <a:off x="9923668" y="1473488"/>
            <a:ext cx="960000" cy="0"/>
          </a:xfrm>
          <a:prstGeom prst="straightConnector1">
            <a:avLst/>
          </a:prstGeom>
          <a:noFill/>
          <a:ln w="25400" cap="rnd" cmpd="sng">
            <a:solidFill>
              <a:srgbClr val="84329B"/>
            </a:solidFill>
            <a:prstDash val="solid"/>
            <a:round/>
            <a:headEnd type="none" w="sm" len="sm"/>
            <a:tailEnd type="none" w="sm" len="sm"/>
          </a:ln>
        </p:spPr>
      </p:cxnSp>
      <p:grpSp>
        <p:nvGrpSpPr>
          <p:cNvPr id="476" name="Google Shape;476;p2"/>
          <p:cNvGrpSpPr/>
          <p:nvPr/>
        </p:nvGrpSpPr>
        <p:grpSpPr>
          <a:xfrm>
            <a:off x="10096616" y="790821"/>
            <a:ext cx="614104" cy="615064"/>
            <a:chOff x="5368" y="25"/>
            <a:chExt cx="1277" cy="1279"/>
          </a:xfrm>
        </p:grpSpPr>
        <p:sp>
          <p:nvSpPr>
            <p:cNvPr id="477" name="Google Shape;477;p2"/>
            <p:cNvSpPr/>
            <p:nvPr/>
          </p:nvSpPr>
          <p:spPr>
            <a:xfrm>
              <a:off x="5368" y="187"/>
              <a:ext cx="1115" cy="1117"/>
            </a:xfrm>
            <a:custGeom>
              <a:avLst/>
              <a:gdLst/>
              <a:ahLst/>
              <a:cxnLst/>
              <a:rect l="l" t="t" r="r" b="b"/>
              <a:pathLst>
                <a:path w="531" h="531" extrusionOk="0">
                  <a:moveTo>
                    <a:pt x="273" y="0"/>
                  </a:moveTo>
                  <a:cubicBezTo>
                    <a:pt x="122" y="0"/>
                    <a:pt x="0" y="132"/>
                    <a:pt x="18" y="287"/>
                  </a:cubicBezTo>
                  <a:cubicBezTo>
                    <a:pt x="31" y="405"/>
                    <a:pt x="126" y="500"/>
                    <a:pt x="244" y="513"/>
                  </a:cubicBezTo>
                  <a:cubicBezTo>
                    <a:pt x="399" y="531"/>
                    <a:pt x="531" y="409"/>
                    <a:pt x="531" y="258"/>
                  </a:cubicBezTo>
                  <a:cubicBezTo>
                    <a:pt x="273" y="258"/>
                    <a:pt x="273" y="258"/>
                    <a:pt x="273" y="258"/>
                  </a:cubicBezTo>
                  <a:lnTo>
                    <a:pt x="273" y="0"/>
                  </a:lnTo>
                  <a:close/>
                </a:path>
              </a:pathLst>
            </a:custGeom>
            <a:solidFill>
              <a:srgbClr val="FFFFFF"/>
            </a:solidFill>
            <a:ln w="25400" cap="rnd" cmpd="sng">
              <a:solidFill>
                <a:srgbClr val="84329B"/>
              </a:solidFill>
              <a:prstDash val="solid"/>
              <a:round/>
              <a:headEnd type="none" w="sm" len="sm"/>
              <a:tailEnd type="none" w="sm" len="sm"/>
            </a:ln>
          </p:spPr>
          <p:txBody>
            <a:bodyPr spcFirstLastPara="1" wrap="square" lIns="121900" tIns="60950" rIns="121900" bIns="60950" anchor="t" anchorCtr="0">
              <a:noAutofit/>
            </a:bodyPr>
            <a:lstStyle/>
            <a:p>
              <a:pPr marL="0" marR="0" lvl="0" indent="0" algn="ctr" rtl="0">
                <a:spcBef>
                  <a:spcPts val="0"/>
                </a:spcBef>
                <a:spcAft>
                  <a:spcPts val="0"/>
                </a:spcAft>
                <a:buNone/>
              </a:pPr>
              <a:endParaRPr sz="2400">
                <a:solidFill>
                  <a:srgbClr val="000000"/>
                </a:solidFill>
                <a:latin typeface="Barlow"/>
                <a:ea typeface="Barlow"/>
                <a:cs typeface="Barlow"/>
                <a:sym typeface="Barlow"/>
              </a:endParaRPr>
            </a:p>
          </p:txBody>
        </p:sp>
        <p:sp>
          <p:nvSpPr>
            <p:cNvPr id="478" name="Google Shape;478;p2"/>
            <p:cNvSpPr/>
            <p:nvPr/>
          </p:nvSpPr>
          <p:spPr>
            <a:xfrm>
              <a:off x="6105" y="25"/>
              <a:ext cx="540" cy="541"/>
            </a:xfrm>
            <a:custGeom>
              <a:avLst/>
              <a:gdLst/>
              <a:ahLst/>
              <a:cxnLst/>
              <a:rect l="l" t="t" r="r" b="b"/>
              <a:pathLst>
                <a:path w="257" h="257" extrusionOk="0">
                  <a:moveTo>
                    <a:pt x="0" y="257"/>
                  </a:moveTo>
                  <a:cubicBezTo>
                    <a:pt x="257" y="257"/>
                    <a:pt x="257" y="257"/>
                    <a:pt x="257" y="257"/>
                  </a:cubicBezTo>
                  <a:cubicBezTo>
                    <a:pt x="257" y="115"/>
                    <a:pt x="142" y="0"/>
                    <a:pt x="0" y="0"/>
                  </a:cubicBezTo>
                  <a:lnTo>
                    <a:pt x="0" y="257"/>
                  </a:lnTo>
                  <a:close/>
                </a:path>
              </a:pathLst>
            </a:custGeom>
            <a:solidFill>
              <a:srgbClr val="FFFFFF"/>
            </a:solidFill>
            <a:ln w="25400" cap="rnd" cmpd="sng">
              <a:solidFill>
                <a:srgbClr val="84329B"/>
              </a:solidFill>
              <a:prstDash val="solid"/>
              <a:round/>
              <a:headEnd type="none" w="sm" len="sm"/>
              <a:tailEnd type="none" w="sm" len="sm"/>
            </a:ln>
          </p:spPr>
          <p:txBody>
            <a:bodyPr spcFirstLastPara="1" wrap="square" lIns="121900" tIns="60950" rIns="121900" bIns="60950" anchor="t" anchorCtr="0">
              <a:noAutofit/>
            </a:bodyPr>
            <a:lstStyle/>
            <a:p>
              <a:pPr marL="0" marR="0" lvl="0" indent="0" algn="ctr" rtl="0">
                <a:spcBef>
                  <a:spcPts val="0"/>
                </a:spcBef>
                <a:spcAft>
                  <a:spcPts val="0"/>
                </a:spcAft>
                <a:buNone/>
              </a:pPr>
              <a:endParaRPr sz="2400">
                <a:solidFill>
                  <a:srgbClr val="000000"/>
                </a:solidFill>
                <a:latin typeface="Barlow"/>
                <a:ea typeface="Barlow"/>
                <a:cs typeface="Barlow"/>
                <a:sym typeface="Barlow"/>
              </a:endParaRPr>
            </a:p>
          </p:txBody>
        </p:sp>
      </p:grpSp>
      <p:pic>
        <p:nvPicPr>
          <p:cNvPr id="479" name="Google Shape;479;p2" descr="Une image contenant dessin, table&#10;&#10;Description générée automatiquement"/>
          <p:cNvPicPr preferRelativeResize="0"/>
          <p:nvPr/>
        </p:nvPicPr>
        <p:blipFill rotWithShape="1">
          <a:blip r:embed="rId4">
            <a:alphaModFix/>
          </a:blip>
          <a:srcRect l="7053" t="10101" r="6914" b="15113"/>
          <a:stretch/>
        </p:blipFill>
        <p:spPr>
          <a:xfrm>
            <a:off x="1999279" y="785768"/>
            <a:ext cx="878555" cy="620117"/>
          </a:xfrm>
          <a:prstGeom prst="rect">
            <a:avLst/>
          </a:prstGeom>
          <a:noFill/>
          <a:ln>
            <a:noFill/>
          </a:ln>
        </p:spPr>
      </p:pic>
      <p:sp>
        <p:nvSpPr>
          <p:cNvPr id="480" name="Google Shape;480;p2"/>
          <p:cNvSpPr txBox="1"/>
          <p:nvPr/>
        </p:nvSpPr>
        <p:spPr>
          <a:xfrm>
            <a:off x="5468036" y="2046250"/>
            <a:ext cx="2070497" cy="5025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333">
                <a:solidFill>
                  <a:srgbClr val="17234E"/>
                </a:solidFill>
                <a:latin typeface="Barlow"/>
                <a:ea typeface="Barlow"/>
                <a:cs typeface="Barlow"/>
                <a:sym typeface="Barlow"/>
              </a:rPr>
              <a:t>Du </a:t>
            </a:r>
            <a:r>
              <a:rPr lang="fr-FR" sz="1333" b="1">
                <a:solidFill>
                  <a:srgbClr val="17234E"/>
                </a:solidFill>
                <a:latin typeface="Barlow"/>
                <a:ea typeface="Barlow"/>
                <a:cs typeface="Barlow"/>
                <a:sym typeface="Barlow"/>
              </a:rPr>
              <a:t>3</a:t>
            </a:r>
            <a:r>
              <a:rPr lang="fr-FR" sz="1333">
                <a:solidFill>
                  <a:srgbClr val="17234E"/>
                </a:solidFill>
                <a:latin typeface="Barlow"/>
                <a:ea typeface="Barlow"/>
                <a:cs typeface="Barlow"/>
                <a:sym typeface="Barlow"/>
              </a:rPr>
              <a:t> </a:t>
            </a:r>
            <a:r>
              <a:rPr lang="fr-FR" sz="1333" b="1">
                <a:solidFill>
                  <a:srgbClr val="17234E"/>
                </a:solidFill>
                <a:latin typeface="Barlow"/>
                <a:ea typeface="Barlow"/>
                <a:cs typeface="Barlow"/>
                <a:sym typeface="Barlow"/>
              </a:rPr>
              <a:t>juillet</a:t>
            </a:r>
            <a:r>
              <a:rPr lang="fr-FR" sz="1333">
                <a:solidFill>
                  <a:srgbClr val="17234E"/>
                </a:solidFill>
                <a:latin typeface="Barlow"/>
                <a:ea typeface="Barlow"/>
                <a:cs typeface="Barlow"/>
                <a:sym typeface="Barlow"/>
              </a:rPr>
              <a:t> au </a:t>
            </a:r>
            <a:r>
              <a:rPr lang="fr-FR" sz="1333" b="1">
                <a:solidFill>
                  <a:srgbClr val="17234E"/>
                </a:solidFill>
                <a:latin typeface="Barlow"/>
                <a:ea typeface="Barlow"/>
                <a:cs typeface="Barlow"/>
                <a:sym typeface="Barlow"/>
              </a:rPr>
              <a:t>11 octobre</a:t>
            </a:r>
            <a:r>
              <a:rPr lang="fr-FR" sz="1333">
                <a:solidFill>
                  <a:srgbClr val="17234E"/>
                </a:solidFill>
                <a:latin typeface="Barlow"/>
                <a:ea typeface="Barlow"/>
                <a:cs typeface="Barlow"/>
                <a:sym typeface="Barlow"/>
              </a:rPr>
              <a:t> 2024</a:t>
            </a:r>
            <a:endParaRPr/>
          </a:p>
        </p:txBody>
      </p:sp>
      <p:sp>
        <p:nvSpPr>
          <p:cNvPr id="481" name="Google Shape;481;p2"/>
          <p:cNvSpPr txBox="1"/>
          <p:nvPr/>
        </p:nvSpPr>
        <p:spPr>
          <a:xfrm>
            <a:off x="8445125" y="3663972"/>
            <a:ext cx="3558048" cy="1323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33">
                <a:solidFill>
                  <a:srgbClr val="17234E"/>
                </a:solidFill>
                <a:latin typeface="Barlow"/>
                <a:ea typeface="Barlow"/>
                <a:cs typeface="Barlow"/>
                <a:sym typeface="Barlow"/>
              </a:rPr>
              <a:t>Echantillon interrogé par Internet: </a:t>
            </a:r>
            <a:endParaRPr/>
          </a:p>
          <a:p>
            <a:pPr marL="228594" marR="0" lvl="0" indent="-228594" algn="l" rtl="0">
              <a:spcBef>
                <a:spcPts val="0"/>
              </a:spcBef>
              <a:spcAft>
                <a:spcPts val="0"/>
              </a:spcAft>
              <a:buClr>
                <a:srgbClr val="17234E"/>
              </a:buClr>
              <a:buSzPts val="1333"/>
              <a:buFont typeface="Barlow"/>
              <a:buChar char="-"/>
            </a:pPr>
            <a:r>
              <a:rPr lang="fr-FR" sz="1333">
                <a:solidFill>
                  <a:srgbClr val="17234E"/>
                </a:solidFill>
                <a:latin typeface="Barlow"/>
                <a:ea typeface="Barlow"/>
                <a:cs typeface="Barlow"/>
                <a:sym typeface="Barlow"/>
              </a:rPr>
              <a:t>via notre partenaire spécialisé (panel de professionnels de santé)</a:t>
            </a:r>
            <a:endParaRPr/>
          </a:p>
          <a:p>
            <a:pPr marL="228594" marR="0" lvl="0" indent="-228594" algn="l" rtl="0">
              <a:spcBef>
                <a:spcPts val="0"/>
              </a:spcBef>
              <a:spcAft>
                <a:spcPts val="0"/>
              </a:spcAft>
              <a:buClr>
                <a:srgbClr val="17234E"/>
              </a:buClr>
              <a:buSzPts val="1333"/>
              <a:buFont typeface="Barlow"/>
              <a:buChar char="-"/>
            </a:pPr>
            <a:r>
              <a:rPr lang="fr-FR" sz="1333">
                <a:solidFill>
                  <a:srgbClr val="17234E"/>
                </a:solidFill>
                <a:latin typeface="Barlow"/>
                <a:ea typeface="Barlow"/>
                <a:cs typeface="Barlow"/>
                <a:sym typeface="Barlow"/>
              </a:rPr>
              <a:t>via le relai de l’association Actions Traitements auprès des professionnels de santé et des COREVIH</a:t>
            </a:r>
            <a:endParaRPr/>
          </a:p>
        </p:txBody>
      </p:sp>
      <p:sp>
        <p:nvSpPr>
          <p:cNvPr id="482" name="Google Shape;482;p2"/>
          <p:cNvSpPr txBox="1"/>
          <p:nvPr/>
        </p:nvSpPr>
        <p:spPr>
          <a:xfrm>
            <a:off x="8445125" y="2046250"/>
            <a:ext cx="3558048" cy="7076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33">
                <a:solidFill>
                  <a:srgbClr val="17234E"/>
                </a:solidFill>
                <a:latin typeface="Barlow"/>
                <a:ea typeface="Barlow"/>
                <a:cs typeface="Barlow"/>
                <a:sym typeface="Barlow"/>
              </a:rPr>
              <a:t>Echantillon interrogé par Internet via le relai de l’association Actions Traitements auprès de partenaires associatifs et des COREVIH</a:t>
            </a:r>
            <a:endParaRPr/>
          </a:p>
        </p:txBody>
      </p:sp>
      <p:cxnSp>
        <p:nvCxnSpPr>
          <p:cNvPr id="483" name="Google Shape;483;p2"/>
          <p:cNvCxnSpPr/>
          <p:nvPr/>
        </p:nvCxnSpPr>
        <p:spPr>
          <a:xfrm rot="10800000">
            <a:off x="5141780" y="3415435"/>
            <a:ext cx="0" cy="1488000"/>
          </a:xfrm>
          <a:prstGeom prst="straightConnector1">
            <a:avLst/>
          </a:prstGeom>
          <a:noFill/>
          <a:ln w="12700" cap="flat" cmpd="sng">
            <a:solidFill>
              <a:schemeClr val="dk2"/>
            </a:solidFill>
            <a:prstDash val="solid"/>
            <a:miter lim="800000"/>
            <a:headEnd type="none" w="sm" len="sm"/>
            <a:tailEnd type="none" w="sm" len="sm"/>
          </a:ln>
        </p:spPr>
      </p:cxnSp>
      <p:cxnSp>
        <p:nvCxnSpPr>
          <p:cNvPr id="484" name="Google Shape;484;p2"/>
          <p:cNvCxnSpPr/>
          <p:nvPr/>
        </p:nvCxnSpPr>
        <p:spPr>
          <a:xfrm rot="10800000">
            <a:off x="8231027" y="1504485"/>
            <a:ext cx="0" cy="1488000"/>
          </a:xfrm>
          <a:prstGeom prst="straightConnector1">
            <a:avLst/>
          </a:prstGeom>
          <a:noFill/>
          <a:ln w="12700" cap="flat" cmpd="sng">
            <a:solidFill>
              <a:schemeClr val="dk2"/>
            </a:solidFill>
            <a:prstDash val="solid"/>
            <a:miter lim="800000"/>
            <a:headEnd type="none" w="sm" len="sm"/>
            <a:tailEnd type="none" w="sm" len="sm"/>
          </a:ln>
        </p:spPr>
      </p:cxnSp>
      <p:cxnSp>
        <p:nvCxnSpPr>
          <p:cNvPr id="485" name="Google Shape;485;p2"/>
          <p:cNvCxnSpPr/>
          <p:nvPr/>
        </p:nvCxnSpPr>
        <p:spPr>
          <a:xfrm rot="10800000">
            <a:off x="8231027" y="3445194"/>
            <a:ext cx="0" cy="1488000"/>
          </a:xfrm>
          <a:prstGeom prst="straightConnector1">
            <a:avLst/>
          </a:prstGeom>
          <a:noFill/>
          <a:ln w="12700" cap="flat" cmpd="sng">
            <a:solidFill>
              <a:schemeClr val="dk2"/>
            </a:solidFill>
            <a:prstDash val="solid"/>
            <a:miter lim="800000"/>
            <a:headEnd type="none" w="sm" len="sm"/>
            <a:tailEnd type="none" w="sm" len="sm"/>
          </a:ln>
        </p:spPr>
      </p:cxnSp>
      <p:grpSp>
        <p:nvGrpSpPr>
          <p:cNvPr id="486" name="Google Shape;486;p2"/>
          <p:cNvGrpSpPr/>
          <p:nvPr/>
        </p:nvGrpSpPr>
        <p:grpSpPr>
          <a:xfrm>
            <a:off x="438262" y="3563067"/>
            <a:ext cx="442309" cy="416627"/>
            <a:chOff x="6478588" y="5773739"/>
            <a:chExt cx="492125" cy="463550"/>
          </a:xfrm>
        </p:grpSpPr>
        <p:sp>
          <p:nvSpPr>
            <p:cNvPr id="487" name="Google Shape;487;p2"/>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88" name="Google Shape;488;p2"/>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89" name="Google Shape;489;p2"/>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0" name="Google Shape;490;p2"/>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1" name="Google Shape;491;p2"/>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2" name="Google Shape;492;p2"/>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3" name="Google Shape;493;p2"/>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4" name="Google Shape;494;p2"/>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5" name="Google Shape;495;p2"/>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6" name="Google Shape;496;p2"/>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7" name="Google Shape;497;p2"/>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8" name="Google Shape;498;p2"/>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499" name="Google Shape;499;p2"/>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sp>
        <p:nvSpPr>
          <p:cNvPr id="500" name="Google Shape;500;p2"/>
          <p:cNvSpPr txBox="1"/>
          <p:nvPr/>
        </p:nvSpPr>
        <p:spPr>
          <a:xfrm>
            <a:off x="5480036" y="3839956"/>
            <a:ext cx="2046496" cy="5025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333">
                <a:solidFill>
                  <a:srgbClr val="17234E"/>
                </a:solidFill>
                <a:latin typeface="Barlow"/>
                <a:ea typeface="Barlow"/>
                <a:cs typeface="Barlow"/>
                <a:sym typeface="Barlow"/>
              </a:rPr>
              <a:t>Du </a:t>
            </a:r>
            <a:r>
              <a:rPr lang="fr-FR" sz="1333" b="1">
                <a:solidFill>
                  <a:srgbClr val="17234E"/>
                </a:solidFill>
                <a:latin typeface="Barlow"/>
                <a:ea typeface="Barlow"/>
                <a:cs typeface="Barlow"/>
                <a:sym typeface="Barlow"/>
              </a:rPr>
              <a:t>4 juillet </a:t>
            </a:r>
            <a:r>
              <a:rPr lang="fr-FR" sz="1333">
                <a:solidFill>
                  <a:srgbClr val="17234E"/>
                </a:solidFill>
                <a:latin typeface="Barlow"/>
                <a:ea typeface="Barlow"/>
                <a:cs typeface="Barlow"/>
                <a:sym typeface="Barlow"/>
              </a:rPr>
              <a:t>au </a:t>
            </a:r>
            <a:r>
              <a:rPr lang="fr-FR" sz="1333" b="1">
                <a:solidFill>
                  <a:srgbClr val="17234E"/>
                </a:solidFill>
                <a:latin typeface="Barlow"/>
                <a:ea typeface="Barlow"/>
                <a:cs typeface="Barlow"/>
                <a:sym typeface="Barlow"/>
              </a:rPr>
              <a:t>4 octobre</a:t>
            </a:r>
            <a:r>
              <a:rPr lang="fr-FR" sz="1333">
                <a:solidFill>
                  <a:srgbClr val="17234E"/>
                </a:solidFill>
                <a:latin typeface="Barlow"/>
                <a:ea typeface="Barlow"/>
                <a:cs typeface="Barlow"/>
                <a:sym typeface="Barlow"/>
              </a:rPr>
              <a:t> 2024</a:t>
            </a:r>
            <a:endParaRPr/>
          </a:p>
        </p:txBody>
      </p:sp>
      <p:grpSp>
        <p:nvGrpSpPr>
          <p:cNvPr id="501" name="Google Shape;501;p2"/>
          <p:cNvGrpSpPr/>
          <p:nvPr/>
        </p:nvGrpSpPr>
        <p:grpSpPr>
          <a:xfrm>
            <a:off x="-165374" y="1976395"/>
            <a:ext cx="1649580" cy="808899"/>
            <a:chOff x="-161843" y="1708609"/>
            <a:chExt cx="1649580" cy="808899"/>
          </a:xfrm>
        </p:grpSpPr>
        <p:grpSp>
          <p:nvGrpSpPr>
            <p:cNvPr id="502" name="Google Shape;502;p2"/>
            <p:cNvGrpSpPr/>
            <p:nvPr/>
          </p:nvGrpSpPr>
          <p:grpSpPr>
            <a:xfrm>
              <a:off x="368934" y="1708609"/>
              <a:ext cx="588025" cy="588025"/>
              <a:chOff x="2641002" y="1479176"/>
              <a:chExt cx="645696" cy="645696"/>
            </a:xfrm>
          </p:grpSpPr>
          <p:sp>
            <p:nvSpPr>
              <p:cNvPr id="503" name="Google Shape;503;p2"/>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504" name="Google Shape;504;p2"/>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505" name="Google Shape;505;p2"/>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65672"/>
                  </a:solidFill>
                  <a:latin typeface="Barlow"/>
                  <a:ea typeface="Barlow"/>
                  <a:cs typeface="Barlow"/>
                  <a:sym typeface="Barlow"/>
                </a:rPr>
                <a:t>PvVIH</a:t>
              </a:r>
              <a:endParaRPr sz="1100" b="1">
                <a:solidFill>
                  <a:srgbClr val="165672"/>
                </a:solidFill>
                <a:latin typeface="Barlow"/>
                <a:ea typeface="Barlow"/>
                <a:cs typeface="Barlow"/>
                <a:sym typeface="Barlow"/>
              </a:endParaRPr>
            </a:p>
          </p:txBody>
        </p:sp>
      </p:grpSp>
      <p:sp>
        <p:nvSpPr>
          <p:cNvPr id="506" name="Google Shape;506;p2"/>
          <p:cNvSpPr txBox="1"/>
          <p:nvPr/>
        </p:nvSpPr>
        <p:spPr>
          <a:xfrm>
            <a:off x="7933647" y="5740454"/>
            <a:ext cx="4090462" cy="91281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33">
                <a:solidFill>
                  <a:srgbClr val="FF0000"/>
                </a:solidFill>
                <a:latin typeface="Barlow"/>
                <a:ea typeface="Barlow"/>
                <a:cs typeface="Barlow"/>
                <a:sym typeface="Barlow"/>
              </a:rPr>
              <a:t>Tout au long du questionnaire, la notion de consommation de tabac intègre la cigarette, mais aussi la chicha, le narguilé, le cannabis, etc. En revanche, cela exclut la cigarette électronique.</a:t>
            </a:r>
            <a:endParaRPr/>
          </a:p>
        </p:txBody>
      </p:sp>
      <p:pic>
        <p:nvPicPr>
          <p:cNvPr id="507" name="Google Shape;507;p2" descr="Avertissement contour"/>
          <p:cNvPicPr preferRelativeResize="0"/>
          <p:nvPr/>
        </p:nvPicPr>
        <p:blipFill rotWithShape="1">
          <a:blip r:embed="rId6">
            <a:alphaModFix/>
          </a:blip>
          <a:srcRect/>
          <a:stretch/>
        </p:blipFill>
        <p:spPr>
          <a:xfrm>
            <a:off x="7390949" y="5949775"/>
            <a:ext cx="512839" cy="5128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998"/>
        <p:cNvGrpSpPr/>
        <p:nvPr/>
      </p:nvGrpSpPr>
      <p:grpSpPr>
        <a:xfrm>
          <a:off x="0" y="0"/>
          <a:ext cx="0" cy="0"/>
          <a:chOff x="0" y="0"/>
          <a:chExt cx="0" cy="0"/>
        </a:xfrm>
      </p:grpSpPr>
      <p:sp>
        <p:nvSpPr>
          <p:cNvPr id="999" name="Google Shape;999;p20"/>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C’est d’abord lorsqu’un patient déclare fumer, qu’il souffre de pathologies associées au tabac ou qu’il présente des signes visibles de consommation de tabac que les professionnels de santé engagent la discussion sur le tabac avec celui-ci.</a:t>
            </a:r>
            <a:endParaRPr/>
          </a:p>
        </p:txBody>
      </p:sp>
      <p:sp>
        <p:nvSpPr>
          <p:cNvPr id="1000" name="Google Shape;1000;p20"/>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Q3BIS. Quels sont les signes qui font que vous commencez à évoquer le sujet du tabac avec un patient VIH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1001" name="Google Shape;1001;p20"/>
          <p:cNvGrpSpPr/>
          <p:nvPr/>
        </p:nvGrpSpPr>
        <p:grpSpPr>
          <a:xfrm>
            <a:off x="10913679" y="62212"/>
            <a:ext cx="1278321" cy="937230"/>
            <a:chOff x="9408744" y="1185992"/>
            <a:chExt cx="1278321" cy="937230"/>
          </a:xfrm>
        </p:grpSpPr>
        <p:sp>
          <p:nvSpPr>
            <p:cNvPr id="1002" name="Google Shape;1002;p20"/>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003" name="Google Shape;1003;p20"/>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004" name="Google Shape;1004;p20"/>
            <p:cNvGrpSpPr/>
            <p:nvPr/>
          </p:nvGrpSpPr>
          <p:grpSpPr>
            <a:xfrm>
              <a:off x="9823218" y="1287315"/>
              <a:ext cx="442309" cy="416627"/>
              <a:chOff x="6478588" y="5773739"/>
              <a:chExt cx="492125" cy="463550"/>
            </a:xfrm>
          </p:grpSpPr>
          <p:sp>
            <p:nvSpPr>
              <p:cNvPr id="1005" name="Google Shape;1005;p20"/>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06" name="Google Shape;1006;p20"/>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07" name="Google Shape;1007;p20"/>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08" name="Google Shape;1008;p20"/>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09" name="Google Shape;1009;p20"/>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0" name="Google Shape;1010;p20"/>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1" name="Google Shape;1011;p20"/>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2" name="Google Shape;1012;p20"/>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3" name="Google Shape;1013;p20"/>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4" name="Google Shape;1014;p20"/>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5" name="Google Shape;1015;p20"/>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6" name="Google Shape;1016;p20"/>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017" name="Google Shape;1017;p20"/>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1018" name="Google Shape;1018;p2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019" name="Google Shape;1019;p20"/>
          <p:cNvGraphicFramePr/>
          <p:nvPr/>
        </p:nvGraphicFramePr>
        <p:xfrm>
          <a:off x="1296506" y="1911094"/>
          <a:ext cx="3000000" cy="3000000"/>
        </p:xfrm>
        <a:graphic>
          <a:graphicData uri="http://schemas.openxmlformats.org/drawingml/2006/table">
            <a:tbl>
              <a:tblPr firstRow="1" bandRow="1">
                <a:noFill/>
                <a:tableStyleId>{D0988FB2-149A-450F-9738-1AC2C797F4CA}</a:tableStyleId>
              </a:tblPr>
              <a:tblGrid>
                <a:gridCol w="5612400">
                  <a:extLst>
                    <a:ext uri="{9D8B030D-6E8A-4147-A177-3AD203B41FA5}">
                      <a16:colId xmlns:a16="http://schemas.microsoft.com/office/drawing/2014/main" val="20000"/>
                    </a:ext>
                  </a:extLst>
                </a:gridCol>
              </a:tblGrid>
              <a:tr h="6114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patient qui vous rapporte par lui-même qu’il fume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114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Quand le patient présente une ou plusieurs pathologies pouvant être en lien avec le tabac (cancer, infections respiratoires, maladies cardiovasculaires,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114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Des signes visibles de la consommation de tabac (un patient qui sent le tabac, des doigts jaunes, un teint de peau gris,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114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augmentation du niveau de consommation de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114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Quand vous vous rendez compte d’une détérioration de son état de santé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114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 la suite de mauvais résultats d’un examen médical (radio,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020" name="Google Shape;1020;p20"/>
          <p:cNvGraphicFramePr/>
          <p:nvPr/>
        </p:nvGraphicFramePr>
        <p:xfrm>
          <a:off x="6851807" y="1764212"/>
          <a:ext cx="3576163" cy="4014796"/>
        </p:xfrm>
        <a:graphic>
          <a:graphicData uri="http://schemas.openxmlformats.org/drawingml/2006/chart">
            <c:chart xmlns:c="http://schemas.openxmlformats.org/drawingml/2006/chart" xmlns:r="http://schemas.openxmlformats.org/officeDocument/2006/relationships" r:id="rId3"/>
          </a:graphicData>
        </a:graphic>
      </p:graphicFrame>
      <p:sp>
        <p:nvSpPr>
          <p:cNvPr id="1021" name="Google Shape;1021;p20"/>
          <p:cNvSpPr txBox="1"/>
          <p:nvPr/>
        </p:nvSpPr>
        <p:spPr>
          <a:xfrm>
            <a:off x="8608919" y="1764213"/>
            <a:ext cx="898482"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FFC79F"/>
              </a:buClr>
              <a:buSzPts val="1200"/>
              <a:buFont typeface="Barlow"/>
              <a:buNone/>
            </a:pPr>
            <a:r>
              <a:rPr lang="fr-FR" sz="1200" b="1" i="0" u="none" strike="noStrike" cap="small">
                <a:solidFill>
                  <a:srgbClr val="FFC79F"/>
                </a:solidFill>
                <a:latin typeface="Barlow"/>
                <a:ea typeface="Barlow"/>
                <a:cs typeface="Barlow"/>
                <a:sym typeface="Barlow"/>
              </a:rPr>
              <a:t>Au total</a:t>
            </a:r>
            <a:endParaRPr/>
          </a:p>
        </p:txBody>
      </p:sp>
      <p:sp>
        <p:nvSpPr>
          <p:cNvPr id="1022" name="Google Shape;1022;p20"/>
          <p:cNvSpPr txBox="1"/>
          <p:nvPr/>
        </p:nvSpPr>
        <p:spPr>
          <a:xfrm>
            <a:off x="7258440" y="1764214"/>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A5500"/>
              </a:buClr>
              <a:buSzPts val="1200"/>
              <a:buFont typeface="Barlow"/>
              <a:buNone/>
            </a:pPr>
            <a:r>
              <a:rPr lang="fr-FR" sz="1200" b="1" i="0" u="none" strike="noStrike" cap="small">
                <a:solidFill>
                  <a:srgbClr val="CA5500"/>
                </a:solidFill>
                <a:latin typeface="Barlow"/>
                <a:ea typeface="Barlow"/>
                <a:cs typeface="Barlow"/>
                <a:sym typeface="Barlow"/>
              </a:rPr>
              <a:t>En premier</a:t>
            </a:r>
            <a:endParaRPr/>
          </a:p>
        </p:txBody>
      </p:sp>
      <p:graphicFrame>
        <p:nvGraphicFramePr>
          <p:cNvPr id="1023" name="Google Shape;1023;p20"/>
          <p:cNvGraphicFramePr/>
          <p:nvPr/>
        </p:nvGraphicFramePr>
        <p:xfrm>
          <a:off x="10014862" y="2059133"/>
          <a:ext cx="3000000" cy="3000000"/>
        </p:xfrm>
        <a:graphic>
          <a:graphicData uri="http://schemas.openxmlformats.org/drawingml/2006/table">
            <a:tbl>
              <a:tblPr firstRow="1" bandRow="1">
                <a:noFill/>
                <a:tableStyleId>{D0988FB2-149A-450F-9738-1AC2C797F4CA}</a:tableStyleId>
              </a:tblPr>
              <a:tblGrid>
                <a:gridCol w="1236500">
                  <a:extLst>
                    <a:ext uri="{9D8B030D-6E8A-4147-A177-3AD203B41FA5}">
                      <a16:colId xmlns:a16="http://schemas.microsoft.com/office/drawing/2014/main" val="20000"/>
                    </a:ext>
                  </a:extLst>
                </a:gridCol>
                <a:gridCol w="375025">
                  <a:extLst>
                    <a:ext uri="{9D8B030D-6E8A-4147-A177-3AD203B41FA5}">
                      <a16:colId xmlns:a16="http://schemas.microsoft.com/office/drawing/2014/main" val="20001"/>
                    </a:ext>
                  </a:extLst>
                </a:gridCol>
              </a:tblGrid>
              <a:tr h="250875">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Infectiologue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79</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0875">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Médecin généraliste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54</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24" name="Google Shape;1024;p20" descr="Ligne fléchée : légèrement incurvée contour"/>
          <p:cNvPicPr preferRelativeResize="0"/>
          <p:nvPr/>
        </p:nvPicPr>
        <p:blipFill rotWithShape="1">
          <a:blip r:embed="rId4">
            <a:alphaModFix/>
          </a:blip>
          <a:srcRect/>
          <a:stretch/>
        </p:blipFill>
        <p:spPr>
          <a:xfrm>
            <a:off x="9703790" y="2111902"/>
            <a:ext cx="379274" cy="379274"/>
          </a:xfrm>
          <a:prstGeom prst="rect">
            <a:avLst/>
          </a:prstGeom>
          <a:noFill/>
          <a:ln>
            <a:noFill/>
          </a:ln>
        </p:spPr>
      </p:pic>
      <p:graphicFrame>
        <p:nvGraphicFramePr>
          <p:cNvPr id="1025" name="Google Shape;1025;p20"/>
          <p:cNvGraphicFramePr/>
          <p:nvPr/>
        </p:nvGraphicFramePr>
        <p:xfrm>
          <a:off x="8639888" y="4009659"/>
          <a:ext cx="3000000" cy="3000000"/>
        </p:xfrm>
        <a:graphic>
          <a:graphicData uri="http://schemas.openxmlformats.org/drawingml/2006/table">
            <a:tbl>
              <a:tblPr firstRow="1" bandRow="1">
                <a:noFill/>
                <a:tableStyleId>{D0988FB2-149A-450F-9738-1AC2C797F4CA}</a:tableStyleId>
              </a:tblPr>
              <a:tblGrid>
                <a:gridCol w="917300">
                  <a:extLst>
                    <a:ext uri="{9D8B030D-6E8A-4147-A177-3AD203B41FA5}">
                      <a16:colId xmlns:a16="http://schemas.microsoft.com/office/drawing/2014/main" val="20000"/>
                    </a:ext>
                  </a:extLst>
                </a:gridCol>
                <a:gridCol w="278225">
                  <a:extLst>
                    <a:ext uri="{9D8B030D-6E8A-4147-A177-3AD203B41FA5}">
                      <a16:colId xmlns:a16="http://schemas.microsoft.com/office/drawing/2014/main" val="20001"/>
                    </a:ext>
                  </a:extLst>
                </a:gridCol>
              </a:tblGrid>
              <a:tr h="250875">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Infirmier</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55</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26" name="Google Shape;1026;p20" descr="Ligne fléchée : légèrement incurvée contour"/>
          <p:cNvPicPr preferRelativeResize="0"/>
          <p:nvPr/>
        </p:nvPicPr>
        <p:blipFill rotWithShape="1">
          <a:blip r:embed="rId4">
            <a:alphaModFix/>
          </a:blip>
          <a:srcRect/>
          <a:stretch/>
        </p:blipFill>
        <p:spPr>
          <a:xfrm>
            <a:off x="8530359" y="3945455"/>
            <a:ext cx="379274" cy="379274"/>
          </a:xfrm>
          <a:prstGeom prst="rect">
            <a:avLst/>
          </a:prstGeom>
          <a:noFill/>
          <a:ln>
            <a:noFill/>
          </a:ln>
        </p:spPr>
      </p:pic>
      <p:graphicFrame>
        <p:nvGraphicFramePr>
          <p:cNvPr id="1027" name="Google Shape;1027;p20"/>
          <p:cNvGraphicFramePr/>
          <p:nvPr/>
        </p:nvGraphicFramePr>
        <p:xfrm>
          <a:off x="8514775" y="5219447"/>
          <a:ext cx="3000000" cy="3000000"/>
        </p:xfrm>
        <a:graphic>
          <a:graphicData uri="http://schemas.openxmlformats.org/drawingml/2006/table">
            <a:tbl>
              <a:tblPr firstRow="1" bandRow="1">
                <a:noFill/>
                <a:tableStyleId>{D0988FB2-149A-450F-9738-1AC2C797F4CA}</a:tableStyleId>
              </a:tblPr>
              <a:tblGrid>
                <a:gridCol w="1334425">
                  <a:extLst>
                    <a:ext uri="{9D8B030D-6E8A-4147-A177-3AD203B41FA5}">
                      <a16:colId xmlns:a16="http://schemas.microsoft.com/office/drawing/2014/main" val="20000"/>
                    </a:ext>
                  </a:extLst>
                </a:gridCol>
                <a:gridCol w="404725">
                  <a:extLst>
                    <a:ext uri="{9D8B030D-6E8A-4147-A177-3AD203B41FA5}">
                      <a16:colId xmlns:a16="http://schemas.microsoft.com/office/drawing/2014/main" val="20001"/>
                    </a:ext>
                  </a:extLst>
                </a:gridCol>
              </a:tblGrid>
              <a:tr h="250875">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Médecin généraliste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32</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28" name="Google Shape;1028;p20" descr="Ligne fléchée : légèrement incurvée contour"/>
          <p:cNvPicPr preferRelativeResize="0"/>
          <p:nvPr/>
        </p:nvPicPr>
        <p:blipFill rotWithShape="1">
          <a:blip r:embed="rId4">
            <a:alphaModFix/>
          </a:blip>
          <a:srcRect/>
          <a:stretch/>
        </p:blipFill>
        <p:spPr>
          <a:xfrm>
            <a:off x="8229645" y="5155243"/>
            <a:ext cx="379274" cy="3792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21"/>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LE TABAC DANS LE QUOTIDIEN DES PVVIH : QUALITÉ DE VIE ET MOTIVATIONS À FUMER</a:t>
            </a:r>
            <a:endParaRPr/>
          </a:p>
        </p:txBody>
      </p:sp>
      <p:sp>
        <p:nvSpPr>
          <p:cNvPr id="1035" name="Google Shape;1035;p21"/>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2</a:t>
            </a:r>
            <a:endParaRPr/>
          </a:p>
          <a:p>
            <a:pPr marL="0" lvl="0" indent="0" algn="ctr" rtl="0">
              <a:lnSpc>
                <a:spcPct val="100000"/>
              </a:lnSpc>
              <a:spcBef>
                <a:spcPts val="0"/>
              </a:spcBef>
              <a:spcAft>
                <a:spcPts val="0"/>
              </a:spcAft>
              <a:buClr>
                <a:schemeClr val="lt1"/>
              </a:buClr>
              <a:buSzPts val="11700"/>
              <a:buNone/>
            </a:pPr>
            <a:endParaRPr/>
          </a:p>
        </p:txBody>
      </p:sp>
      <p:sp>
        <p:nvSpPr>
          <p:cNvPr id="1036" name="Google Shape;1036;p21"/>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22"/>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L’IMPACT DE L’ARRÊT DU TABAC SUR LA SANTÉ DES PVVIH</a:t>
            </a:r>
            <a:endParaRPr/>
          </a:p>
        </p:txBody>
      </p:sp>
      <p:sp>
        <p:nvSpPr>
          <p:cNvPr id="1043" name="Google Shape;1043;p22"/>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2a</a:t>
            </a:r>
            <a:endParaRPr/>
          </a:p>
          <a:p>
            <a:pPr marL="0" lvl="0" indent="0" algn="ctr" rtl="0">
              <a:lnSpc>
                <a:spcPct val="100000"/>
              </a:lnSpc>
              <a:spcBef>
                <a:spcPts val="0"/>
              </a:spcBef>
              <a:spcAft>
                <a:spcPts val="0"/>
              </a:spcAft>
              <a:buClr>
                <a:schemeClr val="lt1"/>
              </a:buClr>
              <a:buSzPts val="11700"/>
              <a:buNone/>
            </a:pPr>
            <a:endParaRPr/>
          </a:p>
        </p:txBody>
      </p:sp>
      <p:sp>
        <p:nvSpPr>
          <p:cNvPr id="1044" name="Google Shape;1044;p22"/>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23"/>
          <p:cNvSpPr txBox="1"/>
          <p:nvPr/>
        </p:nvSpPr>
        <p:spPr>
          <a:xfrm>
            <a:off x="589787" y="5953562"/>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Q12. Depuis que vous avez arrêté de fumer, avez-vous observé les changements suivants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fumé par le passé (n = 106) </a:t>
            </a:r>
            <a:r>
              <a:rPr lang="fr-FR" sz="1000" i="1" u="none" strike="noStrike" cap="none">
                <a:solidFill>
                  <a:srgbClr val="002060"/>
                </a:solidFill>
                <a:latin typeface="Barlow"/>
                <a:ea typeface="Barlow"/>
                <a:cs typeface="Barlow"/>
                <a:sym typeface="Barlow"/>
              </a:rPr>
              <a:t>  </a:t>
            </a:r>
            <a:endParaRPr/>
          </a:p>
        </p:txBody>
      </p:sp>
      <p:graphicFrame>
        <p:nvGraphicFramePr>
          <p:cNvPr id="1051" name="Google Shape;1051;p23"/>
          <p:cNvGraphicFramePr/>
          <p:nvPr/>
        </p:nvGraphicFramePr>
        <p:xfrm>
          <a:off x="5444295" y="1486365"/>
          <a:ext cx="4339785" cy="40383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52" name="Google Shape;1052;p23"/>
          <p:cNvGraphicFramePr/>
          <p:nvPr/>
        </p:nvGraphicFramePr>
        <p:xfrm>
          <a:off x="758952" y="1598570"/>
          <a:ext cx="3000000" cy="3000000"/>
        </p:xfrm>
        <a:graphic>
          <a:graphicData uri="http://schemas.openxmlformats.org/drawingml/2006/table">
            <a:tbl>
              <a:tblPr firstRow="1" bandRow="1">
                <a:noFill/>
                <a:tableStyleId>{D0988FB2-149A-450F-9738-1AC2C797F4CA}</a:tableStyleId>
              </a:tblPr>
              <a:tblGrid>
                <a:gridCol w="4794125">
                  <a:extLst>
                    <a:ext uri="{9D8B030D-6E8A-4147-A177-3AD203B41FA5}">
                      <a16:colId xmlns:a16="http://schemas.microsoft.com/office/drawing/2014/main" val="20000"/>
                    </a:ext>
                  </a:extLst>
                </a:gridCol>
              </a:tblGrid>
              <a:tr h="628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toussez moins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28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êtes moins essoufflé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constaté une amélioration de vos performances physiques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28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retrouvé le goût et l’odorat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359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plus d’énergie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359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moins d’infections respiratoires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053" name="Google Shape;1053;p23"/>
          <p:cNvGraphicFramePr/>
          <p:nvPr/>
        </p:nvGraphicFramePr>
        <p:xfrm>
          <a:off x="2305050" y="5324572"/>
          <a:ext cx="3000000" cy="3000000"/>
        </p:xfrm>
        <a:graphic>
          <a:graphicData uri="http://schemas.openxmlformats.org/drawingml/2006/table">
            <a:tbl>
              <a:tblPr firstRow="1" bandRow="1">
                <a:noFill/>
                <a:tableStyleId>{D0988FB2-149A-450F-9738-1AC2C797F4CA}</a:tableStyleId>
              </a:tblPr>
              <a:tblGrid>
                <a:gridCol w="1440900">
                  <a:extLst>
                    <a:ext uri="{9D8B030D-6E8A-4147-A177-3AD203B41FA5}">
                      <a16:colId xmlns:a16="http://schemas.microsoft.com/office/drawing/2014/main" val="20000"/>
                    </a:ext>
                  </a:extLst>
                </a:gridCol>
                <a:gridCol w="1440900">
                  <a:extLst>
                    <a:ext uri="{9D8B030D-6E8A-4147-A177-3AD203B41FA5}">
                      <a16:colId xmlns:a16="http://schemas.microsoft.com/office/drawing/2014/main" val="20001"/>
                    </a:ext>
                  </a:extLst>
                </a:gridCol>
                <a:gridCol w="1440900">
                  <a:extLst>
                    <a:ext uri="{9D8B030D-6E8A-4147-A177-3AD203B41FA5}">
                      <a16:colId xmlns:a16="http://schemas.microsoft.com/office/drawing/2014/main" val="20002"/>
                    </a:ext>
                  </a:extLst>
                </a:gridCol>
                <a:gridCol w="1440900">
                  <a:extLst>
                    <a:ext uri="{9D8B030D-6E8A-4147-A177-3AD203B41FA5}">
                      <a16:colId xmlns:a16="http://schemas.microsoft.com/office/drawing/2014/main" val="20003"/>
                    </a:ext>
                  </a:extLst>
                </a:gridCol>
                <a:gridCol w="1440900">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UN PEU</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PAS VRAIMENT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054" name="Google Shape;1054;p23"/>
          <p:cNvSpPr txBox="1"/>
          <p:nvPr/>
        </p:nvSpPr>
        <p:spPr>
          <a:xfrm>
            <a:off x="9578081" y="1182770"/>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1055" name="Google Shape;1055;p23"/>
          <p:cNvGraphicFramePr/>
          <p:nvPr/>
        </p:nvGraphicFramePr>
        <p:xfrm>
          <a:off x="9769638" y="1598569"/>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6288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82</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288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8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288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76</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35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35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66</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056" name="Google Shape;1056;p23"/>
          <p:cNvSpPr txBox="1"/>
          <p:nvPr/>
        </p:nvSpPr>
        <p:spPr>
          <a:xfrm>
            <a:off x="10662306" y="32362"/>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grpSp>
        <p:nvGrpSpPr>
          <p:cNvPr id="1057" name="Google Shape;1057;p23"/>
          <p:cNvGrpSpPr/>
          <p:nvPr/>
        </p:nvGrpSpPr>
        <p:grpSpPr>
          <a:xfrm>
            <a:off x="10741709" y="9236"/>
            <a:ext cx="1649580" cy="1135138"/>
            <a:chOff x="9250649" y="1551647"/>
            <a:chExt cx="1649580" cy="1135138"/>
          </a:xfrm>
        </p:grpSpPr>
        <p:grpSp>
          <p:nvGrpSpPr>
            <p:cNvPr id="1058" name="Google Shape;1058;p23"/>
            <p:cNvGrpSpPr/>
            <p:nvPr/>
          </p:nvGrpSpPr>
          <p:grpSpPr>
            <a:xfrm>
              <a:off x="9250649" y="1551647"/>
              <a:ext cx="1649580" cy="1135138"/>
              <a:chOff x="-161843" y="1551647"/>
              <a:chExt cx="1649580" cy="1135138"/>
            </a:xfrm>
          </p:grpSpPr>
          <p:grpSp>
            <p:nvGrpSpPr>
              <p:cNvPr id="1059" name="Google Shape;1059;p23"/>
              <p:cNvGrpSpPr/>
              <p:nvPr/>
            </p:nvGrpSpPr>
            <p:grpSpPr>
              <a:xfrm>
                <a:off x="368934" y="1708609"/>
                <a:ext cx="588025" cy="588025"/>
                <a:chOff x="2641002" y="1479176"/>
                <a:chExt cx="645696" cy="645696"/>
              </a:xfrm>
            </p:grpSpPr>
            <p:sp>
              <p:nvSpPr>
                <p:cNvPr id="1060" name="Google Shape;1060;p23"/>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061" name="Google Shape;1061;p23"/>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062" name="Google Shape;1062;p23"/>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1063" name="Google Shape;1063;p23"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1064" name="Google Shape;1064;p23"/>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065" name="Google Shape;1065;p23"/>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066" name="Google Shape;1066;p2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067" name="Google Shape;1067;p23"/>
          <p:cNvSpPr txBox="1"/>
          <p:nvPr/>
        </p:nvSpPr>
        <p:spPr>
          <a:xfrm>
            <a:off x="450000" y="279223"/>
            <a:ext cx="10485093" cy="71566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000"/>
              <a:buFont typeface="Barlow"/>
              <a:buNone/>
            </a:pPr>
            <a:r>
              <a:rPr lang="fr-FR" sz="2000" b="1" cap="none">
                <a:solidFill>
                  <a:schemeClr val="dk1"/>
                </a:solidFill>
                <a:latin typeface="Barlow"/>
                <a:ea typeface="Barlow"/>
                <a:cs typeface="Barlow"/>
                <a:sym typeface="Barlow"/>
              </a:rPr>
              <a:t>Les anciens fumeurs sont unanimes : avec l’arrêt du tabac, les symptômes respiratoires tels que la toux et l’essoufflement ont fortement diminué, tandis que leurs performances physiques se sont améliorées et qu’ils ont retrouvé le goût et l’odorat.</a:t>
            </a:r>
            <a:endParaRPr/>
          </a:p>
        </p:txBody>
      </p:sp>
      <p:sp>
        <p:nvSpPr>
          <p:cNvPr id="1068" name="Google Shape;1068;p23"/>
          <p:cNvSpPr txBox="1"/>
          <p:nvPr/>
        </p:nvSpPr>
        <p:spPr>
          <a:xfrm>
            <a:off x="10675375" y="5342821"/>
            <a:ext cx="1519101" cy="689291"/>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i="1">
                <a:solidFill>
                  <a:srgbClr val="7F7F7F"/>
                </a:solidFill>
                <a:latin typeface="Barlow"/>
                <a:ea typeface="Barlow"/>
                <a:cs typeface="Barlow"/>
                <a:sym typeface="Barlow"/>
              </a:rPr>
              <a:t>Pas de différences significatives observées selon le temps écoulé depuis l’arrêt du tabac.</a:t>
            </a:r>
            <a:endParaRPr/>
          </a:p>
        </p:txBody>
      </p:sp>
      <p:sp>
        <p:nvSpPr>
          <p:cNvPr id="1069" name="Google Shape;1069;p23"/>
          <p:cNvSpPr/>
          <p:nvPr/>
        </p:nvSpPr>
        <p:spPr>
          <a:xfrm>
            <a:off x="3411621" y="1764637"/>
            <a:ext cx="36000" cy="823176"/>
          </a:xfrm>
          <a:prstGeom prst="leftBracket">
            <a:avLst>
              <a:gd name="adj" fmla="val 8333"/>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1070" name="Google Shape;1070;p23"/>
          <p:cNvSpPr txBox="1"/>
          <p:nvPr/>
        </p:nvSpPr>
        <p:spPr>
          <a:xfrm>
            <a:off x="1145512" y="2048356"/>
            <a:ext cx="2205801" cy="22172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400" b="1">
                <a:solidFill>
                  <a:schemeClr val="dk1"/>
                </a:solidFill>
                <a:latin typeface="Barlow"/>
                <a:ea typeface="Barlow"/>
                <a:cs typeface="Barlow"/>
                <a:sym typeface="Barlow"/>
              </a:rPr>
              <a:t>Symptômes respiratoires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24"/>
          <p:cNvSpPr txBox="1"/>
          <p:nvPr/>
        </p:nvSpPr>
        <p:spPr>
          <a:xfrm>
            <a:off x="589787" y="5940989"/>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Q12. Depuis que vous avez arrêté de fumer, avez-vous observé les changements suivants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fumé par le passé (n = 106) </a:t>
            </a:r>
            <a:r>
              <a:rPr lang="fr-FR" sz="1000" i="1" u="none" strike="noStrike" cap="none">
                <a:solidFill>
                  <a:srgbClr val="002060"/>
                </a:solidFill>
                <a:latin typeface="Barlow"/>
                <a:ea typeface="Barlow"/>
                <a:cs typeface="Barlow"/>
                <a:sym typeface="Barlow"/>
              </a:rPr>
              <a:t>  </a:t>
            </a:r>
            <a:endParaRPr/>
          </a:p>
        </p:txBody>
      </p:sp>
      <p:graphicFrame>
        <p:nvGraphicFramePr>
          <p:cNvPr id="1077" name="Google Shape;1077;p24"/>
          <p:cNvGraphicFramePr/>
          <p:nvPr/>
        </p:nvGraphicFramePr>
        <p:xfrm>
          <a:off x="758952" y="1594128"/>
          <a:ext cx="3000000" cy="3000000"/>
        </p:xfrm>
        <a:graphic>
          <a:graphicData uri="http://schemas.openxmlformats.org/drawingml/2006/table">
            <a:tbl>
              <a:tblPr firstRow="1" bandRow="1">
                <a:noFill/>
                <a:tableStyleId>{D0988FB2-149A-450F-9738-1AC2C797F4CA}</a:tableStyleId>
              </a:tblPr>
              <a:tblGrid>
                <a:gridCol w="4794125">
                  <a:extLst>
                    <a:ext uri="{9D8B030D-6E8A-4147-A177-3AD203B41FA5}">
                      <a16:colId xmlns:a16="http://schemas.microsoft.com/office/drawing/2014/main" val="20000"/>
                    </a:ext>
                  </a:extLst>
                </a:gridCol>
              </a:tblGrid>
              <a:tr h="762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peau est plus belle (moins d’imperfections, teint,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62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dormez mieux</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62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moins de problèmes dentaires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628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êtes moins stressé, moins anxieux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71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vous énervez moins, vous avez moins d’accès de colère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78" name="Google Shape;1078;p24"/>
          <p:cNvSpPr txBox="1"/>
          <p:nvPr/>
        </p:nvSpPr>
        <p:spPr>
          <a:xfrm>
            <a:off x="9578081" y="1353588"/>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1079" name="Google Shape;1079;p24"/>
          <p:cNvGraphicFramePr/>
          <p:nvPr/>
        </p:nvGraphicFramePr>
        <p:xfrm>
          <a:off x="9743480" y="1594128"/>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7321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60</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705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705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705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791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37</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080" name="Google Shape;1080;p24"/>
          <p:cNvGrpSpPr/>
          <p:nvPr/>
        </p:nvGrpSpPr>
        <p:grpSpPr>
          <a:xfrm>
            <a:off x="10741709" y="9236"/>
            <a:ext cx="1649580" cy="1135138"/>
            <a:chOff x="9250649" y="1551647"/>
            <a:chExt cx="1649580" cy="1135138"/>
          </a:xfrm>
        </p:grpSpPr>
        <p:grpSp>
          <p:nvGrpSpPr>
            <p:cNvPr id="1081" name="Google Shape;1081;p24"/>
            <p:cNvGrpSpPr/>
            <p:nvPr/>
          </p:nvGrpSpPr>
          <p:grpSpPr>
            <a:xfrm>
              <a:off x="9250649" y="1551647"/>
              <a:ext cx="1649580" cy="1135138"/>
              <a:chOff x="-161843" y="1551647"/>
              <a:chExt cx="1649580" cy="1135138"/>
            </a:xfrm>
          </p:grpSpPr>
          <p:grpSp>
            <p:nvGrpSpPr>
              <p:cNvPr id="1082" name="Google Shape;1082;p24"/>
              <p:cNvGrpSpPr/>
              <p:nvPr/>
            </p:nvGrpSpPr>
            <p:grpSpPr>
              <a:xfrm>
                <a:off x="368934" y="1708609"/>
                <a:ext cx="588025" cy="588025"/>
                <a:chOff x="2641002" y="1479176"/>
                <a:chExt cx="645696" cy="645696"/>
              </a:xfrm>
            </p:grpSpPr>
            <p:sp>
              <p:nvSpPr>
                <p:cNvPr id="1083" name="Google Shape;1083;p24"/>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084" name="Google Shape;1084;p24"/>
                <p:cNvPicPr preferRelativeResize="0"/>
                <p:nvPr/>
              </p:nvPicPr>
              <p:blipFill rotWithShape="1">
                <a:blip r:embed="rId3">
                  <a:alphaModFix/>
                </a:blip>
                <a:srcRect/>
                <a:stretch/>
              </p:blipFill>
              <p:spPr>
                <a:xfrm>
                  <a:off x="2745902" y="1584076"/>
                  <a:ext cx="435896" cy="435896"/>
                </a:xfrm>
                <a:prstGeom prst="rect">
                  <a:avLst/>
                </a:prstGeom>
                <a:solidFill>
                  <a:srgbClr val="A4DAF1"/>
                </a:solidFill>
                <a:ln>
                  <a:noFill/>
                </a:ln>
              </p:spPr>
            </p:pic>
          </p:grpSp>
          <p:sp>
            <p:nvSpPr>
              <p:cNvPr id="1085" name="Google Shape;1085;p24"/>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1086" name="Google Shape;1086;p24"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cxnSp>
          <p:nvCxnSpPr>
            <p:cNvPr id="1087" name="Google Shape;1087;p24"/>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088" name="Google Shape;1088;p24"/>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089" name="Google Shape;1089;p24"/>
          <p:cNvSpPr txBox="1"/>
          <p:nvPr/>
        </p:nvSpPr>
        <p:spPr>
          <a:xfrm>
            <a:off x="10662306" y="32362"/>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sp>
        <p:nvSpPr>
          <p:cNvPr id="1090" name="Google Shape;1090;p2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091" name="Google Shape;1091;p24"/>
          <p:cNvGraphicFramePr/>
          <p:nvPr/>
        </p:nvGraphicFramePr>
        <p:xfrm>
          <a:off x="2305050" y="5324572"/>
          <a:ext cx="3000000" cy="3000000"/>
        </p:xfrm>
        <a:graphic>
          <a:graphicData uri="http://schemas.openxmlformats.org/drawingml/2006/table">
            <a:tbl>
              <a:tblPr firstRow="1" bandRow="1">
                <a:noFill/>
                <a:tableStyleId>{D0988FB2-149A-450F-9738-1AC2C797F4CA}</a:tableStyleId>
              </a:tblPr>
              <a:tblGrid>
                <a:gridCol w="1440900">
                  <a:extLst>
                    <a:ext uri="{9D8B030D-6E8A-4147-A177-3AD203B41FA5}">
                      <a16:colId xmlns:a16="http://schemas.microsoft.com/office/drawing/2014/main" val="20000"/>
                    </a:ext>
                  </a:extLst>
                </a:gridCol>
                <a:gridCol w="1440900">
                  <a:extLst>
                    <a:ext uri="{9D8B030D-6E8A-4147-A177-3AD203B41FA5}">
                      <a16:colId xmlns:a16="http://schemas.microsoft.com/office/drawing/2014/main" val="20001"/>
                    </a:ext>
                  </a:extLst>
                </a:gridCol>
                <a:gridCol w="1440900">
                  <a:extLst>
                    <a:ext uri="{9D8B030D-6E8A-4147-A177-3AD203B41FA5}">
                      <a16:colId xmlns:a16="http://schemas.microsoft.com/office/drawing/2014/main" val="20002"/>
                    </a:ext>
                  </a:extLst>
                </a:gridCol>
                <a:gridCol w="1440900">
                  <a:extLst>
                    <a:ext uri="{9D8B030D-6E8A-4147-A177-3AD203B41FA5}">
                      <a16:colId xmlns:a16="http://schemas.microsoft.com/office/drawing/2014/main" val="20003"/>
                    </a:ext>
                  </a:extLst>
                </a:gridCol>
                <a:gridCol w="1440900">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UN PEU</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PAS VRAIMENT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92" name="Google Shape;1092;p24"/>
          <p:cNvGraphicFramePr/>
          <p:nvPr/>
        </p:nvGraphicFramePr>
        <p:xfrm>
          <a:off x="5444295" y="1486365"/>
          <a:ext cx="4339785" cy="4038319"/>
        </p:xfrm>
        <a:graphic>
          <a:graphicData uri="http://schemas.openxmlformats.org/drawingml/2006/chart">
            <c:chart xmlns:c="http://schemas.openxmlformats.org/drawingml/2006/chart" xmlns:r="http://schemas.openxmlformats.org/officeDocument/2006/relationships" r:id="rId5"/>
          </a:graphicData>
        </a:graphic>
      </p:graphicFrame>
      <p:sp>
        <p:nvSpPr>
          <p:cNvPr id="1093" name="Google Shape;1093;p24"/>
          <p:cNvSpPr txBox="1">
            <a:spLocks noGrp="1"/>
          </p:cNvSpPr>
          <p:nvPr>
            <p:ph type="title"/>
          </p:nvPr>
        </p:nvSpPr>
        <p:spPr>
          <a:xfrm>
            <a:off x="450000" y="279223"/>
            <a:ext cx="998738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conséquences de l’arrêt du tabac sont moins visibles aux yeux des anciens fumeurs sur leur niveau de stress ou d’anxiété, ainsi que sur leur irritabilité. </a:t>
            </a:r>
            <a:endParaRPr/>
          </a:p>
        </p:txBody>
      </p:sp>
      <p:sp>
        <p:nvSpPr>
          <p:cNvPr id="1094" name="Google Shape;1094;p24"/>
          <p:cNvSpPr txBox="1"/>
          <p:nvPr/>
        </p:nvSpPr>
        <p:spPr>
          <a:xfrm>
            <a:off x="10280666" y="5462565"/>
            <a:ext cx="1911334" cy="5123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i="1">
                <a:solidFill>
                  <a:srgbClr val="7F7F7F"/>
                </a:solidFill>
                <a:latin typeface="Barlow"/>
                <a:ea typeface="Barlow"/>
                <a:cs typeface="Barlow"/>
                <a:sym typeface="Barlow"/>
              </a:rPr>
              <a:t>Pas de différences significatives observées selon le temps écoulé depuis l’arrêt du tabac.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25"/>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LE PROFIL TABAGIQUE DES PVVIH – LE TEST QCT2 DE GILLIARD</a:t>
            </a:r>
            <a:endParaRPr/>
          </a:p>
        </p:txBody>
      </p:sp>
      <p:sp>
        <p:nvSpPr>
          <p:cNvPr id="1101" name="Google Shape;1101;p25"/>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2b</a:t>
            </a:r>
            <a:endParaRPr/>
          </a:p>
          <a:p>
            <a:pPr marL="0" lvl="0" indent="0" algn="ctr" rtl="0">
              <a:lnSpc>
                <a:spcPct val="100000"/>
              </a:lnSpc>
              <a:spcBef>
                <a:spcPts val="0"/>
              </a:spcBef>
              <a:spcAft>
                <a:spcPts val="0"/>
              </a:spcAft>
              <a:buClr>
                <a:schemeClr val="lt1"/>
              </a:buClr>
              <a:buSzPts val="11700"/>
              <a:buNone/>
            </a:pPr>
            <a:endParaRPr/>
          </a:p>
        </p:txBody>
      </p:sp>
      <p:sp>
        <p:nvSpPr>
          <p:cNvPr id="1102" name="Google Shape;1102;p25"/>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grpSp>
        <p:nvGrpSpPr>
          <p:cNvPr id="1108" name="Google Shape;1108;p26"/>
          <p:cNvGrpSpPr/>
          <p:nvPr/>
        </p:nvGrpSpPr>
        <p:grpSpPr>
          <a:xfrm>
            <a:off x="10917210" y="135141"/>
            <a:ext cx="1649580" cy="808899"/>
            <a:chOff x="-161843" y="1708609"/>
            <a:chExt cx="1649580" cy="808899"/>
          </a:xfrm>
        </p:grpSpPr>
        <p:grpSp>
          <p:nvGrpSpPr>
            <p:cNvPr id="1109" name="Google Shape;1109;p26"/>
            <p:cNvGrpSpPr/>
            <p:nvPr/>
          </p:nvGrpSpPr>
          <p:grpSpPr>
            <a:xfrm>
              <a:off x="368934" y="1708609"/>
              <a:ext cx="588025" cy="588025"/>
              <a:chOff x="2641002" y="1479176"/>
              <a:chExt cx="645696" cy="645696"/>
            </a:xfrm>
          </p:grpSpPr>
          <p:sp>
            <p:nvSpPr>
              <p:cNvPr id="1110" name="Google Shape;1110;p2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111" name="Google Shape;1111;p26"/>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1112" name="Google Shape;1112;p2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113" name="Google Shape;1113;p26"/>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Barlow"/>
              <a:buNone/>
            </a:pPr>
            <a:r>
              <a:rPr lang="fr-FR"/>
              <a:t>EXPLICATION DU TEST QCT2 DE GILLIARD</a:t>
            </a:r>
            <a:endParaRPr/>
          </a:p>
        </p:txBody>
      </p:sp>
      <p:sp>
        <p:nvSpPr>
          <p:cNvPr id="1114" name="Google Shape;1114;p26"/>
          <p:cNvSpPr/>
          <p:nvPr/>
        </p:nvSpPr>
        <p:spPr>
          <a:xfrm>
            <a:off x="589786" y="995637"/>
            <a:ext cx="10953731" cy="4824078"/>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222223"/>
              </a:buClr>
              <a:buSzPts val="1400"/>
              <a:buFont typeface="Barlow"/>
              <a:buNone/>
            </a:pPr>
            <a:r>
              <a:rPr lang="fr-FR" sz="1400" b="0" i="0" u="none" strike="noStrike" cap="none">
                <a:solidFill>
                  <a:srgbClr val="222223"/>
                </a:solidFill>
                <a:latin typeface="Barlow"/>
                <a:ea typeface="Barlow"/>
                <a:cs typeface="Barlow"/>
                <a:sym typeface="Barlow"/>
              </a:rPr>
              <a:t>Le </a:t>
            </a:r>
            <a:r>
              <a:rPr lang="fr-FR" sz="1400" b="1" i="0" u="none" strike="noStrike" cap="none">
                <a:solidFill>
                  <a:srgbClr val="222223"/>
                </a:solidFill>
                <a:latin typeface="Barlow"/>
                <a:ea typeface="Barlow"/>
                <a:cs typeface="Barlow"/>
                <a:sym typeface="Barlow"/>
              </a:rPr>
              <a:t>test QCT2 de Gilliard</a:t>
            </a:r>
            <a:r>
              <a:rPr lang="fr-FR" sz="1400" b="0" i="0" u="none" strike="noStrike" cap="none">
                <a:solidFill>
                  <a:srgbClr val="222223"/>
                </a:solidFill>
                <a:latin typeface="Barlow"/>
                <a:ea typeface="Barlow"/>
                <a:cs typeface="Barlow"/>
                <a:sym typeface="Barlow"/>
              </a:rPr>
              <a:t>, diffusé par Tabac Info Service, est un questionnaire qui permet de définir </a:t>
            </a:r>
            <a:r>
              <a:rPr lang="fr-FR" sz="1400" b="1" i="0" u="none" strike="noStrike" cap="none">
                <a:solidFill>
                  <a:srgbClr val="222223"/>
                </a:solidFill>
                <a:latin typeface="Barlow"/>
                <a:ea typeface="Barlow"/>
                <a:cs typeface="Barlow"/>
                <a:sym typeface="Barlow"/>
              </a:rPr>
              <a:t>4 profils de fumeurs </a:t>
            </a:r>
            <a:r>
              <a:rPr lang="fr-FR" sz="1400" b="0" i="0" u="none" strike="noStrike" cap="none">
                <a:solidFill>
                  <a:srgbClr val="222223"/>
                </a:solidFill>
                <a:latin typeface="Barlow"/>
                <a:ea typeface="Barlow"/>
                <a:cs typeface="Barlow"/>
                <a:sym typeface="Barlow"/>
              </a:rPr>
              <a:t>en se basant sur leurs comportements tabagiques, qui illustrent le lien avec le tabac.</a:t>
            </a:r>
            <a:endParaRPr sz="1400">
              <a:solidFill>
                <a:srgbClr val="222223"/>
              </a:solidFill>
              <a:latin typeface="Barlow"/>
              <a:ea typeface="Barlow"/>
              <a:cs typeface="Barlow"/>
              <a:sym typeface="Barlow"/>
            </a:endParaRPr>
          </a:p>
          <a:p>
            <a:pPr marL="0" marR="0" lvl="0" indent="0" algn="l" rtl="0">
              <a:lnSpc>
                <a:spcPct val="107000"/>
              </a:lnSpc>
              <a:spcBef>
                <a:spcPts val="800"/>
              </a:spcBef>
              <a:spcAft>
                <a:spcPts val="0"/>
              </a:spcAft>
              <a:buClr>
                <a:srgbClr val="222223"/>
              </a:buClr>
              <a:buSzPts val="1400"/>
              <a:buFont typeface="Barlow"/>
              <a:buNone/>
            </a:pPr>
            <a:r>
              <a:rPr lang="fr-FR" sz="1400" b="0" i="0" u="none" strike="noStrike" cap="none">
                <a:solidFill>
                  <a:srgbClr val="222223"/>
                </a:solidFill>
                <a:latin typeface="Barlow"/>
                <a:ea typeface="Barlow"/>
                <a:cs typeface="Barlow"/>
                <a:sym typeface="Barlow"/>
              </a:rPr>
              <a:t>Le test est composé de plusieurs items regroupés en quatre catégories principales. Chaque catégorie évalue un aspect spécifique du comportement du fumeur</a:t>
            </a:r>
            <a:r>
              <a:rPr lang="fr-FR" sz="1400">
                <a:solidFill>
                  <a:srgbClr val="222223"/>
                </a:solidFill>
                <a:latin typeface="Barlow"/>
                <a:ea typeface="Barlow"/>
                <a:cs typeface="Barlow"/>
                <a:sym typeface="Barlow"/>
              </a:rPr>
              <a:t>, à travers </a:t>
            </a:r>
            <a:r>
              <a:rPr lang="fr-FR" sz="1400" u="sng">
                <a:solidFill>
                  <a:srgbClr val="222223"/>
                </a:solidFill>
                <a:latin typeface="Barlow"/>
                <a:ea typeface="Barlow"/>
                <a:cs typeface="Barlow"/>
                <a:sym typeface="Barlow"/>
              </a:rPr>
              <a:t>7 items de questions</a:t>
            </a:r>
            <a:r>
              <a:rPr lang="fr-FR" sz="1400" b="0" i="0" u="sng" strike="noStrike" cap="none">
                <a:solidFill>
                  <a:srgbClr val="222223"/>
                </a:solidFill>
                <a:latin typeface="Barlow"/>
                <a:ea typeface="Barlow"/>
                <a:cs typeface="Barlow"/>
                <a:sym typeface="Barlow"/>
              </a:rPr>
              <a:t> </a:t>
            </a:r>
            <a:r>
              <a:rPr lang="fr-FR" sz="1400" b="0" i="0" u="none" strike="noStrike" cap="none">
                <a:solidFill>
                  <a:srgbClr val="222223"/>
                </a:solidFill>
                <a:latin typeface="Barlow"/>
                <a:ea typeface="Barlow"/>
                <a:cs typeface="Barlow"/>
                <a:sym typeface="Barlow"/>
              </a:rPr>
              <a:t>:</a:t>
            </a:r>
            <a:endParaRPr/>
          </a:p>
          <a:p>
            <a:pPr marL="0" marR="0" lvl="0" indent="0" algn="l" rtl="0">
              <a:lnSpc>
                <a:spcPct val="107000"/>
              </a:lnSpc>
              <a:spcBef>
                <a:spcPts val="800"/>
              </a:spcBef>
              <a:spcAft>
                <a:spcPts val="0"/>
              </a:spcAft>
              <a:buClr>
                <a:schemeClr val="dk1"/>
              </a:buClr>
              <a:buSzPts val="1400"/>
              <a:buFont typeface="Barlow"/>
              <a:buNone/>
            </a:pPr>
            <a:endParaRPr sz="1400" b="0" i="0" u="none" strike="noStrike" cap="none">
              <a:solidFill>
                <a:srgbClr val="222223"/>
              </a:solidFill>
              <a:latin typeface="Barlow"/>
              <a:ea typeface="Barlow"/>
              <a:cs typeface="Barlow"/>
              <a:sym typeface="Barlow"/>
            </a:endParaRPr>
          </a:p>
          <a:p>
            <a:pPr marL="0" marR="0" lvl="0" indent="0" algn="l" rtl="0">
              <a:lnSpc>
                <a:spcPct val="107000"/>
              </a:lnSpc>
              <a:spcBef>
                <a:spcPts val="800"/>
              </a:spcBef>
              <a:spcAft>
                <a:spcPts val="0"/>
              </a:spcAft>
              <a:buClr>
                <a:srgbClr val="222223"/>
              </a:buClr>
              <a:buSzPts val="1400"/>
              <a:buFont typeface="Barlow"/>
              <a:buNone/>
            </a:pPr>
            <a:r>
              <a:rPr lang="fr-FR" sz="1400" b="1" i="0" u="none" strike="noStrike" cap="none">
                <a:solidFill>
                  <a:srgbClr val="222223"/>
                </a:solidFill>
                <a:latin typeface="Barlow"/>
                <a:ea typeface="Barlow"/>
                <a:cs typeface="Barlow"/>
                <a:sym typeface="Barlow"/>
              </a:rPr>
              <a:t>Dépendance </a:t>
            </a:r>
            <a:r>
              <a:rPr lang="fr-FR" sz="1400" i="0" u="none" strike="noStrike" cap="none">
                <a:solidFill>
                  <a:srgbClr val="222223"/>
                </a:solidFill>
                <a:latin typeface="Barlow"/>
                <a:ea typeface="Barlow"/>
                <a:cs typeface="Barlow"/>
                <a:sym typeface="Barlow"/>
              </a:rPr>
              <a:t>=</a:t>
            </a:r>
            <a:r>
              <a:rPr lang="fr-FR" sz="1400" b="1" i="0" u="none" strike="noStrike" cap="none">
                <a:solidFill>
                  <a:srgbClr val="222223"/>
                </a:solidFill>
                <a:latin typeface="Barlow"/>
                <a:ea typeface="Barlow"/>
                <a:cs typeface="Barlow"/>
                <a:sym typeface="Barlow"/>
              </a:rPr>
              <a:t> </a:t>
            </a:r>
            <a:r>
              <a:rPr lang="fr-FR" sz="1400" b="0" i="0" u="none" strike="noStrike" cap="none">
                <a:solidFill>
                  <a:srgbClr val="222223"/>
                </a:solidFill>
                <a:latin typeface="Barlow"/>
                <a:ea typeface="Barlow"/>
                <a:cs typeface="Barlow"/>
                <a:sym typeface="Barlow"/>
              </a:rPr>
              <a:t>Cette catégorie mesure le </a:t>
            </a:r>
            <a:r>
              <a:rPr lang="fr-FR" sz="1400" b="1" i="0" u="none" strike="noStrike" cap="none">
                <a:solidFill>
                  <a:srgbClr val="222223"/>
                </a:solidFill>
                <a:latin typeface="Barlow"/>
                <a:ea typeface="Barlow"/>
                <a:cs typeface="Barlow"/>
                <a:sym typeface="Barlow"/>
              </a:rPr>
              <a:t>niveau de dépendance </a:t>
            </a:r>
            <a:r>
              <a:rPr lang="fr-FR" sz="1400" b="0" i="0" u="none" strike="noStrike" cap="none">
                <a:solidFill>
                  <a:srgbClr val="222223"/>
                </a:solidFill>
                <a:latin typeface="Barlow"/>
                <a:ea typeface="Barlow"/>
                <a:cs typeface="Barlow"/>
                <a:sym typeface="Barlow"/>
              </a:rPr>
              <a:t>du fumeur à la </a:t>
            </a:r>
            <a:r>
              <a:rPr lang="fr-FR" sz="1400" b="1" i="0" u="none" strike="noStrike" cap="none">
                <a:solidFill>
                  <a:srgbClr val="222223"/>
                </a:solidFill>
                <a:latin typeface="Barlow"/>
                <a:ea typeface="Barlow"/>
                <a:cs typeface="Barlow"/>
                <a:sym typeface="Barlow"/>
              </a:rPr>
              <a:t>nicotine</a:t>
            </a:r>
            <a:r>
              <a:rPr lang="fr-FR" sz="1400" b="0" i="0" u="none" strike="noStrike" cap="none">
                <a:solidFill>
                  <a:srgbClr val="222223"/>
                </a:solidFill>
                <a:latin typeface="Barlow"/>
                <a:ea typeface="Barlow"/>
                <a:cs typeface="Barlow"/>
                <a:sym typeface="Barlow"/>
              </a:rPr>
              <a:t>.</a:t>
            </a:r>
            <a:endParaRPr/>
          </a:p>
          <a:p>
            <a:pPr marL="0" marR="0" lvl="0" indent="0" algn="l" rtl="0">
              <a:lnSpc>
                <a:spcPct val="107000"/>
              </a:lnSpc>
              <a:spcBef>
                <a:spcPts val="800"/>
              </a:spcBef>
              <a:spcAft>
                <a:spcPts val="0"/>
              </a:spcAft>
              <a:buClr>
                <a:srgbClr val="222223"/>
              </a:buClr>
              <a:buSzPts val="1400"/>
              <a:buFont typeface="Barlow"/>
              <a:buNone/>
            </a:pPr>
            <a:r>
              <a:rPr lang="fr-FR" sz="1400" b="1">
                <a:solidFill>
                  <a:srgbClr val="222223"/>
                </a:solidFill>
                <a:latin typeface="Barlow"/>
                <a:ea typeface="Barlow"/>
                <a:cs typeface="Barlow"/>
                <a:sym typeface="Barlow"/>
              </a:rPr>
              <a:t>Dimension</a:t>
            </a:r>
            <a:r>
              <a:rPr lang="fr-FR" sz="1400" b="1" i="0" u="none" strike="noStrike" cap="none">
                <a:solidFill>
                  <a:srgbClr val="222223"/>
                </a:solidFill>
                <a:latin typeface="Barlow"/>
                <a:ea typeface="Barlow"/>
                <a:cs typeface="Barlow"/>
                <a:sym typeface="Barlow"/>
              </a:rPr>
              <a:t> Sociale </a:t>
            </a:r>
            <a:r>
              <a:rPr lang="fr-FR" sz="1400">
                <a:solidFill>
                  <a:srgbClr val="222223"/>
                </a:solidFill>
                <a:latin typeface="Barlow"/>
                <a:ea typeface="Barlow"/>
                <a:cs typeface="Barlow"/>
                <a:sym typeface="Barlow"/>
              </a:rPr>
              <a:t>=</a:t>
            </a:r>
            <a:r>
              <a:rPr lang="fr-FR" sz="1400" b="1" i="0" u="none" strike="noStrike" cap="none">
                <a:solidFill>
                  <a:srgbClr val="222223"/>
                </a:solidFill>
                <a:latin typeface="Barlow"/>
                <a:ea typeface="Barlow"/>
                <a:cs typeface="Barlow"/>
                <a:sym typeface="Barlow"/>
              </a:rPr>
              <a:t> </a:t>
            </a:r>
            <a:r>
              <a:rPr lang="fr-FR" sz="1400" b="0" i="0" u="none" strike="noStrike" cap="none">
                <a:solidFill>
                  <a:srgbClr val="222223"/>
                </a:solidFill>
                <a:latin typeface="Barlow"/>
                <a:ea typeface="Barlow"/>
                <a:cs typeface="Barlow"/>
                <a:sym typeface="Barlow"/>
              </a:rPr>
              <a:t>Cette dimension évalue </a:t>
            </a:r>
            <a:r>
              <a:rPr lang="fr-FR" sz="1400" b="1" i="0" u="none" strike="noStrike" cap="none">
                <a:solidFill>
                  <a:srgbClr val="222223"/>
                </a:solidFill>
                <a:latin typeface="Barlow"/>
                <a:ea typeface="Barlow"/>
                <a:cs typeface="Barlow"/>
                <a:sym typeface="Barlow"/>
              </a:rPr>
              <a:t>l'influence sociale </a:t>
            </a:r>
            <a:r>
              <a:rPr lang="fr-FR" sz="1400" b="0" i="0" u="none" strike="noStrike" cap="none">
                <a:solidFill>
                  <a:srgbClr val="222223"/>
                </a:solidFill>
                <a:latin typeface="Barlow"/>
                <a:ea typeface="Barlow"/>
                <a:cs typeface="Barlow"/>
                <a:sym typeface="Barlow"/>
              </a:rPr>
              <a:t>et l'interaction sociale liées à l'acte de fumer.</a:t>
            </a:r>
            <a:endParaRPr/>
          </a:p>
          <a:p>
            <a:pPr marL="0" marR="0" lvl="0" indent="0" algn="l" rtl="0">
              <a:lnSpc>
                <a:spcPct val="107000"/>
              </a:lnSpc>
              <a:spcBef>
                <a:spcPts val="800"/>
              </a:spcBef>
              <a:spcAft>
                <a:spcPts val="0"/>
              </a:spcAft>
              <a:buClr>
                <a:srgbClr val="222223"/>
              </a:buClr>
              <a:buSzPts val="1400"/>
              <a:buFont typeface="Barlow"/>
              <a:buNone/>
            </a:pPr>
            <a:r>
              <a:rPr lang="fr-FR" sz="1400" b="1" i="0" u="none" strike="noStrike" cap="none">
                <a:solidFill>
                  <a:srgbClr val="222223"/>
                </a:solidFill>
                <a:latin typeface="Barlow"/>
                <a:ea typeface="Barlow"/>
                <a:cs typeface="Barlow"/>
                <a:sym typeface="Barlow"/>
              </a:rPr>
              <a:t>Régulation des Affects Négatifs </a:t>
            </a:r>
            <a:r>
              <a:rPr lang="fr-FR" sz="1400">
                <a:solidFill>
                  <a:srgbClr val="222223"/>
                </a:solidFill>
                <a:latin typeface="Barlow"/>
                <a:ea typeface="Barlow"/>
                <a:cs typeface="Barlow"/>
                <a:sym typeface="Barlow"/>
              </a:rPr>
              <a:t>=</a:t>
            </a:r>
            <a:r>
              <a:rPr lang="fr-FR" sz="1400" b="1" i="0" u="none" strike="noStrike" cap="none">
                <a:solidFill>
                  <a:srgbClr val="222223"/>
                </a:solidFill>
                <a:latin typeface="Barlow"/>
                <a:ea typeface="Barlow"/>
                <a:cs typeface="Barlow"/>
                <a:sym typeface="Barlow"/>
              </a:rPr>
              <a:t> </a:t>
            </a:r>
            <a:r>
              <a:rPr lang="fr-FR" sz="1400" b="0" i="0" u="none" strike="noStrike" cap="none">
                <a:solidFill>
                  <a:srgbClr val="222223"/>
                </a:solidFill>
                <a:latin typeface="Barlow"/>
                <a:ea typeface="Barlow"/>
                <a:cs typeface="Barlow"/>
                <a:sym typeface="Barlow"/>
              </a:rPr>
              <a:t>Cette section examine comment le fumeur utilise le tabac </a:t>
            </a:r>
            <a:r>
              <a:rPr lang="fr-FR" sz="1400" b="1" i="0" u="none" strike="noStrike" cap="none">
                <a:solidFill>
                  <a:srgbClr val="222223"/>
                </a:solidFill>
                <a:latin typeface="Barlow"/>
                <a:ea typeface="Barlow"/>
                <a:cs typeface="Barlow"/>
                <a:sym typeface="Barlow"/>
              </a:rPr>
              <a:t>pour gérer ses émotions négatives</a:t>
            </a:r>
            <a:r>
              <a:rPr lang="fr-FR" sz="1400" b="0" i="0" u="none" strike="noStrike" cap="none">
                <a:solidFill>
                  <a:srgbClr val="222223"/>
                </a:solidFill>
                <a:latin typeface="Barlow"/>
                <a:ea typeface="Barlow"/>
                <a:cs typeface="Barlow"/>
                <a:sym typeface="Barlow"/>
              </a:rPr>
              <a:t>.</a:t>
            </a:r>
            <a:endParaRPr/>
          </a:p>
          <a:p>
            <a:pPr marL="0" marR="0" lvl="0" indent="0" algn="l" rtl="0">
              <a:lnSpc>
                <a:spcPct val="107000"/>
              </a:lnSpc>
              <a:spcBef>
                <a:spcPts val="800"/>
              </a:spcBef>
              <a:spcAft>
                <a:spcPts val="0"/>
              </a:spcAft>
              <a:buClr>
                <a:srgbClr val="222223"/>
              </a:buClr>
              <a:buSzPts val="1400"/>
              <a:buFont typeface="Barlow"/>
              <a:buNone/>
            </a:pPr>
            <a:r>
              <a:rPr lang="fr-FR" sz="1400" b="1" i="0" u="none" strike="noStrike" cap="none">
                <a:solidFill>
                  <a:srgbClr val="222223"/>
                </a:solidFill>
                <a:latin typeface="Barlow"/>
                <a:ea typeface="Barlow"/>
                <a:cs typeface="Barlow"/>
                <a:sym typeface="Barlow"/>
              </a:rPr>
              <a:t>Hédonisme/Geste </a:t>
            </a:r>
            <a:r>
              <a:rPr lang="fr-FR" sz="1400">
                <a:solidFill>
                  <a:srgbClr val="222223"/>
                </a:solidFill>
                <a:latin typeface="Barlow"/>
                <a:ea typeface="Barlow"/>
                <a:cs typeface="Barlow"/>
                <a:sym typeface="Barlow"/>
              </a:rPr>
              <a:t>= </a:t>
            </a:r>
            <a:r>
              <a:rPr lang="fr-FR" sz="1400" b="0" i="0" u="none" strike="noStrike" cap="none">
                <a:solidFill>
                  <a:srgbClr val="222223"/>
                </a:solidFill>
                <a:latin typeface="Barlow"/>
                <a:ea typeface="Barlow"/>
                <a:cs typeface="Barlow"/>
                <a:sym typeface="Barlow"/>
              </a:rPr>
              <a:t>Cette </a:t>
            </a:r>
            <a:r>
              <a:rPr lang="fr-FR" sz="1400" i="0" u="none" strike="noStrike" cap="none">
                <a:solidFill>
                  <a:srgbClr val="222223"/>
                </a:solidFill>
                <a:latin typeface="Barlow"/>
                <a:ea typeface="Barlow"/>
                <a:cs typeface="Barlow"/>
                <a:sym typeface="Barlow"/>
              </a:rPr>
              <a:t>catégorie évalue </a:t>
            </a:r>
            <a:r>
              <a:rPr lang="fr-FR" sz="1400" b="1" i="0" u="none" strike="noStrike" cap="none">
                <a:solidFill>
                  <a:srgbClr val="222223"/>
                </a:solidFill>
                <a:latin typeface="Barlow"/>
                <a:ea typeface="Barlow"/>
                <a:cs typeface="Barlow"/>
                <a:sym typeface="Barlow"/>
              </a:rPr>
              <a:t>le plaisir </a:t>
            </a:r>
            <a:r>
              <a:rPr lang="fr-FR" sz="1400" i="0" u="none" strike="noStrike" cap="none">
                <a:solidFill>
                  <a:srgbClr val="222223"/>
                </a:solidFill>
                <a:latin typeface="Barlow"/>
                <a:ea typeface="Barlow"/>
                <a:cs typeface="Barlow"/>
                <a:sym typeface="Barlow"/>
              </a:rPr>
              <a:t>et les gestes associés à l'acte de fumer.</a:t>
            </a:r>
            <a:endParaRPr/>
          </a:p>
          <a:p>
            <a:pPr marL="0" marR="0" lvl="0" indent="0" algn="l" rtl="0">
              <a:spcBef>
                <a:spcPts val="800"/>
              </a:spcBef>
              <a:spcAft>
                <a:spcPts val="0"/>
              </a:spcAft>
              <a:buNone/>
            </a:pPr>
            <a:endParaRPr sz="1400" b="1">
              <a:solidFill>
                <a:schemeClr val="dk1"/>
              </a:solidFill>
              <a:latin typeface="Barlow"/>
              <a:ea typeface="Barlow"/>
              <a:cs typeface="Barlow"/>
              <a:sym typeface="Barlow"/>
            </a:endParaRPr>
          </a:p>
          <a:p>
            <a:pPr marL="0" marR="0" lvl="0" indent="0" algn="l" rtl="0">
              <a:spcBef>
                <a:spcPts val="0"/>
              </a:spcBef>
              <a:spcAft>
                <a:spcPts val="0"/>
              </a:spcAft>
              <a:buNone/>
            </a:pPr>
            <a:r>
              <a:rPr lang="fr-FR" sz="1400" u="sng">
                <a:solidFill>
                  <a:schemeClr val="dk1"/>
                </a:solidFill>
                <a:latin typeface="Barlow"/>
                <a:ea typeface="Barlow"/>
                <a:cs typeface="Barlow"/>
                <a:sym typeface="Barlow"/>
              </a:rPr>
              <a:t>Mode de Calcul :</a:t>
            </a:r>
            <a:endParaRPr/>
          </a:p>
          <a:p>
            <a:pPr marL="0" marR="0" lvl="0" indent="0" algn="l" rtl="0">
              <a:spcBef>
                <a:spcPts val="0"/>
              </a:spcBef>
              <a:spcAft>
                <a:spcPts val="0"/>
              </a:spcAft>
              <a:buNone/>
            </a:pPr>
            <a:r>
              <a:rPr lang="fr-FR" sz="1400">
                <a:solidFill>
                  <a:schemeClr val="dk1"/>
                </a:solidFill>
                <a:latin typeface="Barlow"/>
                <a:ea typeface="Barlow"/>
                <a:cs typeface="Barlow"/>
                <a:sym typeface="Barlow"/>
              </a:rPr>
              <a:t>Pour chaque catégorie (D, S, A, H), faites la somme des scores obtenus aux items correspondants. Chaque catégorie a un total possible de 21 points (7 items, chaque item pouvant rapporter jusqu'à 3 points).</a:t>
            </a:r>
            <a:endParaRPr/>
          </a:p>
          <a:p>
            <a:pPr marL="0" marR="0" lvl="0" indent="0" algn="l" rtl="0">
              <a:spcBef>
                <a:spcPts val="0"/>
              </a:spcBef>
              <a:spcAft>
                <a:spcPts val="0"/>
              </a:spcAft>
              <a:buNone/>
            </a:pPr>
            <a:r>
              <a:rPr lang="fr-FR" sz="1400">
                <a:solidFill>
                  <a:schemeClr val="dk1"/>
                </a:solidFill>
                <a:latin typeface="Barlow"/>
                <a:ea typeface="Barlow"/>
                <a:cs typeface="Barlow"/>
                <a:sym typeface="Barlow"/>
              </a:rPr>
              <a:t>Les réponses aux items sont notées sur une échelle de 0 à 3 :</a:t>
            </a:r>
            <a:endParaRPr/>
          </a:p>
          <a:p>
            <a:pPr marL="914400" marR="0" lvl="2" indent="0" algn="l" rtl="0">
              <a:spcBef>
                <a:spcPts val="0"/>
              </a:spcBef>
              <a:spcAft>
                <a:spcPts val="0"/>
              </a:spcAft>
              <a:buNone/>
            </a:pPr>
            <a:r>
              <a:rPr lang="fr-FR" sz="1400" b="0" i="0" u="none" strike="noStrike" cap="none">
                <a:solidFill>
                  <a:schemeClr val="dk1"/>
                </a:solidFill>
                <a:latin typeface="Barlow"/>
                <a:ea typeface="Barlow"/>
                <a:cs typeface="Barlow"/>
                <a:sym typeface="Barlow"/>
              </a:rPr>
              <a:t>Tout à fait : 3 points</a:t>
            </a:r>
            <a:endParaRPr/>
          </a:p>
          <a:p>
            <a:pPr marL="914400" marR="0" lvl="2" indent="0" algn="l" rtl="0">
              <a:spcBef>
                <a:spcPts val="0"/>
              </a:spcBef>
              <a:spcAft>
                <a:spcPts val="0"/>
              </a:spcAft>
              <a:buNone/>
            </a:pPr>
            <a:r>
              <a:rPr lang="fr-FR" sz="1400" b="0" i="0" u="none" strike="noStrike" cap="none">
                <a:solidFill>
                  <a:schemeClr val="dk1"/>
                </a:solidFill>
                <a:latin typeface="Barlow"/>
                <a:ea typeface="Barlow"/>
                <a:cs typeface="Barlow"/>
                <a:sym typeface="Barlow"/>
              </a:rPr>
              <a:t>Plutôt oui : 2 points</a:t>
            </a:r>
            <a:endParaRPr/>
          </a:p>
          <a:p>
            <a:pPr marL="914400" marR="0" lvl="2" indent="0" algn="l" rtl="0">
              <a:spcBef>
                <a:spcPts val="0"/>
              </a:spcBef>
              <a:spcAft>
                <a:spcPts val="0"/>
              </a:spcAft>
              <a:buNone/>
            </a:pPr>
            <a:r>
              <a:rPr lang="fr-FR" sz="1400" b="0" i="0" u="none" strike="noStrike" cap="none">
                <a:solidFill>
                  <a:schemeClr val="dk1"/>
                </a:solidFill>
                <a:latin typeface="Barlow"/>
                <a:ea typeface="Barlow"/>
                <a:cs typeface="Barlow"/>
                <a:sym typeface="Barlow"/>
              </a:rPr>
              <a:t>Plutôt non : 1 point</a:t>
            </a:r>
            <a:endParaRPr/>
          </a:p>
          <a:p>
            <a:pPr marL="914400" marR="0" lvl="2" indent="0" algn="l" rtl="0">
              <a:spcBef>
                <a:spcPts val="0"/>
              </a:spcBef>
              <a:spcAft>
                <a:spcPts val="0"/>
              </a:spcAft>
              <a:buNone/>
            </a:pPr>
            <a:r>
              <a:rPr lang="fr-FR" sz="1400" b="0" i="0" u="none" strike="noStrike" cap="none">
                <a:solidFill>
                  <a:schemeClr val="dk1"/>
                </a:solidFill>
                <a:latin typeface="Barlow"/>
                <a:ea typeface="Barlow"/>
                <a:cs typeface="Barlow"/>
                <a:sym typeface="Barlow"/>
              </a:rPr>
              <a:t>Pas du tout : 0 point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graphicFrame>
        <p:nvGraphicFramePr>
          <p:cNvPr id="1120" name="Google Shape;1120;p27"/>
          <p:cNvGraphicFramePr/>
          <p:nvPr/>
        </p:nvGraphicFramePr>
        <p:xfrm>
          <a:off x="7511532" y="2644316"/>
          <a:ext cx="4320000" cy="3406888"/>
        </p:xfrm>
        <a:graphic>
          <a:graphicData uri="http://schemas.openxmlformats.org/drawingml/2006/chart">
            <c:chart xmlns:c="http://schemas.openxmlformats.org/drawingml/2006/chart" xmlns:r="http://schemas.openxmlformats.org/officeDocument/2006/relationships" r:id="rId3"/>
          </a:graphicData>
        </a:graphic>
      </p:graphicFrame>
      <p:sp>
        <p:nvSpPr>
          <p:cNvPr id="1121" name="Google Shape;1121;p27"/>
          <p:cNvSpPr txBox="1"/>
          <p:nvPr/>
        </p:nvSpPr>
        <p:spPr>
          <a:xfrm>
            <a:off x="589787" y="5921924"/>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122" name="Google Shape;1122;p27"/>
          <p:cNvSpPr txBox="1">
            <a:spLocks noGrp="1"/>
          </p:cNvSpPr>
          <p:nvPr>
            <p:ph type="title"/>
          </p:nvPr>
        </p:nvSpPr>
        <p:spPr>
          <a:xfrm>
            <a:off x="450000" y="287328"/>
            <a:ext cx="1055969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fumeurs interrogés, qu’ils fument actuellement ou aient arrêté, se caractérisent par une forte dépendance à la nicotine, l’utilisation du tabac pour réguler leurs affects négatifs et un plaisir associé au fait de fumer. La dimension sociale du tabac semble moins marquée.</a:t>
            </a:r>
            <a:endParaRPr/>
          </a:p>
        </p:txBody>
      </p:sp>
      <p:grpSp>
        <p:nvGrpSpPr>
          <p:cNvPr id="1123" name="Google Shape;1123;p27"/>
          <p:cNvGrpSpPr/>
          <p:nvPr/>
        </p:nvGrpSpPr>
        <p:grpSpPr>
          <a:xfrm>
            <a:off x="2982524" y="1282350"/>
            <a:ext cx="2823916" cy="965861"/>
            <a:chOff x="-749011" y="1551647"/>
            <a:chExt cx="2823916" cy="965861"/>
          </a:xfrm>
        </p:grpSpPr>
        <p:grpSp>
          <p:nvGrpSpPr>
            <p:cNvPr id="1124" name="Google Shape;1124;p27"/>
            <p:cNvGrpSpPr/>
            <p:nvPr/>
          </p:nvGrpSpPr>
          <p:grpSpPr>
            <a:xfrm>
              <a:off x="368934" y="1708609"/>
              <a:ext cx="588025" cy="588025"/>
              <a:chOff x="2641002" y="1479176"/>
              <a:chExt cx="645696" cy="645696"/>
            </a:xfrm>
          </p:grpSpPr>
          <p:sp>
            <p:nvSpPr>
              <p:cNvPr id="1125" name="Google Shape;1125;p27"/>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126" name="Google Shape;1126;p27"/>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127" name="Google Shape;1127;p27"/>
            <p:cNvSpPr txBox="1"/>
            <p:nvPr/>
          </p:nvSpPr>
          <p:spPr>
            <a:xfrm>
              <a:off x="-749011" y="2348231"/>
              <a:ext cx="2823916"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128" name="Google Shape;1128;p27"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1129" name="Google Shape;1129;p27"/>
          <p:cNvSpPr txBox="1"/>
          <p:nvPr/>
        </p:nvSpPr>
        <p:spPr>
          <a:xfrm>
            <a:off x="374070" y="3163006"/>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Dépendance</a:t>
            </a:r>
            <a:endParaRPr/>
          </a:p>
        </p:txBody>
      </p:sp>
      <p:sp>
        <p:nvSpPr>
          <p:cNvPr id="1130" name="Google Shape;1130;p27"/>
          <p:cNvSpPr txBox="1"/>
          <p:nvPr/>
        </p:nvSpPr>
        <p:spPr>
          <a:xfrm>
            <a:off x="379518" y="3800645"/>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Dimension sociale</a:t>
            </a:r>
            <a:endParaRPr/>
          </a:p>
        </p:txBody>
      </p:sp>
      <p:sp>
        <p:nvSpPr>
          <p:cNvPr id="1131" name="Google Shape;1131;p27"/>
          <p:cNvSpPr txBox="1"/>
          <p:nvPr/>
        </p:nvSpPr>
        <p:spPr>
          <a:xfrm>
            <a:off x="374070" y="5291365"/>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Hédonisme / geste</a:t>
            </a:r>
            <a:endParaRPr/>
          </a:p>
        </p:txBody>
      </p:sp>
      <p:sp>
        <p:nvSpPr>
          <p:cNvPr id="1132" name="Google Shape;1132;p27"/>
          <p:cNvSpPr txBox="1"/>
          <p:nvPr/>
        </p:nvSpPr>
        <p:spPr>
          <a:xfrm>
            <a:off x="374070" y="4438284"/>
            <a:ext cx="2112093"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Régulation des affects négatifs</a:t>
            </a:r>
            <a:endParaRPr/>
          </a:p>
        </p:txBody>
      </p:sp>
      <p:graphicFrame>
        <p:nvGraphicFramePr>
          <p:cNvPr id="1133" name="Google Shape;1133;p27"/>
          <p:cNvGraphicFramePr/>
          <p:nvPr/>
        </p:nvGraphicFramePr>
        <p:xfrm>
          <a:off x="1759664" y="2644316"/>
          <a:ext cx="4320000" cy="3406888"/>
        </p:xfrm>
        <a:graphic>
          <a:graphicData uri="http://schemas.openxmlformats.org/drawingml/2006/chart">
            <c:chart xmlns:c="http://schemas.openxmlformats.org/drawingml/2006/chart" xmlns:r="http://schemas.openxmlformats.org/officeDocument/2006/relationships" r:id="rId6"/>
          </a:graphicData>
        </a:graphic>
      </p:graphicFrame>
      <p:sp>
        <p:nvSpPr>
          <p:cNvPr id="1134" name="Google Shape;1134;p27"/>
          <p:cNvSpPr/>
          <p:nvPr/>
        </p:nvSpPr>
        <p:spPr>
          <a:xfrm>
            <a:off x="2754656" y="2693092"/>
            <a:ext cx="3175000" cy="108000"/>
          </a:xfrm>
          <a:prstGeom prst="rightArrow">
            <a:avLst>
              <a:gd name="adj1" fmla="val 50000"/>
              <a:gd name="adj2" fmla="val 50000"/>
            </a:avLst>
          </a:prstGeom>
          <a:solidFill>
            <a:srgbClr val="217DA6"/>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200">
              <a:solidFill>
                <a:schemeClr val="dk1"/>
              </a:solidFill>
              <a:latin typeface="Barlow"/>
              <a:ea typeface="Barlow"/>
              <a:cs typeface="Barlow"/>
              <a:sym typeface="Barlow"/>
            </a:endParaRPr>
          </a:p>
        </p:txBody>
      </p:sp>
      <p:sp>
        <p:nvSpPr>
          <p:cNvPr id="1135" name="Google Shape;1135;p27"/>
          <p:cNvSpPr/>
          <p:nvPr/>
        </p:nvSpPr>
        <p:spPr>
          <a:xfrm>
            <a:off x="8383272" y="2693092"/>
            <a:ext cx="3175000" cy="108000"/>
          </a:xfrm>
          <a:prstGeom prst="rightArrow">
            <a:avLst>
              <a:gd name="adj1" fmla="val 50000"/>
              <a:gd name="adj2" fmla="val 50000"/>
            </a:avLst>
          </a:prstGeom>
          <a:solidFill>
            <a:srgbClr val="A4DAF1"/>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200">
              <a:solidFill>
                <a:schemeClr val="dk1"/>
              </a:solidFill>
              <a:latin typeface="Barlow"/>
              <a:ea typeface="Barlow"/>
              <a:cs typeface="Barlow"/>
              <a:sym typeface="Barlow"/>
            </a:endParaRPr>
          </a:p>
        </p:txBody>
      </p:sp>
      <p:sp>
        <p:nvSpPr>
          <p:cNvPr id="1136" name="Google Shape;1136;p27"/>
          <p:cNvSpPr txBox="1"/>
          <p:nvPr/>
        </p:nvSpPr>
        <p:spPr>
          <a:xfrm>
            <a:off x="3199637" y="2466218"/>
            <a:ext cx="2285038" cy="19005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200">
                <a:solidFill>
                  <a:schemeClr val="dk1"/>
                </a:solidFill>
                <a:latin typeface="Barlow"/>
                <a:ea typeface="Barlow"/>
                <a:cs typeface="Barlow"/>
                <a:sym typeface="Barlow"/>
              </a:rPr>
              <a:t>Score de 0 à 21</a:t>
            </a:r>
            <a:endParaRPr/>
          </a:p>
        </p:txBody>
      </p:sp>
      <p:sp>
        <p:nvSpPr>
          <p:cNvPr id="1137" name="Google Shape;1137;p27"/>
          <p:cNvSpPr txBox="1"/>
          <p:nvPr/>
        </p:nvSpPr>
        <p:spPr>
          <a:xfrm>
            <a:off x="8724658" y="2466218"/>
            <a:ext cx="2285038" cy="19005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200">
                <a:solidFill>
                  <a:schemeClr val="dk1"/>
                </a:solidFill>
                <a:latin typeface="Barlow"/>
                <a:ea typeface="Barlow"/>
                <a:cs typeface="Barlow"/>
                <a:sym typeface="Barlow"/>
              </a:rPr>
              <a:t>Score de 0 à 21</a:t>
            </a:r>
            <a:endParaRPr/>
          </a:p>
        </p:txBody>
      </p:sp>
      <p:grpSp>
        <p:nvGrpSpPr>
          <p:cNvPr id="1138" name="Google Shape;1138;p27"/>
          <p:cNvGrpSpPr/>
          <p:nvPr/>
        </p:nvGrpSpPr>
        <p:grpSpPr>
          <a:xfrm>
            <a:off x="9042387" y="1282350"/>
            <a:ext cx="1649580" cy="965861"/>
            <a:chOff x="9250649" y="1551647"/>
            <a:chExt cx="1649580" cy="965861"/>
          </a:xfrm>
        </p:grpSpPr>
        <p:grpSp>
          <p:nvGrpSpPr>
            <p:cNvPr id="1139" name="Google Shape;1139;p27"/>
            <p:cNvGrpSpPr/>
            <p:nvPr/>
          </p:nvGrpSpPr>
          <p:grpSpPr>
            <a:xfrm>
              <a:off x="9250649" y="1551647"/>
              <a:ext cx="1649580" cy="965861"/>
              <a:chOff x="-161843" y="1551647"/>
              <a:chExt cx="1649580" cy="965861"/>
            </a:xfrm>
          </p:grpSpPr>
          <p:grpSp>
            <p:nvGrpSpPr>
              <p:cNvPr id="1140" name="Google Shape;1140;p27"/>
              <p:cNvGrpSpPr/>
              <p:nvPr/>
            </p:nvGrpSpPr>
            <p:grpSpPr>
              <a:xfrm>
                <a:off x="368934" y="1708609"/>
                <a:ext cx="588025" cy="588025"/>
                <a:chOff x="2641002" y="1479176"/>
                <a:chExt cx="645696" cy="645696"/>
              </a:xfrm>
            </p:grpSpPr>
            <p:sp>
              <p:nvSpPr>
                <p:cNvPr id="1141" name="Google Shape;1141;p27"/>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142" name="Google Shape;1142;p27"/>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143" name="Google Shape;1143;p2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144" name="Google Shape;1144;p27"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145" name="Google Shape;1145;p27"/>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146" name="Google Shape;1146;p27"/>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147" name="Google Shape;1147;p27"/>
          <p:cNvGrpSpPr/>
          <p:nvPr/>
        </p:nvGrpSpPr>
        <p:grpSpPr>
          <a:xfrm>
            <a:off x="10810957" y="184414"/>
            <a:ext cx="1649580" cy="808899"/>
            <a:chOff x="-161843" y="1708609"/>
            <a:chExt cx="1649580" cy="808899"/>
          </a:xfrm>
        </p:grpSpPr>
        <p:grpSp>
          <p:nvGrpSpPr>
            <p:cNvPr id="1148" name="Google Shape;1148;p27"/>
            <p:cNvGrpSpPr/>
            <p:nvPr/>
          </p:nvGrpSpPr>
          <p:grpSpPr>
            <a:xfrm>
              <a:off x="368934" y="1708609"/>
              <a:ext cx="588025" cy="588025"/>
              <a:chOff x="2641002" y="1479176"/>
              <a:chExt cx="645696" cy="645696"/>
            </a:xfrm>
          </p:grpSpPr>
          <p:sp>
            <p:nvSpPr>
              <p:cNvPr id="1149" name="Google Shape;1149;p2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150" name="Google Shape;1150;p27"/>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151" name="Google Shape;1151;p2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152" name="Google Shape;1152;p27"/>
          <p:cNvSpPr txBox="1"/>
          <p:nvPr/>
        </p:nvSpPr>
        <p:spPr>
          <a:xfrm>
            <a:off x="6114736" y="3163006"/>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Dépendance</a:t>
            </a:r>
            <a:endParaRPr/>
          </a:p>
        </p:txBody>
      </p:sp>
      <p:sp>
        <p:nvSpPr>
          <p:cNvPr id="1153" name="Google Shape;1153;p27"/>
          <p:cNvSpPr txBox="1"/>
          <p:nvPr/>
        </p:nvSpPr>
        <p:spPr>
          <a:xfrm>
            <a:off x="6120184" y="3800645"/>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Dimension sociale</a:t>
            </a:r>
            <a:endParaRPr/>
          </a:p>
        </p:txBody>
      </p:sp>
      <p:sp>
        <p:nvSpPr>
          <p:cNvPr id="1154" name="Google Shape;1154;p27"/>
          <p:cNvSpPr txBox="1"/>
          <p:nvPr/>
        </p:nvSpPr>
        <p:spPr>
          <a:xfrm>
            <a:off x="6114736" y="5291365"/>
            <a:ext cx="2112093"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Hédonisme / geste</a:t>
            </a:r>
            <a:endParaRPr/>
          </a:p>
        </p:txBody>
      </p:sp>
      <p:sp>
        <p:nvSpPr>
          <p:cNvPr id="1155" name="Google Shape;1155;p27"/>
          <p:cNvSpPr txBox="1"/>
          <p:nvPr/>
        </p:nvSpPr>
        <p:spPr>
          <a:xfrm>
            <a:off x="6114736" y="4438284"/>
            <a:ext cx="2112093"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a:solidFill>
                  <a:srgbClr val="002060"/>
                </a:solidFill>
                <a:latin typeface="Barlow"/>
                <a:ea typeface="Barlow"/>
                <a:cs typeface="Barlow"/>
                <a:sym typeface="Barlow"/>
              </a:rPr>
              <a:t>Régulation des affects négatifs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aphicFrame>
        <p:nvGraphicFramePr>
          <p:cNvPr id="1161" name="Google Shape;1161;p28"/>
          <p:cNvGraphicFramePr/>
          <p:nvPr/>
        </p:nvGraphicFramePr>
        <p:xfrm>
          <a:off x="6313639" y="2811772"/>
          <a:ext cx="5686784" cy="326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62" name="Google Shape;1162;p28"/>
          <p:cNvGraphicFramePr/>
          <p:nvPr/>
        </p:nvGraphicFramePr>
        <p:xfrm>
          <a:off x="-12222" y="2811772"/>
          <a:ext cx="5686784" cy="3266825"/>
        </p:xfrm>
        <a:graphic>
          <a:graphicData uri="http://schemas.openxmlformats.org/drawingml/2006/chart">
            <c:chart xmlns:c="http://schemas.openxmlformats.org/drawingml/2006/chart" xmlns:r="http://schemas.openxmlformats.org/officeDocument/2006/relationships" r:id="rId4"/>
          </a:graphicData>
        </a:graphic>
      </p:graphicFrame>
      <p:sp>
        <p:nvSpPr>
          <p:cNvPr id="1163" name="Google Shape;1163;p28"/>
          <p:cNvSpPr txBox="1"/>
          <p:nvPr/>
        </p:nvSpPr>
        <p:spPr>
          <a:xfrm>
            <a:off x="589787" y="598964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grpSp>
        <p:nvGrpSpPr>
          <p:cNvPr id="1164" name="Google Shape;1164;p28"/>
          <p:cNvGrpSpPr/>
          <p:nvPr/>
        </p:nvGrpSpPr>
        <p:grpSpPr>
          <a:xfrm>
            <a:off x="1294981" y="1787948"/>
            <a:ext cx="2975472" cy="965861"/>
            <a:chOff x="-824789" y="1551647"/>
            <a:chExt cx="2975472" cy="965861"/>
          </a:xfrm>
        </p:grpSpPr>
        <p:grpSp>
          <p:nvGrpSpPr>
            <p:cNvPr id="1165" name="Google Shape;1165;p28"/>
            <p:cNvGrpSpPr/>
            <p:nvPr/>
          </p:nvGrpSpPr>
          <p:grpSpPr>
            <a:xfrm>
              <a:off x="368934" y="1708609"/>
              <a:ext cx="588025" cy="588025"/>
              <a:chOff x="2641002" y="1479176"/>
              <a:chExt cx="645696" cy="645696"/>
            </a:xfrm>
          </p:grpSpPr>
          <p:sp>
            <p:nvSpPr>
              <p:cNvPr id="1166" name="Google Shape;1166;p28"/>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167" name="Google Shape;1167;p28"/>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1168" name="Google Shape;1168;p28"/>
            <p:cNvSpPr txBox="1"/>
            <p:nvPr/>
          </p:nvSpPr>
          <p:spPr>
            <a:xfrm>
              <a:off x="-824789" y="2348231"/>
              <a:ext cx="2975472"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169" name="Google Shape;1169;p28"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sp>
        <p:nvSpPr>
          <p:cNvPr id="1170" name="Google Shape;1170;p28"/>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Plus d’un tiers des fumeurs actuels se caractérisent par une forte dépendance à la nicotine, une proportion encore plus haute au sein des anciens fumeurs.</a:t>
            </a:r>
            <a:endParaRPr/>
          </a:p>
        </p:txBody>
      </p:sp>
      <p:sp>
        <p:nvSpPr>
          <p:cNvPr id="1171" name="Google Shape;1171;p28"/>
          <p:cNvSpPr txBox="1"/>
          <p:nvPr/>
        </p:nvSpPr>
        <p:spPr>
          <a:xfrm>
            <a:off x="-5448" y="1344756"/>
            <a:ext cx="57204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DÉPENDANCE</a:t>
            </a:r>
            <a:endParaRPr/>
          </a:p>
        </p:txBody>
      </p:sp>
      <p:grpSp>
        <p:nvGrpSpPr>
          <p:cNvPr id="1172" name="Google Shape;1172;p28"/>
          <p:cNvGrpSpPr/>
          <p:nvPr/>
        </p:nvGrpSpPr>
        <p:grpSpPr>
          <a:xfrm>
            <a:off x="8234262" y="1857940"/>
            <a:ext cx="1649580" cy="965861"/>
            <a:chOff x="9250649" y="1551647"/>
            <a:chExt cx="1649580" cy="965861"/>
          </a:xfrm>
        </p:grpSpPr>
        <p:grpSp>
          <p:nvGrpSpPr>
            <p:cNvPr id="1173" name="Google Shape;1173;p28"/>
            <p:cNvGrpSpPr/>
            <p:nvPr/>
          </p:nvGrpSpPr>
          <p:grpSpPr>
            <a:xfrm>
              <a:off x="9250649" y="1551647"/>
              <a:ext cx="1649580" cy="965861"/>
              <a:chOff x="-161843" y="1551647"/>
              <a:chExt cx="1649580" cy="965861"/>
            </a:xfrm>
          </p:grpSpPr>
          <p:grpSp>
            <p:nvGrpSpPr>
              <p:cNvPr id="1174" name="Google Shape;1174;p28"/>
              <p:cNvGrpSpPr/>
              <p:nvPr/>
            </p:nvGrpSpPr>
            <p:grpSpPr>
              <a:xfrm>
                <a:off x="368934" y="1708609"/>
                <a:ext cx="588025" cy="588025"/>
                <a:chOff x="2641002" y="1479176"/>
                <a:chExt cx="645696" cy="645696"/>
              </a:xfrm>
            </p:grpSpPr>
            <p:sp>
              <p:nvSpPr>
                <p:cNvPr id="1175" name="Google Shape;1175;p28"/>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176" name="Google Shape;1176;p28"/>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1177" name="Google Shape;1177;p2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178" name="Google Shape;1178;p28"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179" name="Google Shape;1179;p28"/>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180" name="Google Shape;1180;p28"/>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181" name="Google Shape;1181;p28"/>
          <p:cNvGrpSpPr/>
          <p:nvPr/>
        </p:nvGrpSpPr>
        <p:grpSpPr>
          <a:xfrm>
            <a:off x="10810957" y="184414"/>
            <a:ext cx="1649580" cy="808899"/>
            <a:chOff x="-161843" y="1708609"/>
            <a:chExt cx="1649580" cy="808899"/>
          </a:xfrm>
        </p:grpSpPr>
        <p:grpSp>
          <p:nvGrpSpPr>
            <p:cNvPr id="1182" name="Google Shape;1182;p28"/>
            <p:cNvGrpSpPr/>
            <p:nvPr/>
          </p:nvGrpSpPr>
          <p:grpSpPr>
            <a:xfrm>
              <a:off x="368934" y="1708609"/>
              <a:ext cx="588025" cy="588025"/>
              <a:chOff x="2641002" y="1479176"/>
              <a:chExt cx="645696" cy="645696"/>
            </a:xfrm>
          </p:grpSpPr>
          <p:sp>
            <p:nvSpPr>
              <p:cNvPr id="1183" name="Google Shape;1183;p2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184" name="Google Shape;1184;p28"/>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185" name="Google Shape;1185;p2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186" name="Google Shape;1186;p2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187" name="Google Shape;1187;p28"/>
          <p:cNvSpPr/>
          <p:nvPr/>
        </p:nvSpPr>
        <p:spPr>
          <a:xfrm>
            <a:off x="3941970" y="4957958"/>
            <a:ext cx="2780377" cy="903966"/>
          </a:xfrm>
          <a:prstGeom prst="rect">
            <a:avLst/>
          </a:prstGeom>
          <a:solidFill>
            <a:srgbClr val="E7EBF0"/>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FR" sz="1050" b="1">
                <a:solidFill>
                  <a:srgbClr val="FF0000"/>
                </a:solidFill>
                <a:latin typeface="Barlow"/>
                <a:ea typeface="Barlow"/>
                <a:cs typeface="Barlow"/>
                <a:sym typeface="Barlow"/>
              </a:rPr>
              <a:t>++</a:t>
            </a:r>
            <a:r>
              <a:rPr lang="fr-FR" sz="1050">
                <a:solidFill>
                  <a:schemeClr val="dk1"/>
                </a:solidFill>
                <a:latin typeface="Barlow"/>
                <a:ea typeface="Barlow"/>
                <a:cs typeface="Barlow"/>
                <a:sym typeface="Barlow"/>
              </a:rPr>
              <a:t> fumeur quotidien de cigarettes en paquet </a:t>
            </a:r>
            <a:endParaRPr/>
          </a:p>
          <a:p>
            <a:pPr marL="0" marR="0" lvl="0" indent="0" algn="l" rtl="0">
              <a:lnSpc>
                <a:spcPct val="115000"/>
              </a:lnSpc>
              <a:spcBef>
                <a:spcPts val="800"/>
              </a:spcBef>
              <a:spcAft>
                <a:spcPts val="0"/>
              </a:spcAft>
              <a:buNone/>
            </a:pPr>
            <a:r>
              <a:rPr lang="fr-FR" sz="1050" b="1">
                <a:solidFill>
                  <a:srgbClr val="FF0000"/>
                </a:solidFill>
                <a:latin typeface="Barlow"/>
                <a:ea typeface="Barlow"/>
                <a:cs typeface="Barlow"/>
                <a:sym typeface="Barlow"/>
              </a:rPr>
              <a:t>++</a:t>
            </a:r>
            <a:r>
              <a:rPr lang="fr-FR" sz="1050">
                <a:solidFill>
                  <a:schemeClr val="dk1"/>
                </a:solidFill>
                <a:latin typeface="Barlow"/>
                <a:ea typeface="Barlow"/>
                <a:cs typeface="Barlow"/>
                <a:sym typeface="Barlow"/>
              </a:rPr>
              <a:t> fume automatiquement sans y penser</a:t>
            </a:r>
            <a:endParaRPr/>
          </a:p>
          <a:p>
            <a:pPr marL="0" marR="0" lvl="0" indent="0" algn="l" rtl="0">
              <a:lnSpc>
                <a:spcPct val="115000"/>
              </a:lnSpc>
              <a:spcBef>
                <a:spcPts val="800"/>
              </a:spcBef>
              <a:spcAft>
                <a:spcPts val="0"/>
              </a:spcAft>
              <a:buNone/>
            </a:pPr>
            <a:r>
              <a:rPr lang="fr-FR" sz="1050" b="1">
                <a:solidFill>
                  <a:srgbClr val="FF0000"/>
                </a:solidFill>
                <a:latin typeface="Barlow"/>
                <a:ea typeface="Barlow"/>
                <a:cs typeface="Barlow"/>
                <a:sym typeface="Barlow"/>
              </a:rPr>
              <a:t>++ </a:t>
            </a:r>
            <a:r>
              <a:rPr lang="fr-FR" sz="1050">
                <a:solidFill>
                  <a:schemeClr val="dk1"/>
                </a:solidFill>
                <a:latin typeface="Barlow"/>
                <a:ea typeface="Barlow"/>
                <a:cs typeface="Barlow"/>
                <a:sym typeface="Barlow"/>
              </a:rPr>
              <a:t>fume quand anxieux / préoccupé</a:t>
            </a:r>
            <a:endParaRPr/>
          </a:p>
        </p:txBody>
      </p:sp>
      <p:cxnSp>
        <p:nvCxnSpPr>
          <p:cNvPr id="1188" name="Google Shape;1188;p28"/>
          <p:cNvCxnSpPr>
            <a:endCxn id="1187" idx="1"/>
          </p:cNvCxnSpPr>
          <p:nvPr/>
        </p:nvCxnSpPr>
        <p:spPr>
          <a:xfrm>
            <a:off x="3399270" y="5409941"/>
            <a:ext cx="542700"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29"/>
          <p:cNvSpPr txBox="1"/>
          <p:nvPr/>
        </p:nvSpPr>
        <p:spPr>
          <a:xfrm>
            <a:off x="589787" y="5921924"/>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195" name="Google Shape;1195;p29"/>
          <p:cNvSpPr txBox="1"/>
          <p:nvPr/>
        </p:nvSpPr>
        <p:spPr>
          <a:xfrm>
            <a:off x="-5448" y="1344756"/>
            <a:ext cx="57204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DÉPENDANCE</a:t>
            </a:r>
            <a:endParaRPr/>
          </a:p>
        </p:txBody>
      </p:sp>
      <p:graphicFrame>
        <p:nvGraphicFramePr>
          <p:cNvPr id="1196" name="Google Shape;1196;p29"/>
          <p:cNvGraphicFramePr/>
          <p:nvPr/>
        </p:nvGraphicFramePr>
        <p:xfrm>
          <a:off x="5444295" y="1714088"/>
          <a:ext cx="4339785" cy="404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97" name="Google Shape;1197;p29"/>
          <p:cNvGraphicFramePr/>
          <p:nvPr/>
        </p:nvGraphicFramePr>
        <p:xfrm>
          <a:off x="769838" y="1818259"/>
          <a:ext cx="3000000" cy="3000000"/>
        </p:xfrm>
        <a:graphic>
          <a:graphicData uri="http://schemas.openxmlformats.org/drawingml/2006/table">
            <a:tbl>
              <a:tblPr firstRow="1" bandRow="1">
                <a:noFill/>
                <a:tableStyleId>{D0988FB2-149A-450F-9738-1AC2C797F4CA}</a:tableStyleId>
              </a:tblPr>
              <a:tblGrid>
                <a:gridCol w="4794125">
                  <a:extLst>
                    <a:ext uri="{9D8B030D-6E8A-4147-A177-3AD203B41FA5}">
                      <a16:colId xmlns:a16="http://schemas.microsoft.com/office/drawing/2014/main" val="20000"/>
                    </a:ext>
                  </a:extLst>
                </a:gridCol>
              </a:tblGrid>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par habitude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dans les moments d’attente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9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Quand je n’ai pas pu fumer depuis un moment, j’ai vraiment une envie irrésistible d’une cigarette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9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 Lorsque je n’ai plus de cigarette, il faut absolument que je m’en procure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Dès que je ne fume pas, j’en suis très conscient et je ne peux pas contrôler le désir de fumer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fume automatiquement, sans même y penser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prends une cigarette sans savoir pourquoi, sans m’en rendre compte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198" name="Google Shape;1198;p29"/>
          <p:cNvGraphicFramePr/>
          <p:nvPr/>
        </p:nvGraphicFramePr>
        <p:xfrm>
          <a:off x="3028950" y="5561494"/>
          <a:ext cx="3000000" cy="3000000"/>
        </p:xfrm>
        <a:graphic>
          <a:graphicData uri="http://schemas.openxmlformats.org/drawingml/2006/table">
            <a:tbl>
              <a:tblPr firstRow="1" bandRow="1">
                <a:noFill/>
                <a:tableStyleId>{D0988FB2-149A-450F-9738-1AC2C797F4CA}</a:tableStyleId>
              </a:tblPr>
              <a:tblGrid>
                <a:gridCol w="1329325">
                  <a:extLst>
                    <a:ext uri="{9D8B030D-6E8A-4147-A177-3AD203B41FA5}">
                      <a16:colId xmlns:a16="http://schemas.microsoft.com/office/drawing/2014/main" val="20000"/>
                    </a:ext>
                  </a:extLst>
                </a:gridCol>
                <a:gridCol w="1329325">
                  <a:extLst>
                    <a:ext uri="{9D8B030D-6E8A-4147-A177-3AD203B41FA5}">
                      <a16:colId xmlns:a16="http://schemas.microsoft.com/office/drawing/2014/main" val="20001"/>
                    </a:ext>
                  </a:extLst>
                </a:gridCol>
                <a:gridCol w="1329325">
                  <a:extLst>
                    <a:ext uri="{9D8B030D-6E8A-4147-A177-3AD203B41FA5}">
                      <a16:colId xmlns:a16="http://schemas.microsoft.com/office/drawing/2014/main" val="20002"/>
                    </a:ext>
                  </a:extLst>
                </a:gridCol>
                <a:gridCol w="1329325">
                  <a:extLst>
                    <a:ext uri="{9D8B030D-6E8A-4147-A177-3AD203B41FA5}">
                      <a16:colId xmlns:a16="http://schemas.microsoft.com/office/drawing/2014/main" val="20003"/>
                    </a:ext>
                  </a:extLst>
                </a:gridCol>
                <a:gridCol w="1329325">
                  <a:extLst>
                    <a:ext uri="{9D8B030D-6E8A-4147-A177-3AD203B41FA5}">
                      <a16:colId xmlns:a16="http://schemas.microsoft.com/office/drawing/2014/main" val="20004"/>
                    </a:ext>
                  </a:extLst>
                </a:gridCol>
              </a:tblGrid>
              <a:tr h="42952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OUI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NON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99" name="Google Shape;1199;p29"/>
          <p:cNvGraphicFramePr/>
          <p:nvPr/>
        </p:nvGraphicFramePr>
        <p:xfrm>
          <a:off x="972697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87</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82</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200" name="Google Shape;1200;p29"/>
          <p:cNvSpPr txBox="1"/>
          <p:nvPr/>
        </p:nvSpPr>
        <p:spPr>
          <a:xfrm>
            <a:off x="9550949" y="1645521"/>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pSp>
        <p:nvGrpSpPr>
          <p:cNvPr id="1201" name="Google Shape;1201;p29"/>
          <p:cNvGrpSpPr/>
          <p:nvPr/>
        </p:nvGrpSpPr>
        <p:grpSpPr>
          <a:xfrm>
            <a:off x="6742959" y="879431"/>
            <a:ext cx="1649580" cy="965861"/>
            <a:chOff x="-161843" y="1551647"/>
            <a:chExt cx="1649580" cy="965861"/>
          </a:xfrm>
        </p:grpSpPr>
        <p:grpSp>
          <p:nvGrpSpPr>
            <p:cNvPr id="1202" name="Google Shape;1202;p29"/>
            <p:cNvGrpSpPr/>
            <p:nvPr/>
          </p:nvGrpSpPr>
          <p:grpSpPr>
            <a:xfrm>
              <a:off x="368934" y="1708609"/>
              <a:ext cx="588025" cy="588025"/>
              <a:chOff x="2641002" y="1479176"/>
              <a:chExt cx="645696" cy="645696"/>
            </a:xfrm>
          </p:grpSpPr>
          <p:sp>
            <p:nvSpPr>
              <p:cNvPr id="1203" name="Google Shape;1203;p29"/>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04" name="Google Shape;1204;p29"/>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205" name="Google Shape;1205;p29"/>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206" name="Google Shape;1206;p29"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1207" name="Google Shape;1207;p29"/>
          <p:cNvGrpSpPr/>
          <p:nvPr/>
        </p:nvGrpSpPr>
        <p:grpSpPr>
          <a:xfrm>
            <a:off x="10612622" y="602226"/>
            <a:ext cx="1489925" cy="888762"/>
            <a:chOff x="9250649" y="1551647"/>
            <a:chExt cx="1649580" cy="983999"/>
          </a:xfrm>
        </p:grpSpPr>
        <p:grpSp>
          <p:nvGrpSpPr>
            <p:cNvPr id="1208" name="Google Shape;1208;p29"/>
            <p:cNvGrpSpPr/>
            <p:nvPr/>
          </p:nvGrpSpPr>
          <p:grpSpPr>
            <a:xfrm>
              <a:off x="9250649" y="1551647"/>
              <a:ext cx="1649580" cy="983999"/>
              <a:chOff x="-161843" y="1551647"/>
              <a:chExt cx="1649580" cy="983999"/>
            </a:xfrm>
          </p:grpSpPr>
          <p:grpSp>
            <p:nvGrpSpPr>
              <p:cNvPr id="1209" name="Google Shape;1209;p29"/>
              <p:cNvGrpSpPr/>
              <p:nvPr/>
            </p:nvGrpSpPr>
            <p:grpSpPr>
              <a:xfrm>
                <a:off x="368934" y="1708609"/>
                <a:ext cx="588025" cy="588025"/>
                <a:chOff x="2641002" y="1479176"/>
                <a:chExt cx="645696" cy="645696"/>
              </a:xfrm>
            </p:grpSpPr>
            <p:sp>
              <p:nvSpPr>
                <p:cNvPr id="1210" name="Google Shape;1210;p29"/>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11" name="Google Shape;1211;p29"/>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212" name="Google Shape;1212;p29"/>
              <p:cNvSpPr txBox="1"/>
              <p:nvPr/>
            </p:nvSpPr>
            <p:spPr>
              <a:xfrm>
                <a:off x="-161843" y="2348230"/>
                <a:ext cx="1649580" cy="187416"/>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213" name="Google Shape;1213;p29"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214" name="Google Shape;1214;p29"/>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215" name="Google Shape;1215;p29"/>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216" name="Google Shape;1216;p29"/>
          <p:cNvSpPr txBox="1"/>
          <p:nvPr/>
        </p:nvSpPr>
        <p:spPr>
          <a:xfrm>
            <a:off x="6966353" y="6335772"/>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sp>
        <p:nvSpPr>
          <p:cNvPr id="1217" name="Google Shape;1217;p2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218" name="Google Shape;1218;p29"/>
          <p:cNvSpPr txBox="1"/>
          <p:nvPr/>
        </p:nvSpPr>
        <p:spPr>
          <a:xfrm>
            <a:off x="10956399" y="1645521"/>
            <a:ext cx="7262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A9D8EE"/>
                </a:highlight>
                <a:latin typeface="Barlow"/>
                <a:ea typeface="Barlow"/>
                <a:cs typeface="Barlow"/>
                <a:sym typeface="Barlow"/>
              </a:rPr>
              <a:t>% OUI</a:t>
            </a:r>
            <a:endParaRPr sz="2000" b="1">
              <a:solidFill>
                <a:schemeClr val="lt1"/>
              </a:solidFill>
              <a:highlight>
                <a:srgbClr val="A9D8EE"/>
              </a:highlight>
              <a:latin typeface="Barlow"/>
              <a:ea typeface="Barlow"/>
              <a:cs typeface="Barlow"/>
              <a:sym typeface="Barlow"/>
            </a:endParaRPr>
          </a:p>
        </p:txBody>
      </p:sp>
      <p:sp>
        <p:nvSpPr>
          <p:cNvPr id="1219" name="Google Shape;1219;p29"/>
          <p:cNvSpPr txBox="1"/>
          <p:nvPr/>
        </p:nvSpPr>
        <p:spPr>
          <a:xfrm>
            <a:off x="450000" y="279223"/>
            <a:ext cx="10522800" cy="71566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000"/>
              <a:buFont typeface="Barlow"/>
              <a:buNone/>
            </a:pPr>
            <a:r>
              <a:rPr lang="fr-FR" sz="2000" b="1" cap="none">
                <a:solidFill>
                  <a:schemeClr val="dk1"/>
                </a:solidFill>
                <a:latin typeface="Barlow"/>
                <a:ea typeface="Barlow"/>
                <a:cs typeface="Barlow"/>
                <a:sym typeface="Barlow"/>
              </a:rPr>
              <a:t>Dans le détail, les signes de dépendance les plus fréquemment observés sont les suivants : fumer par habitude, dans les moments d’attente, et un manque lorsqu’ils n’ont pas pu fumer depuis un certain temps.</a:t>
            </a:r>
            <a:endParaRPr/>
          </a:p>
        </p:txBody>
      </p:sp>
      <p:graphicFrame>
        <p:nvGraphicFramePr>
          <p:cNvPr id="1220" name="Google Shape;1220;p29"/>
          <p:cNvGraphicFramePr/>
          <p:nvPr/>
        </p:nvGraphicFramePr>
        <p:xfrm>
          <a:off x="1095639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91</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87</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89</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85</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71</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84</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74</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512"/>
        <p:cNvGrpSpPr/>
        <p:nvPr/>
      </p:nvGrpSpPr>
      <p:grpSpPr>
        <a:xfrm>
          <a:off x="0" y="0"/>
          <a:ext cx="0" cy="0"/>
          <a:chOff x="0" y="0"/>
          <a:chExt cx="0" cy="0"/>
        </a:xfrm>
      </p:grpSpPr>
      <p:sp>
        <p:nvSpPr>
          <p:cNvPr id="513" name="Google Shape;513;p3"/>
          <p:cNvSpPr/>
          <p:nvPr/>
        </p:nvSpPr>
        <p:spPr>
          <a:xfrm rot="10800000" flipH="1">
            <a:off x="4427221" y="1549993"/>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14" name="Google Shape;514;p3"/>
          <p:cNvSpPr/>
          <p:nvPr/>
        </p:nvSpPr>
        <p:spPr>
          <a:xfrm rot="10800000" flipH="1">
            <a:off x="8314279" y="1549993"/>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15" name="Google Shape;515;p3"/>
          <p:cNvSpPr/>
          <p:nvPr/>
        </p:nvSpPr>
        <p:spPr>
          <a:xfrm rot="10800000" flipH="1">
            <a:off x="485082" y="3826132"/>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16" name="Google Shape;516;p3"/>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t>Sommaire</a:t>
            </a:r>
            <a:endParaRPr/>
          </a:p>
        </p:txBody>
      </p:sp>
      <p:sp>
        <p:nvSpPr>
          <p:cNvPr id="517" name="Google Shape;517;p3"/>
          <p:cNvSpPr txBox="1"/>
          <p:nvPr/>
        </p:nvSpPr>
        <p:spPr>
          <a:xfrm>
            <a:off x="4719599" y="1417762"/>
            <a:ext cx="245259" cy="8863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1</a:t>
            </a:r>
            <a:endParaRPr/>
          </a:p>
        </p:txBody>
      </p:sp>
      <p:sp>
        <p:nvSpPr>
          <p:cNvPr id="518" name="Google Shape;518;p3"/>
          <p:cNvSpPr txBox="1"/>
          <p:nvPr/>
        </p:nvSpPr>
        <p:spPr>
          <a:xfrm>
            <a:off x="4719599" y="2248533"/>
            <a:ext cx="2705493"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La perception des risques liés au tabac chez les PvVIH</a:t>
            </a:r>
            <a:endParaRPr sz="1800" b="1" i="0" u="none" strike="noStrike" cap="none">
              <a:solidFill>
                <a:srgbClr val="000000"/>
              </a:solidFill>
              <a:latin typeface="Barlow"/>
              <a:ea typeface="Barlow"/>
              <a:cs typeface="Barlow"/>
              <a:sym typeface="Barlow"/>
            </a:endParaRPr>
          </a:p>
        </p:txBody>
      </p:sp>
      <p:sp>
        <p:nvSpPr>
          <p:cNvPr id="519" name="Google Shape;519;p3"/>
          <p:cNvSpPr txBox="1"/>
          <p:nvPr/>
        </p:nvSpPr>
        <p:spPr>
          <a:xfrm>
            <a:off x="8502214" y="1417762"/>
            <a:ext cx="387927"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2</a:t>
            </a:r>
            <a:endParaRPr/>
          </a:p>
        </p:txBody>
      </p:sp>
      <p:sp>
        <p:nvSpPr>
          <p:cNvPr id="520" name="Google Shape;520;p3"/>
          <p:cNvSpPr txBox="1"/>
          <p:nvPr/>
        </p:nvSpPr>
        <p:spPr>
          <a:xfrm>
            <a:off x="8502214" y="2248533"/>
            <a:ext cx="2998070"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Le tabac dans le quotidien des </a:t>
            </a:r>
            <a:r>
              <a:rPr lang="fr-FR" sz="1800" b="1">
                <a:solidFill>
                  <a:srgbClr val="000000"/>
                </a:solidFill>
                <a:latin typeface="Barlow"/>
                <a:ea typeface="Barlow"/>
                <a:cs typeface="Barlow"/>
                <a:sym typeface="Barlow"/>
              </a:rPr>
              <a:t>PvVIH : qualité de vie et motivations à fumer</a:t>
            </a:r>
            <a:endParaRPr sz="1800" b="1">
              <a:solidFill>
                <a:srgbClr val="000000"/>
              </a:solidFill>
              <a:latin typeface="Barlow"/>
              <a:ea typeface="Barlow"/>
              <a:cs typeface="Barlow"/>
              <a:sym typeface="Barlow"/>
            </a:endParaRPr>
          </a:p>
        </p:txBody>
      </p:sp>
      <p:sp>
        <p:nvSpPr>
          <p:cNvPr id="521" name="Google Shape;521;p3"/>
          <p:cNvSpPr txBox="1"/>
          <p:nvPr/>
        </p:nvSpPr>
        <p:spPr>
          <a:xfrm>
            <a:off x="598795" y="3693901"/>
            <a:ext cx="373500"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3</a:t>
            </a:r>
            <a:endParaRPr/>
          </a:p>
        </p:txBody>
      </p:sp>
      <p:sp>
        <p:nvSpPr>
          <p:cNvPr id="522" name="Google Shape;522;p3"/>
          <p:cNvSpPr txBox="1"/>
          <p:nvPr/>
        </p:nvSpPr>
        <p:spPr>
          <a:xfrm>
            <a:off x="598795" y="4524672"/>
            <a:ext cx="31331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L’arrêt du tabac (intention, motivation, frein)</a:t>
            </a:r>
            <a:endParaRPr sz="1800" b="1" i="0" u="none" strike="noStrike" cap="none">
              <a:solidFill>
                <a:srgbClr val="000000"/>
              </a:solidFill>
              <a:latin typeface="Barlow"/>
              <a:ea typeface="Barlow"/>
              <a:cs typeface="Barlow"/>
              <a:sym typeface="Barlow"/>
            </a:endParaRPr>
          </a:p>
        </p:txBody>
      </p:sp>
      <p:sp>
        <p:nvSpPr>
          <p:cNvPr id="523" name="Google Shape;523;p3"/>
          <p:cNvSpPr/>
          <p:nvPr/>
        </p:nvSpPr>
        <p:spPr>
          <a:xfrm rot="10800000">
            <a:off x="10952830" y="2653210"/>
            <a:ext cx="908240" cy="908240"/>
          </a:xfrm>
          <a:prstGeom prst="diagStripe">
            <a:avLst>
              <a:gd name="adj" fmla="val 49060"/>
            </a:avLst>
          </a:prstGeom>
          <a:solidFill>
            <a:srgbClr val="DC3238"/>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24" name="Google Shape;524;p3"/>
          <p:cNvSpPr/>
          <p:nvPr/>
        </p:nvSpPr>
        <p:spPr>
          <a:xfrm rot="10800000">
            <a:off x="3127515" y="4929349"/>
            <a:ext cx="908240" cy="908240"/>
          </a:xfrm>
          <a:prstGeom prst="diagStripe">
            <a:avLst>
              <a:gd name="adj" fmla="val 49060"/>
            </a:avLst>
          </a:prstGeom>
          <a:solidFill>
            <a:srgbClr val="00206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25" name="Google Shape;525;p3"/>
          <p:cNvSpPr/>
          <p:nvPr/>
        </p:nvSpPr>
        <p:spPr>
          <a:xfrm rot="10800000">
            <a:off x="7064578" y="2653209"/>
            <a:ext cx="908240" cy="908240"/>
          </a:xfrm>
          <a:prstGeom prst="diagStripe">
            <a:avLst>
              <a:gd name="adj" fmla="val 49060"/>
            </a:avLst>
          </a:prstGeom>
          <a:solidFill>
            <a:srgbClr val="51275A"/>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26" name="Google Shape;526;p3"/>
          <p:cNvSpPr/>
          <p:nvPr/>
        </p:nvSpPr>
        <p:spPr>
          <a:xfrm rot="10800000" flipH="1">
            <a:off x="4411881" y="3832024"/>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27" name="Google Shape;527;p3"/>
          <p:cNvSpPr/>
          <p:nvPr/>
        </p:nvSpPr>
        <p:spPr>
          <a:xfrm rot="10800000" flipH="1">
            <a:off x="8320945" y="3832024"/>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28" name="Google Shape;528;p3"/>
          <p:cNvSpPr txBox="1"/>
          <p:nvPr/>
        </p:nvSpPr>
        <p:spPr>
          <a:xfrm>
            <a:off x="4703109" y="3768617"/>
            <a:ext cx="418383" cy="8863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4</a:t>
            </a:r>
            <a:endParaRPr/>
          </a:p>
        </p:txBody>
      </p:sp>
      <p:sp>
        <p:nvSpPr>
          <p:cNvPr id="529" name="Google Shape;529;p3"/>
          <p:cNvSpPr txBox="1"/>
          <p:nvPr/>
        </p:nvSpPr>
        <p:spPr>
          <a:xfrm>
            <a:off x="4703109" y="4648551"/>
            <a:ext cx="272960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Quelle place pour le tabac dans les consultations ?</a:t>
            </a:r>
            <a:endParaRPr sz="1800" b="1" i="0" u="none" strike="noStrike" cap="none">
              <a:solidFill>
                <a:srgbClr val="000000"/>
              </a:solidFill>
              <a:latin typeface="Barlow"/>
              <a:ea typeface="Barlow"/>
              <a:cs typeface="Barlow"/>
              <a:sym typeface="Barlow"/>
            </a:endParaRPr>
          </a:p>
        </p:txBody>
      </p:sp>
      <p:sp>
        <p:nvSpPr>
          <p:cNvPr id="530" name="Google Shape;530;p3"/>
          <p:cNvSpPr txBox="1"/>
          <p:nvPr/>
        </p:nvSpPr>
        <p:spPr>
          <a:xfrm>
            <a:off x="8486874" y="3768617"/>
            <a:ext cx="373500"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5</a:t>
            </a:r>
            <a:endParaRPr/>
          </a:p>
        </p:txBody>
      </p:sp>
      <p:sp>
        <p:nvSpPr>
          <p:cNvPr id="531" name="Google Shape;531;p3"/>
          <p:cNvSpPr txBox="1"/>
          <p:nvPr/>
        </p:nvSpPr>
        <p:spPr>
          <a:xfrm>
            <a:off x="8486874" y="4648551"/>
            <a:ext cx="2998070"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Quelles ressources pour les professionnels de santé pour accompagner les PvVIH   dans l’arrêt du tabac ?</a:t>
            </a:r>
            <a:endParaRPr sz="1800" b="1" i="0" u="none" strike="noStrike" cap="none">
              <a:solidFill>
                <a:srgbClr val="000000"/>
              </a:solidFill>
              <a:latin typeface="Barlow"/>
              <a:ea typeface="Barlow"/>
              <a:cs typeface="Barlow"/>
              <a:sym typeface="Barlow"/>
            </a:endParaRPr>
          </a:p>
        </p:txBody>
      </p:sp>
      <p:sp>
        <p:nvSpPr>
          <p:cNvPr id="532" name="Google Shape;532;p3"/>
          <p:cNvSpPr/>
          <p:nvPr/>
        </p:nvSpPr>
        <p:spPr>
          <a:xfrm rot="10800000">
            <a:off x="10937490" y="4935241"/>
            <a:ext cx="908240" cy="908240"/>
          </a:xfrm>
          <a:prstGeom prst="diagStripe">
            <a:avLst>
              <a:gd name="adj" fmla="val 49060"/>
            </a:avLst>
          </a:prstGeom>
          <a:solidFill>
            <a:srgbClr val="00206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33" name="Google Shape;533;p3"/>
          <p:cNvSpPr/>
          <p:nvPr/>
        </p:nvSpPr>
        <p:spPr>
          <a:xfrm rot="10800000">
            <a:off x="7049238" y="4935240"/>
            <a:ext cx="908240" cy="908240"/>
          </a:xfrm>
          <a:prstGeom prst="diagStripe">
            <a:avLst>
              <a:gd name="adj" fmla="val 49060"/>
            </a:avLst>
          </a:prstGeom>
          <a:solidFill>
            <a:srgbClr val="DC3238"/>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34" name="Google Shape;534;p3"/>
          <p:cNvSpPr/>
          <p:nvPr/>
        </p:nvSpPr>
        <p:spPr>
          <a:xfrm rot="10800000" flipH="1">
            <a:off x="522428" y="1531410"/>
            <a:ext cx="3540125" cy="2011457"/>
          </a:xfrm>
          <a:prstGeom prst="snip1Rect">
            <a:avLst>
              <a:gd name="adj" fmla="val 33263"/>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35" name="Google Shape;535;p3"/>
          <p:cNvSpPr txBox="1"/>
          <p:nvPr/>
        </p:nvSpPr>
        <p:spPr>
          <a:xfrm>
            <a:off x="658147" y="1468003"/>
            <a:ext cx="429605"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400"/>
              <a:buFont typeface="Barlow"/>
              <a:buNone/>
            </a:pPr>
            <a:r>
              <a:rPr lang="fr-FR" sz="5400" b="1" i="0" u="none" strike="noStrike" cap="none">
                <a:solidFill>
                  <a:srgbClr val="000000"/>
                </a:solidFill>
                <a:latin typeface="Barlow"/>
                <a:ea typeface="Barlow"/>
                <a:cs typeface="Barlow"/>
                <a:sym typeface="Barlow"/>
              </a:rPr>
              <a:t>O</a:t>
            </a:r>
            <a:endParaRPr/>
          </a:p>
        </p:txBody>
      </p:sp>
      <p:sp>
        <p:nvSpPr>
          <p:cNvPr id="536" name="Google Shape;536;p3"/>
          <p:cNvSpPr txBox="1"/>
          <p:nvPr/>
        </p:nvSpPr>
        <p:spPr>
          <a:xfrm>
            <a:off x="658147" y="2347937"/>
            <a:ext cx="3133179" cy="65659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Barlow"/>
              <a:buNone/>
            </a:pPr>
            <a:r>
              <a:rPr lang="fr-FR" sz="1800" b="1">
                <a:solidFill>
                  <a:srgbClr val="000000"/>
                </a:solidFill>
                <a:latin typeface="Barlow"/>
                <a:ea typeface="Barlow"/>
                <a:cs typeface="Barlow"/>
                <a:sym typeface="Barlow"/>
              </a:rPr>
              <a:t>Qui sont les répondants ?</a:t>
            </a:r>
            <a:endParaRPr/>
          </a:p>
          <a:p>
            <a:pPr marL="0" marR="0" lvl="0" indent="0" algn="l" rtl="0">
              <a:lnSpc>
                <a:spcPct val="100000"/>
              </a:lnSpc>
              <a:spcBef>
                <a:spcPts val="800"/>
              </a:spcBef>
              <a:spcAft>
                <a:spcPts val="0"/>
              </a:spcAft>
              <a:buClr>
                <a:srgbClr val="000000"/>
              </a:buClr>
              <a:buSzPts val="1800"/>
              <a:buFont typeface="Barlow"/>
              <a:buNone/>
            </a:pPr>
            <a:r>
              <a:rPr lang="fr-FR" sz="1800" b="1" i="0" u="none" strike="noStrike" cap="none">
                <a:solidFill>
                  <a:srgbClr val="000000"/>
                </a:solidFill>
                <a:latin typeface="Barlow"/>
                <a:ea typeface="Barlow"/>
                <a:cs typeface="Barlow"/>
                <a:sym typeface="Barlow"/>
              </a:rPr>
              <a:t>Le profil</a:t>
            </a:r>
            <a:endParaRPr sz="1800" b="1" i="0" u="none" strike="noStrike" cap="none">
              <a:solidFill>
                <a:srgbClr val="000000"/>
              </a:solidFill>
              <a:latin typeface="Barlow"/>
              <a:ea typeface="Barlow"/>
              <a:cs typeface="Barlow"/>
              <a:sym typeface="Barlow"/>
            </a:endParaRPr>
          </a:p>
        </p:txBody>
      </p:sp>
      <p:sp>
        <p:nvSpPr>
          <p:cNvPr id="537" name="Google Shape;537;p3"/>
          <p:cNvSpPr/>
          <p:nvPr/>
        </p:nvSpPr>
        <p:spPr>
          <a:xfrm rot="10800000">
            <a:off x="3164861" y="2634627"/>
            <a:ext cx="908240" cy="908240"/>
          </a:xfrm>
          <a:prstGeom prst="diagStripe">
            <a:avLst>
              <a:gd name="adj" fmla="val 49060"/>
            </a:avLst>
          </a:prstGeom>
          <a:solidFill>
            <a:srgbClr val="51275A"/>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aphicFrame>
        <p:nvGraphicFramePr>
          <p:cNvPr id="1226" name="Google Shape;1226;p30"/>
          <p:cNvGraphicFramePr/>
          <p:nvPr/>
        </p:nvGraphicFramePr>
        <p:xfrm>
          <a:off x="6313639" y="2811772"/>
          <a:ext cx="5686784" cy="326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27" name="Google Shape;1227;p30"/>
          <p:cNvGraphicFramePr/>
          <p:nvPr/>
        </p:nvGraphicFramePr>
        <p:xfrm>
          <a:off x="1103141" y="2811772"/>
          <a:ext cx="5686784" cy="3266825"/>
        </p:xfrm>
        <a:graphic>
          <a:graphicData uri="http://schemas.openxmlformats.org/drawingml/2006/chart">
            <c:chart xmlns:c="http://schemas.openxmlformats.org/drawingml/2006/chart" xmlns:r="http://schemas.openxmlformats.org/officeDocument/2006/relationships" r:id="rId4"/>
          </a:graphicData>
        </a:graphic>
      </p:graphicFrame>
      <p:sp>
        <p:nvSpPr>
          <p:cNvPr id="1228" name="Google Shape;1228;p30"/>
          <p:cNvSpPr txBox="1"/>
          <p:nvPr/>
        </p:nvSpPr>
        <p:spPr>
          <a:xfrm>
            <a:off x="589787" y="598964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grpSp>
        <p:nvGrpSpPr>
          <p:cNvPr id="1229" name="Google Shape;1229;p30"/>
          <p:cNvGrpSpPr/>
          <p:nvPr/>
        </p:nvGrpSpPr>
        <p:grpSpPr>
          <a:xfrm>
            <a:off x="2410344" y="1787948"/>
            <a:ext cx="2975472" cy="965861"/>
            <a:chOff x="-824789" y="1551647"/>
            <a:chExt cx="2975472" cy="965861"/>
          </a:xfrm>
        </p:grpSpPr>
        <p:grpSp>
          <p:nvGrpSpPr>
            <p:cNvPr id="1230" name="Google Shape;1230;p30"/>
            <p:cNvGrpSpPr/>
            <p:nvPr/>
          </p:nvGrpSpPr>
          <p:grpSpPr>
            <a:xfrm>
              <a:off x="368934" y="1708609"/>
              <a:ext cx="588025" cy="588025"/>
              <a:chOff x="2641002" y="1479176"/>
              <a:chExt cx="645696" cy="645696"/>
            </a:xfrm>
          </p:grpSpPr>
          <p:sp>
            <p:nvSpPr>
              <p:cNvPr id="1231" name="Google Shape;1231;p30"/>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32" name="Google Shape;1232;p30"/>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1233" name="Google Shape;1233;p30"/>
            <p:cNvSpPr txBox="1"/>
            <p:nvPr/>
          </p:nvSpPr>
          <p:spPr>
            <a:xfrm>
              <a:off x="-824789" y="2348231"/>
              <a:ext cx="2975472"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234" name="Google Shape;1234;p30"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sp>
        <p:nvSpPr>
          <p:cNvPr id="1235" name="Google Shape;1235;p30"/>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Alors que la dimension sociale semble être un trait qui caractérise plus faiblement les fumeurs actuels, les anciens fumeurs ont une vision très différente, qui peut apparaître comme le signe d’une prise de conscience a posteriori de l’aspect social du tabac.</a:t>
            </a:r>
            <a:endParaRPr/>
          </a:p>
        </p:txBody>
      </p:sp>
      <p:sp>
        <p:nvSpPr>
          <p:cNvPr id="1236" name="Google Shape;1236;p30"/>
          <p:cNvSpPr txBox="1"/>
          <p:nvPr/>
        </p:nvSpPr>
        <p:spPr>
          <a:xfrm>
            <a:off x="-5448" y="1344756"/>
            <a:ext cx="57204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DIMENSION SOCIALE</a:t>
            </a:r>
            <a:endParaRPr/>
          </a:p>
        </p:txBody>
      </p:sp>
      <p:grpSp>
        <p:nvGrpSpPr>
          <p:cNvPr id="1237" name="Google Shape;1237;p30"/>
          <p:cNvGrpSpPr/>
          <p:nvPr/>
        </p:nvGrpSpPr>
        <p:grpSpPr>
          <a:xfrm>
            <a:off x="8234262" y="1857940"/>
            <a:ext cx="1649580" cy="965861"/>
            <a:chOff x="9250649" y="1551647"/>
            <a:chExt cx="1649580" cy="965861"/>
          </a:xfrm>
        </p:grpSpPr>
        <p:grpSp>
          <p:nvGrpSpPr>
            <p:cNvPr id="1238" name="Google Shape;1238;p30"/>
            <p:cNvGrpSpPr/>
            <p:nvPr/>
          </p:nvGrpSpPr>
          <p:grpSpPr>
            <a:xfrm>
              <a:off x="9250649" y="1551647"/>
              <a:ext cx="1649580" cy="965861"/>
              <a:chOff x="-161843" y="1551647"/>
              <a:chExt cx="1649580" cy="965861"/>
            </a:xfrm>
          </p:grpSpPr>
          <p:grpSp>
            <p:nvGrpSpPr>
              <p:cNvPr id="1239" name="Google Shape;1239;p30"/>
              <p:cNvGrpSpPr/>
              <p:nvPr/>
            </p:nvGrpSpPr>
            <p:grpSpPr>
              <a:xfrm>
                <a:off x="368934" y="1708609"/>
                <a:ext cx="588025" cy="588025"/>
                <a:chOff x="2641002" y="1479176"/>
                <a:chExt cx="645696" cy="645696"/>
              </a:xfrm>
            </p:grpSpPr>
            <p:sp>
              <p:nvSpPr>
                <p:cNvPr id="1240" name="Google Shape;1240;p30"/>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41" name="Google Shape;1241;p30"/>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1242" name="Google Shape;1242;p30"/>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243" name="Google Shape;1243;p30"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244" name="Google Shape;1244;p30"/>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245" name="Google Shape;1245;p30"/>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246" name="Google Shape;1246;p30"/>
          <p:cNvGrpSpPr/>
          <p:nvPr/>
        </p:nvGrpSpPr>
        <p:grpSpPr>
          <a:xfrm>
            <a:off x="10810957" y="184414"/>
            <a:ext cx="1649580" cy="808899"/>
            <a:chOff x="-161843" y="1708609"/>
            <a:chExt cx="1649580" cy="808899"/>
          </a:xfrm>
        </p:grpSpPr>
        <p:grpSp>
          <p:nvGrpSpPr>
            <p:cNvPr id="1247" name="Google Shape;1247;p30"/>
            <p:cNvGrpSpPr/>
            <p:nvPr/>
          </p:nvGrpSpPr>
          <p:grpSpPr>
            <a:xfrm>
              <a:off x="368934" y="1708609"/>
              <a:ext cx="588025" cy="588025"/>
              <a:chOff x="2641002" y="1479176"/>
              <a:chExt cx="645696" cy="645696"/>
            </a:xfrm>
          </p:grpSpPr>
          <p:sp>
            <p:nvSpPr>
              <p:cNvPr id="1248" name="Google Shape;1248;p30"/>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249" name="Google Shape;1249;p30"/>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250" name="Google Shape;1250;p30"/>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251" name="Google Shape;1251;p3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256"/>
        <p:cNvGrpSpPr/>
        <p:nvPr/>
      </p:nvGrpSpPr>
      <p:grpSpPr>
        <a:xfrm>
          <a:off x="0" y="0"/>
          <a:ext cx="0" cy="0"/>
          <a:chOff x="0" y="0"/>
          <a:chExt cx="0" cy="0"/>
        </a:xfrm>
      </p:grpSpPr>
      <p:sp>
        <p:nvSpPr>
          <p:cNvPr id="1257" name="Google Shape;1257;p31"/>
          <p:cNvSpPr txBox="1"/>
          <p:nvPr/>
        </p:nvSpPr>
        <p:spPr>
          <a:xfrm>
            <a:off x="589787" y="593341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258" name="Google Shape;1258;p31"/>
          <p:cNvSpPr txBox="1"/>
          <p:nvPr/>
        </p:nvSpPr>
        <p:spPr>
          <a:xfrm>
            <a:off x="-5448" y="1344756"/>
            <a:ext cx="5652715"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DIMENSION SOCIALE</a:t>
            </a:r>
            <a:endParaRPr/>
          </a:p>
        </p:txBody>
      </p:sp>
      <p:graphicFrame>
        <p:nvGraphicFramePr>
          <p:cNvPr id="1259" name="Google Shape;1259;p31"/>
          <p:cNvGraphicFramePr/>
          <p:nvPr/>
        </p:nvGraphicFramePr>
        <p:xfrm>
          <a:off x="5444295" y="1714088"/>
          <a:ext cx="4339785" cy="404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60" name="Google Shape;1260;p31"/>
          <p:cNvGraphicFramePr/>
          <p:nvPr/>
        </p:nvGraphicFramePr>
        <p:xfrm>
          <a:off x="383955" y="1818259"/>
          <a:ext cx="3000000" cy="3000000"/>
        </p:xfrm>
        <a:graphic>
          <a:graphicData uri="http://schemas.openxmlformats.org/drawingml/2006/table">
            <a:tbl>
              <a:tblPr firstRow="1" bandRow="1">
                <a:noFill/>
                <a:tableStyleId>{D0988FB2-149A-450F-9738-1AC2C797F4CA}</a:tableStyleId>
              </a:tblPr>
              <a:tblGrid>
                <a:gridCol w="5113950">
                  <a:extLst>
                    <a:ext uri="{9D8B030D-6E8A-4147-A177-3AD203B41FA5}">
                      <a16:colId xmlns:a16="http://schemas.microsoft.com/office/drawing/2014/main" val="20000"/>
                    </a:ext>
                  </a:extLst>
                </a:gridCol>
              </a:tblGrid>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quand je fais une pause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pour me donner une certaine contenance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pour me donner du courage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pour avoir plus confiance en moi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fume quand je suis avec d’autres fumeurs pour me faire accepter par eux</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fume pour faire comme les autres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fume pour en imposer aux autres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261" name="Google Shape;1261;p31"/>
          <p:cNvSpPr txBox="1">
            <a:spLocks noGrp="1"/>
          </p:cNvSpPr>
          <p:nvPr>
            <p:ph type="title"/>
          </p:nvPr>
        </p:nvSpPr>
        <p:spPr>
          <a:xfrm>
            <a:off x="450000" y="279223"/>
            <a:ext cx="10506399"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Hormis l’action de fumer pendant une pause, les caractéristiques associées à la dimension sociale du tabac semblent définir assez peu les fumeurs interrogés.</a:t>
            </a:r>
            <a:endParaRPr/>
          </a:p>
        </p:txBody>
      </p:sp>
      <p:sp>
        <p:nvSpPr>
          <p:cNvPr id="1262" name="Google Shape;1262;p3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263" name="Google Shape;1263;p31"/>
          <p:cNvSpPr txBox="1"/>
          <p:nvPr/>
        </p:nvSpPr>
        <p:spPr>
          <a:xfrm>
            <a:off x="6966353" y="6335772"/>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graphicFrame>
        <p:nvGraphicFramePr>
          <p:cNvPr id="1264" name="Google Shape;1264;p31"/>
          <p:cNvGraphicFramePr/>
          <p:nvPr/>
        </p:nvGraphicFramePr>
        <p:xfrm>
          <a:off x="3028950" y="5561494"/>
          <a:ext cx="3000000" cy="3000000"/>
        </p:xfrm>
        <a:graphic>
          <a:graphicData uri="http://schemas.openxmlformats.org/drawingml/2006/table">
            <a:tbl>
              <a:tblPr firstRow="1" bandRow="1">
                <a:noFill/>
                <a:tableStyleId>{D0988FB2-149A-450F-9738-1AC2C797F4CA}</a:tableStyleId>
              </a:tblPr>
              <a:tblGrid>
                <a:gridCol w="1329325">
                  <a:extLst>
                    <a:ext uri="{9D8B030D-6E8A-4147-A177-3AD203B41FA5}">
                      <a16:colId xmlns:a16="http://schemas.microsoft.com/office/drawing/2014/main" val="20000"/>
                    </a:ext>
                  </a:extLst>
                </a:gridCol>
                <a:gridCol w="1329325">
                  <a:extLst>
                    <a:ext uri="{9D8B030D-6E8A-4147-A177-3AD203B41FA5}">
                      <a16:colId xmlns:a16="http://schemas.microsoft.com/office/drawing/2014/main" val="20001"/>
                    </a:ext>
                  </a:extLst>
                </a:gridCol>
                <a:gridCol w="1329325">
                  <a:extLst>
                    <a:ext uri="{9D8B030D-6E8A-4147-A177-3AD203B41FA5}">
                      <a16:colId xmlns:a16="http://schemas.microsoft.com/office/drawing/2014/main" val="20002"/>
                    </a:ext>
                  </a:extLst>
                </a:gridCol>
                <a:gridCol w="1329325">
                  <a:extLst>
                    <a:ext uri="{9D8B030D-6E8A-4147-A177-3AD203B41FA5}">
                      <a16:colId xmlns:a16="http://schemas.microsoft.com/office/drawing/2014/main" val="20003"/>
                    </a:ext>
                  </a:extLst>
                </a:gridCol>
                <a:gridCol w="1329325">
                  <a:extLst>
                    <a:ext uri="{9D8B030D-6E8A-4147-A177-3AD203B41FA5}">
                      <a16:colId xmlns:a16="http://schemas.microsoft.com/office/drawing/2014/main" val="20004"/>
                    </a:ext>
                  </a:extLst>
                </a:gridCol>
              </a:tblGrid>
              <a:tr h="42952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OUI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NON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265" name="Google Shape;1265;p31"/>
          <p:cNvGraphicFramePr/>
          <p:nvPr/>
        </p:nvGraphicFramePr>
        <p:xfrm>
          <a:off x="972697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84</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34</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25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23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266" name="Google Shape;1266;p31"/>
          <p:cNvSpPr txBox="1"/>
          <p:nvPr/>
        </p:nvSpPr>
        <p:spPr>
          <a:xfrm>
            <a:off x="9550949" y="1645521"/>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1267" name="Google Shape;1267;p31"/>
          <p:cNvGraphicFramePr/>
          <p:nvPr/>
        </p:nvGraphicFramePr>
        <p:xfrm>
          <a:off x="1095639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92</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51</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50</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49</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35</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37</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10</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1268" name="Google Shape;1268;p31"/>
          <p:cNvGrpSpPr/>
          <p:nvPr/>
        </p:nvGrpSpPr>
        <p:grpSpPr>
          <a:xfrm>
            <a:off x="6742959" y="879431"/>
            <a:ext cx="1649580" cy="965861"/>
            <a:chOff x="-161843" y="1551647"/>
            <a:chExt cx="1649580" cy="965861"/>
          </a:xfrm>
        </p:grpSpPr>
        <p:grpSp>
          <p:nvGrpSpPr>
            <p:cNvPr id="1269" name="Google Shape;1269;p31"/>
            <p:cNvGrpSpPr/>
            <p:nvPr/>
          </p:nvGrpSpPr>
          <p:grpSpPr>
            <a:xfrm>
              <a:off x="368934" y="1708609"/>
              <a:ext cx="588025" cy="588025"/>
              <a:chOff x="2641002" y="1479176"/>
              <a:chExt cx="645696" cy="645696"/>
            </a:xfrm>
          </p:grpSpPr>
          <p:sp>
            <p:nvSpPr>
              <p:cNvPr id="1270" name="Google Shape;1270;p31"/>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71" name="Google Shape;1271;p31"/>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272" name="Google Shape;1272;p31"/>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273" name="Google Shape;1273;p31"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1274" name="Google Shape;1274;p31"/>
          <p:cNvGrpSpPr/>
          <p:nvPr/>
        </p:nvGrpSpPr>
        <p:grpSpPr>
          <a:xfrm>
            <a:off x="10612622" y="602226"/>
            <a:ext cx="1489925" cy="888762"/>
            <a:chOff x="9250649" y="1551647"/>
            <a:chExt cx="1649580" cy="983999"/>
          </a:xfrm>
        </p:grpSpPr>
        <p:grpSp>
          <p:nvGrpSpPr>
            <p:cNvPr id="1275" name="Google Shape;1275;p31"/>
            <p:cNvGrpSpPr/>
            <p:nvPr/>
          </p:nvGrpSpPr>
          <p:grpSpPr>
            <a:xfrm>
              <a:off x="9250649" y="1551647"/>
              <a:ext cx="1649580" cy="983999"/>
              <a:chOff x="-161843" y="1551647"/>
              <a:chExt cx="1649580" cy="983999"/>
            </a:xfrm>
          </p:grpSpPr>
          <p:grpSp>
            <p:nvGrpSpPr>
              <p:cNvPr id="1276" name="Google Shape;1276;p31"/>
              <p:cNvGrpSpPr/>
              <p:nvPr/>
            </p:nvGrpSpPr>
            <p:grpSpPr>
              <a:xfrm>
                <a:off x="368934" y="1708609"/>
                <a:ext cx="588025" cy="588025"/>
                <a:chOff x="2641002" y="1479176"/>
                <a:chExt cx="645696" cy="645696"/>
              </a:xfrm>
            </p:grpSpPr>
            <p:sp>
              <p:nvSpPr>
                <p:cNvPr id="1277" name="Google Shape;1277;p31"/>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78" name="Google Shape;1278;p31"/>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279" name="Google Shape;1279;p31"/>
              <p:cNvSpPr txBox="1"/>
              <p:nvPr/>
            </p:nvSpPr>
            <p:spPr>
              <a:xfrm>
                <a:off x="-161843" y="2348230"/>
                <a:ext cx="1649580" cy="187416"/>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280" name="Google Shape;1280;p31"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281" name="Google Shape;1281;p31"/>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282" name="Google Shape;1282;p31"/>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283" name="Google Shape;1283;p31"/>
          <p:cNvSpPr txBox="1"/>
          <p:nvPr/>
        </p:nvSpPr>
        <p:spPr>
          <a:xfrm>
            <a:off x="10956399" y="1645521"/>
            <a:ext cx="7262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A9D8EE"/>
                </a:highlight>
                <a:latin typeface="Barlow"/>
                <a:ea typeface="Barlow"/>
                <a:cs typeface="Barlow"/>
                <a:sym typeface="Barlow"/>
              </a:rPr>
              <a:t>% OUI</a:t>
            </a:r>
            <a:endParaRPr sz="2000" b="1">
              <a:solidFill>
                <a:schemeClr val="lt1"/>
              </a:solidFill>
              <a:highlight>
                <a:srgbClr val="A9D8EE"/>
              </a:highlight>
              <a:latin typeface="Barlow"/>
              <a:ea typeface="Barlow"/>
              <a:cs typeface="Barlow"/>
              <a:sym typeface="Barlow"/>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graphicFrame>
        <p:nvGraphicFramePr>
          <p:cNvPr id="1289" name="Google Shape;1289;p32"/>
          <p:cNvGraphicFramePr/>
          <p:nvPr/>
        </p:nvGraphicFramePr>
        <p:xfrm>
          <a:off x="6313639" y="2811772"/>
          <a:ext cx="5686784" cy="326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90" name="Google Shape;1290;p32"/>
          <p:cNvGraphicFramePr/>
          <p:nvPr/>
        </p:nvGraphicFramePr>
        <p:xfrm>
          <a:off x="-32322" y="2811772"/>
          <a:ext cx="5686784" cy="3266825"/>
        </p:xfrm>
        <a:graphic>
          <a:graphicData uri="http://schemas.openxmlformats.org/drawingml/2006/chart">
            <c:chart xmlns:c="http://schemas.openxmlformats.org/drawingml/2006/chart" xmlns:r="http://schemas.openxmlformats.org/officeDocument/2006/relationships" r:id="rId4"/>
          </a:graphicData>
        </a:graphic>
      </p:graphicFrame>
      <p:sp>
        <p:nvSpPr>
          <p:cNvPr id="1291" name="Google Shape;1291;p32"/>
          <p:cNvSpPr txBox="1"/>
          <p:nvPr/>
        </p:nvSpPr>
        <p:spPr>
          <a:xfrm>
            <a:off x="589787" y="598964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grpSp>
        <p:nvGrpSpPr>
          <p:cNvPr id="1292" name="Google Shape;1292;p32"/>
          <p:cNvGrpSpPr/>
          <p:nvPr/>
        </p:nvGrpSpPr>
        <p:grpSpPr>
          <a:xfrm>
            <a:off x="1274881" y="1787948"/>
            <a:ext cx="2975472" cy="965861"/>
            <a:chOff x="-824789" y="1551647"/>
            <a:chExt cx="2975472" cy="965861"/>
          </a:xfrm>
        </p:grpSpPr>
        <p:grpSp>
          <p:nvGrpSpPr>
            <p:cNvPr id="1293" name="Google Shape;1293;p32"/>
            <p:cNvGrpSpPr/>
            <p:nvPr/>
          </p:nvGrpSpPr>
          <p:grpSpPr>
            <a:xfrm>
              <a:off x="368934" y="1708609"/>
              <a:ext cx="588025" cy="588025"/>
              <a:chOff x="2641002" y="1479176"/>
              <a:chExt cx="645696" cy="645696"/>
            </a:xfrm>
          </p:grpSpPr>
          <p:sp>
            <p:nvSpPr>
              <p:cNvPr id="1294" name="Google Shape;1294;p32"/>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295" name="Google Shape;1295;p32"/>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1296" name="Google Shape;1296;p32"/>
            <p:cNvSpPr txBox="1"/>
            <p:nvPr/>
          </p:nvSpPr>
          <p:spPr>
            <a:xfrm>
              <a:off x="-824789" y="2348231"/>
              <a:ext cx="2975472"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297" name="Google Shape;1297;p32"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sp>
        <p:nvSpPr>
          <p:cNvPr id="1298" name="Google Shape;1298;p32"/>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Fumer pour réguler les émotions négatives, un comportement face au tabac fréquemment adopté par plus d’un tiers des fumeurs actuels et 41% des anciens fumeurs.  </a:t>
            </a:r>
            <a:endParaRPr/>
          </a:p>
        </p:txBody>
      </p:sp>
      <p:sp>
        <p:nvSpPr>
          <p:cNvPr id="1299" name="Google Shape;1299;p32"/>
          <p:cNvSpPr txBox="1"/>
          <p:nvPr/>
        </p:nvSpPr>
        <p:spPr>
          <a:xfrm>
            <a:off x="-5448" y="1344756"/>
            <a:ext cx="57204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RÉGULATION DES AFFECTS NÉGATIFS</a:t>
            </a:r>
            <a:endParaRPr/>
          </a:p>
        </p:txBody>
      </p:sp>
      <p:grpSp>
        <p:nvGrpSpPr>
          <p:cNvPr id="1300" name="Google Shape;1300;p32"/>
          <p:cNvGrpSpPr/>
          <p:nvPr/>
        </p:nvGrpSpPr>
        <p:grpSpPr>
          <a:xfrm>
            <a:off x="8234262" y="1857940"/>
            <a:ext cx="1649580" cy="965861"/>
            <a:chOff x="9250649" y="1551647"/>
            <a:chExt cx="1649580" cy="965861"/>
          </a:xfrm>
        </p:grpSpPr>
        <p:grpSp>
          <p:nvGrpSpPr>
            <p:cNvPr id="1301" name="Google Shape;1301;p32"/>
            <p:cNvGrpSpPr/>
            <p:nvPr/>
          </p:nvGrpSpPr>
          <p:grpSpPr>
            <a:xfrm>
              <a:off x="9250649" y="1551647"/>
              <a:ext cx="1649580" cy="965861"/>
              <a:chOff x="-161843" y="1551647"/>
              <a:chExt cx="1649580" cy="965861"/>
            </a:xfrm>
          </p:grpSpPr>
          <p:grpSp>
            <p:nvGrpSpPr>
              <p:cNvPr id="1302" name="Google Shape;1302;p32"/>
              <p:cNvGrpSpPr/>
              <p:nvPr/>
            </p:nvGrpSpPr>
            <p:grpSpPr>
              <a:xfrm>
                <a:off x="368934" y="1708609"/>
                <a:ext cx="588025" cy="588025"/>
                <a:chOff x="2641002" y="1479176"/>
                <a:chExt cx="645696" cy="645696"/>
              </a:xfrm>
            </p:grpSpPr>
            <p:sp>
              <p:nvSpPr>
                <p:cNvPr id="1303" name="Google Shape;1303;p32"/>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304" name="Google Shape;1304;p32"/>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1305" name="Google Shape;1305;p32"/>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306" name="Google Shape;1306;p32"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307" name="Google Shape;1307;p32"/>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308" name="Google Shape;1308;p32"/>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309" name="Google Shape;1309;p32"/>
          <p:cNvGrpSpPr/>
          <p:nvPr/>
        </p:nvGrpSpPr>
        <p:grpSpPr>
          <a:xfrm>
            <a:off x="10810957" y="184414"/>
            <a:ext cx="1649580" cy="808899"/>
            <a:chOff x="-161843" y="1708609"/>
            <a:chExt cx="1649580" cy="808899"/>
          </a:xfrm>
        </p:grpSpPr>
        <p:grpSp>
          <p:nvGrpSpPr>
            <p:cNvPr id="1310" name="Google Shape;1310;p32"/>
            <p:cNvGrpSpPr/>
            <p:nvPr/>
          </p:nvGrpSpPr>
          <p:grpSpPr>
            <a:xfrm>
              <a:off x="368934" y="1708609"/>
              <a:ext cx="588025" cy="588025"/>
              <a:chOff x="2641002" y="1479176"/>
              <a:chExt cx="645696" cy="645696"/>
            </a:xfrm>
          </p:grpSpPr>
          <p:sp>
            <p:nvSpPr>
              <p:cNvPr id="1311" name="Google Shape;1311;p32"/>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312" name="Google Shape;1312;p32"/>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313" name="Google Shape;1313;p32"/>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314" name="Google Shape;1314;p3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315" name="Google Shape;1315;p32"/>
          <p:cNvSpPr/>
          <p:nvPr/>
        </p:nvSpPr>
        <p:spPr>
          <a:xfrm>
            <a:off x="3837226" y="5199826"/>
            <a:ext cx="2780377" cy="360000"/>
          </a:xfrm>
          <a:prstGeom prst="rect">
            <a:avLst/>
          </a:prstGeom>
          <a:solidFill>
            <a:srgbClr val="E7EBF0"/>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FR" sz="1050" b="1">
                <a:solidFill>
                  <a:srgbClr val="FF0000"/>
                </a:solidFill>
                <a:latin typeface="Barlow"/>
                <a:ea typeface="Barlow"/>
                <a:cs typeface="Barlow"/>
                <a:sym typeface="Barlow"/>
              </a:rPr>
              <a:t>+++ </a:t>
            </a:r>
            <a:r>
              <a:rPr lang="fr-FR" sz="1050">
                <a:solidFill>
                  <a:schemeClr val="dk1"/>
                </a:solidFill>
                <a:latin typeface="Barlow"/>
                <a:ea typeface="Barlow"/>
                <a:cs typeface="Barlow"/>
                <a:sym typeface="Barlow"/>
              </a:rPr>
              <a:t>fume quand anxieux / préoccupé</a:t>
            </a:r>
            <a:endParaRPr/>
          </a:p>
        </p:txBody>
      </p:sp>
      <p:cxnSp>
        <p:nvCxnSpPr>
          <p:cNvPr id="1316" name="Google Shape;1316;p32"/>
          <p:cNvCxnSpPr>
            <a:endCxn id="1315" idx="1"/>
          </p:cNvCxnSpPr>
          <p:nvPr/>
        </p:nvCxnSpPr>
        <p:spPr>
          <a:xfrm>
            <a:off x="3281626" y="5379826"/>
            <a:ext cx="555600"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321"/>
        <p:cNvGrpSpPr/>
        <p:nvPr/>
      </p:nvGrpSpPr>
      <p:grpSpPr>
        <a:xfrm>
          <a:off x="0" y="0"/>
          <a:ext cx="0" cy="0"/>
          <a:chOff x="0" y="0"/>
          <a:chExt cx="0" cy="0"/>
        </a:xfrm>
      </p:grpSpPr>
      <p:sp>
        <p:nvSpPr>
          <p:cNvPr id="1322" name="Google Shape;1322;p33"/>
          <p:cNvSpPr txBox="1"/>
          <p:nvPr/>
        </p:nvSpPr>
        <p:spPr>
          <a:xfrm>
            <a:off x="589787" y="5958572"/>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323" name="Google Shape;1323;p33"/>
          <p:cNvSpPr txBox="1"/>
          <p:nvPr/>
        </p:nvSpPr>
        <p:spPr>
          <a:xfrm>
            <a:off x="-5448" y="1344756"/>
            <a:ext cx="58220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RÉGULATION DES AFFECTS NÉGATIFS</a:t>
            </a:r>
            <a:endParaRPr/>
          </a:p>
        </p:txBody>
      </p:sp>
      <p:graphicFrame>
        <p:nvGraphicFramePr>
          <p:cNvPr id="1324" name="Google Shape;1324;p33"/>
          <p:cNvGraphicFramePr/>
          <p:nvPr/>
        </p:nvGraphicFramePr>
        <p:xfrm>
          <a:off x="5444295" y="1714088"/>
          <a:ext cx="4339785" cy="404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25" name="Google Shape;1325;p33"/>
          <p:cNvGraphicFramePr/>
          <p:nvPr/>
        </p:nvGraphicFramePr>
        <p:xfrm>
          <a:off x="769838" y="1818259"/>
          <a:ext cx="3000000" cy="3000000"/>
        </p:xfrm>
        <a:graphic>
          <a:graphicData uri="http://schemas.openxmlformats.org/drawingml/2006/table">
            <a:tbl>
              <a:tblPr firstRow="1" bandRow="1">
                <a:noFill/>
                <a:tableStyleId>{D0988FB2-149A-450F-9738-1AC2C797F4CA}</a:tableStyleId>
              </a:tblPr>
              <a:tblGrid>
                <a:gridCol w="4794125">
                  <a:extLst>
                    <a:ext uri="{9D8B030D-6E8A-4147-A177-3AD203B41FA5}">
                      <a16:colId xmlns:a16="http://schemas.microsoft.com/office/drawing/2014/main" val="20000"/>
                    </a:ext>
                  </a:extLst>
                </a:gridCol>
              </a:tblGrid>
              <a:tr h="5429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Fumer me calme, me détend, me décontracte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J’allume une cigarette lorsque je suis tracassé(e)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fume quand je suis anxieux(se), préoccupé(e), inquiet(e)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9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 Je fume quand je suis en colère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fume quand je me sens triste, déprimé(e)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90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 Je fume chaque fois que je suis mal à l’aise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29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 Je fume quand je me sens seul(e) pour me tenir compagnie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26" name="Google Shape;1326;p33"/>
          <p:cNvSpPr txBox="1">
            <a:spLocks noGrp="1"/>
          </p:cNvSpPr>
          <p:nvPr>
            <p:ph type="title"/>
          </p:nvPr>
        </p:nvSpPr>
        <p:spPr>
          <a:xfrm>
            <a:off x="450000" y="279223"/>
            <a:ext cx="10506399"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Dans les moments où ils sont tendus, tracassés ou anxieux, fumer permet de réguler les émotions négatives ressenties. Sur cette dimension fumeurs et anciens fumeurs affichent des résultats similaires</a:t>
            </a:r>
            <a:endParaRPr/>
          </a:p>
        </p:txBody>
      </p:sp>
      <p:sp>
        <p:nvSpPr>
          <p:cNvPr id="1327" name="Google Shape;1327;p33"/>
          <p:cNvSpPr txBox="1"/>
          <p:nvPr/>
        </p:nvSpPr>
        <p:spPr>
          <a:xfrm>
            <a:off x="0" y="1344756"/>
            <a:ext cx="58220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RÉGULATION DES AFFECTS NÉGATIFS</a:t>
            </a:r>
            <a:endParaRPr/>
          </a:p>
        </p:txBody>
      </p:sp>
      <p:sp>
        <p:nvSpPr>
          <p:cNvPr id="1328" name="Google Shape;1328;p3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329" name="Google Shape;1329;p33"/>
          <p:cNvSpPr txBox="1"/>
          <p:nvPr/>
        </p:nvSpPr>
        <p:spPr>
          <a:xfrm>
            <a:off x="6966353" y="6335772"/>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graphicFrame>
        <p:nvGraphicFramePr>
          <p:cNvPr id="1330" name="Google Shape;1330;p33"/>
          <p:cNvGraphicFramePr/>
          <p:nvPr/>
        </p:nvGraphicFramePr>
        <p:xfrm>
          <a:off x="3028950" y="5561494"/>
          <a:ext cx="3000000" cy="3000000"/>
        </p:xfrm>
        <a:graphic>
          <a:graphicData uri="http://schemas.openxmlformats.org/drawingml/2006/table">
            <a:tbl>
              <a:tblPr firstRow="1" bandRow="1">
                <a:noFill/>
                <a:tableStyleId>{D0988FB2-149A-450F-9738-1AC2C797F4CA}</a:tableStyleId>
              </a:tblPr>
              <a:tblGrid>
                <a:gridCol w="1329325">
                  <a:extLst>
                    <a:ext uri="{9D8B030D-6E8A-4147-A177-3AD203B41FA5}">
                      <a16:colId xmlns:a16="http://schemas.microsoft.com/office/drawing/2014/main" val="20000"/>
                    </a:ext>
                  </a:extLst>
                </a:gridCol>
                <a:gridCol w="1329325">
                  <a:extLst>
                    <a:ext uri="{9D8B030D-6E8A-4147-A177-3AD203B41FA5}">
                      <a16:colId xmlns:a16="http://schemas.microsoft.com/office/drawing/2014/main" val="20001"/>
                    </a:ext>
                  </a:extLst>
                </a:gridCol>
                <a:gridCol w="1329325">
                  <a:extLst>
                    <a:ext uri="{9D8B030D-6E8A-4147-A177-3AD203B41FA5}">
                      <a16:colId xmlns:a16="http://schemas.microsoft.com/office/drawing/2014/main" val="20002"/>
                    </a:ext>
                  </a:extLst>
                </a:gridCol>
                <a:gridCol w="1329325">
                  <a:extLst>
                    <a:ext uri="{9D8B030D-6E8A-4147-A177-3AD203B41FA5}">
                      <a16:colId xmlns:a16="http://schemas.microsoft.com/office/drawing/2014/main" val="20003"/>
                    </a:ext>
                  </a:extLst>
                </a:gridCol>
                <a:gridCol w="1329325">
                  <a:extLst>
                    <a:ext uri="{9D8B030D-6E8A-4147-A177-3AD203B41FA5}">
                      <a16:colId xmlns:a16="http://schemas.microsoft.com/office/drawing/2014/main" val="20004"/>
                    </a:ext>
                  </a:extLst>
                </a:gridCol>
              </a:tblGrid>
              <a:tr h="42952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OUI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NON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31" name="Google Shape;1331;p33"/>
          <p:cNvGraphicFramePr/>
          <p:nvPr/>
        </p:nvGraphicFramePr>
        <p:xfrm>
          <a:off x="972697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67</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32" name="Google Shape;1332;p33"/>
          <p:cNvSpPr txBox="1"/>
          <p:nvPr/>
        </p:nvSpPr>
        <p:spPr>
          <a:xfrm>
            <a:off x="9550949" y="1645521"/>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pSp>
        <p:nvGrpSpPr>
          <p:cNvPr id="1333" name="Google Shape;1333;p33"/>
          <p:cNvGrpSpPr/>
          <p:nvPr/>
        </p:nvGrpSpPr>
        <p:grpSpPr>
          <a:xfrm>
            <a:off x="6742959" y="879431"/>
            <a:ext cx="1649580" cy="965861"/>
            <a:chOff x="-161843" y="1551647"/>
            <a:chExt cx="1649580" cy="965861"/>
          </a:xfrm>
        </p:grpSpPr>
        <p:grpSp>
          <p:nvGrpSpPr>
            <p:cNvPr id="1334" name="Google Shape;1334;p33"/>
            <p:cNvGrpSpPr/>
            <p:nvPr/>
          </p:nvGrpSpPr>
          <p:grpSpPr>
            <a:xfrm>
              <a:off x="368934" y="1708609"/>
              <a:ext cx="588025" cy="588025"/>
              <a:chOff x="2641002" y="1479176"/>
              <a:chExt cx="645696" cy="645696"/>
            </a:xfrm>
          </p:grpSpPr>
          <p:sp>
            <p:nvSpPr>
              <p:cNvPr id="1335" name="Google Shape;1335;p33"/>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336" name="Google Shape;1336;p33"/>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337" name="Google Shape;1337;p33"/>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338" name="Google Shape;1338;p33"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1339" name="Google Shape;1339;p33"/>
          <p:cNvGrpSpPr/>
          <p:nvPr/>
        </p:nvGrpSpPr>
        <p:grpSpPr>
          <a:xfrm>
            <a:off x="10612622" y="602226"/>
            <a:ext cx="1489925" cy="888762"/>
            <a:chOff x="9250649" y="1551647"/>
            <a:chExt cx="1649580" cy="983999"/>
          </a:xfrm>
        </p:grpSpPr>
        <p:grpSp>
          <p:nvGrpSpPr>
            <p:cNvPr id="1340" name="Google Shape;1340;p33"/>
            <p:cNvGrpSpPr/>
            <p:nvPr/>
          </p:nvGrpSpPr>
          <p:grpSpPr>
            <a:xfrm>
              <a:off x="9250649" y="1551647"/>
              <a:ext cx="1649580" cy="983999"/>
              <a:chOff x="-161843" y="1551647"/>
              <a:chExt cx="1649580" cy="983999"/>
            </a:xfrm>
          </p:grpSpPr>
          <p:grpSp>
            <p:nvGrpSpPr>
              <p:cNvPr id="1341" name="Google Shape;1341;p33"/>
              <p:cNvGrpSpPr/>
              <p:nvPr/>
            </p:nvGrpSpPr>
            <p:grpSpPr>
              <a:xfrm>
                <a:off x="368934" y="1708609"/>
                <a:ext cx="588025" cy="588025"/>
                <a:chOff x="2641002" y="1479176"/>
                <a:chExt cx="645696" cy="645696"/>
              </a:xfrm>
            </p:grpSpPr>
            <p:sp>
              <p:nvSpPr>
                <p:cNvPr id="1342" name="Google Shape;1342;p33"/>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343" name="Google Shape;1343;p33"/>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344" name="Google Shape;1344;p33"/>
              <p:cNvSpPr txBox="1"/>
              <p:nvPr/>
            </p:nvSpPr>
            <p:spPr>
              <a:xfrm>
                <a:off x="-161843" y="2348230"/>
                <a:ext cx="1649580" cy="187416"/>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345" name="Google Shape;1345;p33"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346" name="Google Shape;1346;p33"/>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347" name="Google Shape;1347;p33"/>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348" name="Google Shape;1348;p33"/>
          <p:cNvSpPr txBox="1"/>
          <p:nvPr/>
        </p:nvSpPr>
        <p:spPr>
          <a:xfrm>
            <a:off x="10956399" y="1645521"/>
            <a:ext cx="7262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A9D8EE"/>
                </a:highlight>
                <a:latin typeface="Barlow"/>
                <a:ea typeface="Barlow"/>
                <a:cs typeface="Barlow"/>
                <a:sym typeface="Barlow"/>
              </a:rPr>
              <a:t>% OUI</a:t>
            </a:r>
            <a:endParaRPr sz="2000" b="1">
              <a:solidFill>
                <a:schemeClr val="lt1"/>
              </a:solidFill>
              <a:highlight>
                <a:srgbClr val="A9D8EE"/>
              </a:highlight>
              <a:latin typeface="Barlow"/>
              <a:ea typeface="Barlow"/>
              <a:cs typeface="Barlow"/>
              <a:sym typeface="Barlow"/>
            </a:endParaRPr>
          </a:p>
        </p:txBody>
      </p:sp>
      <p:graphicFrame>
        <p:nvGraphicFramePr>
          <p:cNvPr id="1349" name="Google Shape;1349;p33"/>
          <p:cNvGraphicFramePr/>
          <p:nvPr/>
        </p:nvGraphicFramePr>
        <p:xfrm>
          <a:off x="1095639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85</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85</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82</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71</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68</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64</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55</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34"/>
          <p:cNvSpPr txBox="1"/>
          <p:nvPr/>
        </p:nvSpPr>
        <p:spPr>
          <a:xfrm>
            <a:off x="589787" y="5989643"/>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grpSp>
        <p:nvGrpSpPr>
          <p:cNvPr id="1356" name="Google Shape;1356;p34"/>
          <p:cNvGrpSpPr/>
          <p:nvPr/>
        </p:nvGrpSpPr>
        <p:grpSpPr>
          <a:xfrm>
            <a:off x="1315076" y="1787948"/>
            <a:ext cx="2975472" cy="965861"/>
            <a:chOff x="-824789" y="1551647"/>
            <a:chExt cx="2975472" cy="965861"/>
          </a:xfrm>
        </p:grpSpPr>
        <p:grpSp>
          <p:nvGrpSpPr>
            <p:cNvPr id="1357" name="Google Shape;1357;p34"/>
            <p:cNvGrpSpPr/>
            <p:nvPr/>
          </p:nvGrpSpPr>
          <p:grpSpPr>
            <a:xfrm>
              <a:off x="368934" y="1708609"/>
              <a:ext cx="588025" cy="588025"/>
              <a:chOff x="2641002" y="1479176"/>
              <a:chExt cx="645696" cy="645696"/>
            </a:xfrm>
          </p:grpSpPr>
          <p:sp>
            <p:nvSpPr>
              <p:cNvPr id="1358" name="Google Shape;1358;p34"/>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359" name="Google Shape;1359;p34"/>
              <p:cNvPicPr preferRelativeResize="0"/>
              <p:nvPr/>
            </p:nvPicPr>
            <p:blipFill rotWithShape="1">
              <a:blip r:embed="rId3">
                <a:alphaModFix/>
              </a:blip>
              <a:srcRect/>
              <a:stretch/>
            </p:blipFill>
            <p:spPr>
              <a:xfrm>
                <a:off x="2745902" y="1584076"/>
                <a:ext cx="435896" cy="435896"/>
              </a:xfrm>
              <a:prstGeom prst="rect">
                <a:avLst/>
              </a:prstGeom>
              <a:solidFill>
                <a:srgbClr val="1E7DA7"/>
              </a:solidFill>
              <a:ln>
                <a:noFill/>
              </a:ln>
            </p:spPr>
          </p:pic>
        </p:grpSp>
        <p:sp>
          <p:nvSpPr>
            <p:cNvPr id="1360" name="Google Shape;1360;p34"/>
            <p:cNvSpPr txBox="1"/>
            <p:nvPr/>
          </p:nvSpPr>
          <p:spPr>
            <a:xfrm>
              <a:off x="-824789" y="2348231"/>
              <a:ext cx="2975472"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361" name="Google Shape;1361;p34"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sp>
        <p:nvSpPr>
          <p:cNvPr id="1362" name="Google Shape;1362;p34"/>
          <p:cNvSpPr txBox="1">
            <a:spLocks noGrp="1"/>
          </p:cNvSpPr>
          <p:nvPr>
            <p:ph type="title"/>
          </p:nvPr>
        </p:nvSpPr>
        <p:spPr>
          <a:xfrm>
            <a:off x="450000" y="279223"/>
            <a:ext cx="1049452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plaisir et le geste associé à l’acte de fumer représente une dimension importante de la relation au tabac des fumeurs : cela définit fortement 3 fumeurs actuels sur 10.</a:t>
            </a:r>
            <a:endParaRPr/>
          </a:p>
        </p:txBody>
      </p:sp>
      <p:sp>
        <p:nvSpPr>
          <p:cNvPr id="1363" name="Google Shape;1363;p34"/>
          <p:cNvSpPr txBox="1"/>
          <p:nvPr/>
        </p:nvSpPr>
        <p:spPr>
          <a:xfrm>
            <a:off x="-5448" y="1344756"/>
            <a:ext cx="57204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HÉDONISME / GESTE </a:t>
            </a:r>
            <a:endParaRPr/>
          </a:p>
        </p:txBody>
      </p:sp>
      <p:grpSp>
        <p:nvGrpSpPr>
          <p:cNvPr id="1364" name="Google Shape;1364;p34"/>
          <p:cNvGrpSpPr/>
          <p:nvPr/>
        </p:nvGrpSpPr>
        <p:grpSpPr>
          <a:xfrm>
            <a:off x="8234262" y="1857940"/>
            <a:ext cx="1649580" cy="965861"/>
            <a:chOff x="9250649" y="1551647"/>
            <a:chExt cx="1649580" cy="965861"/>
          </a:xfrm>
        </p:grpSpPr>
        <p:grpSp>
          <p:nvGrpSpPr>
            <p:cNvPr id="1365" name="Google Shape;1365;p34"/>
            <p:cNvGrpSpPr/>
            <p:nvPr/>
          </p:nvGrpSpPr>
          <p:grpSpPr>
            <a:xfrm>
              <a:off x="9250649" y="1551647"/>
              <a:ext cx="1649580" cy="965861"/>
              <a:chOff x="-161843" y="1551647"/>
              <a:chExt cx="1649580" cy="965861"/>
            </a:xfrm>
          </p:grpSpPr>
          <p:grpSp>
            <p:nvGrpSpPr>
              <p:cNvPr id="1366" name="Google Shape;1366;p34"/>
              <p:cNvGrpSpPr/>
              <p:nvPr/>
            </p:nvGrpSpPr>
            <p:grpSpPr>
              <a:xfrm>
                <a:off x="368934" y="1708609"/>
                <a:ext cx="588025" cy="588025"/>
                <a:chOff x="2641002" y="1479176"/>
                <a:chExt cx="645696" cy="645696"/>
              </a:xfrm>
            </p:grpSpPr>
            <p:sp>
              <p:nvSpPr>
                <p:cNvPr id="1367" name="Google Shape;1367;p34"/>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368" name="Google Shape;1368;p34"/>
                <p:cNvPicPr preferRelativeResize="0"/>
                <p:nvPr/>
              </p:nvPicPr>
              <p:blipFill rotWithShape="1">
                <a:blip r:embed="rId3">
                  <a:alphaModFix/>
                </a:blip>
                <a:srcRect/>
                <a:stretch/>
              </p:blipFill>
              <p:spPr>
                <a:xfrm>
                  <a:off x="2745902" y="1584076"/>
                  <a:ext cx="435896" cy="435896"/>
                </a:xfrm>
                <a:prstGeom prst="rect">
                  <a:avLst/>
                </a:prstGeom>
                <a:solidFill>
                  <a:srgbClr val="A4DAF1"/>
                </a:solidFill>
                <a:ln>
                  <a:noFill/>
                </a:ln>
              </p:spPr>
            </p:pic>
          </p:grpSp>
          <p:sp>
            <p:nvSpPr>
              <p:cNvPr id="1369" name="Google Shape;1369;p34"/>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370" name="Google Shape;1370;p34"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1371" name="Google Shape;1371;p34"/>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372" name="Google Shape;1372;p34"/>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373" name="Google Shape;1373;p34"/>
          <p:cNvGrpSpPr/>
          <p:nvPr/>
        </p:nvGrpSpPr>
        <p:grpSpPr>
          <a:xfrm>
            <a:off x="10810957" y="184414"/>
            <a:ext cx="1649580" cy="808899"/>
            <a:chOff x="-161843" y="1708609"/>
            <a:chExt cx="1649580" cy="808899"/>
          </a:xfrm>
        </p:grpSpPr>
        <p:grpSp>
          <p:nvGrpSpPr>
            <p:cNvPr id="1374" name="Google Shape;1374;p34"/>
            <p:cNvGrpSpPr/>
            <p:nvPr/>
          </p:nvGrpSpPr>
          <p:grpSpPr>
            <a:xfrm>
              <a:off x="368934" y="1708609"/>
              <a:ext cx="588025" cy="588025"/>
              <a:chOff x="2641002" y="1479176"/>
              <a:chExt cx="645696" cy="645696"/>
            </a:xfrm>
          </p:grpSpPr>
          <p:sp>
            <p:nvSpPr>
              <p:cNvPr id="1375" name="Google Shape;1375;p34"/>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376" name="Google Shape;1376;p34"/>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1377" name="Google Shape;1377;p34"/>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378" name="Google Shape;1378;p3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379" name="Google Shape;1379;p34"/>
          <p:cNvGraphicFramePr/>
          <p:nvPr/>
        </p:nvGraphicFramePr>
        <p:xfrm>
          <a:off x="7873" y="2811772"/>
          <a:ext cx="5686784" cy="32668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80" name="Google Shape;1380;p34"/>
          <p:cNvGraphicFramePr/>
          <p:nvPr/>
        </p:nvGraphicFramePr>
        <p:xfrm>
          <a:off x="6313639" y="2811772"/>
          <a:ext cx="5686784" cy="3266825"/>
        </p:xfrm>
        <a:graphic>
          <a:graphicData uri="http://schemas.openxmlformats.org/drawingml/2006/chart">
            <c:chart xmlns:c="http://schemas.openxmlformats.org/drawingml/2006/chart" xmlns:r="http://schemas.openxmlformats.org/officeDocument/2006/relationships" r:id="rId7"/>
          </a:graphicData>
        </a:graphic>
      </p:graphicFrame>
      <p:sp>
        <p:nvSpPr>
          <p:cNvPr id="1381" name="Google Shape;1381;p34"/>
          <p:cNvSpPr/>
          <p:nvPr/>
        </p:nvSpPr>
        <p:spPr>
          <a:xfrm>
            <a:off x="3716968" y="5124824"/>
            <a:ext cx="2780377" cy="631954"/>
          </a:xfrm>
          <a:prstGeom prst="rect">
            <a:avLst/>
          </a:prstGeom>
          <a:solidFill>
            <a:srgbClr val="E7EBF0"/>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FR" sz="1050" b="1">
                <a:solidFill>
                  <a:srgbClr val="FF0000"/>
                </a:solidFill>
                <a:latin typeface="Barlow"/>
                <a:ea typeface="Barlow"/>
                <a:cs typeface="Barlow"/>
                <a:sym typeface="Barlow"/>
              </a:rPr>
              <a:t>+++ </a:t>
            </a:r>
            <a:r>
              <a:rPr lang="fr-FR" sz="1050">
                <a:solidFill>
                  <a:schemeClr val="dk1"/>
                </a:solidFill>
                <a:latin typeface="Barlow"/>
                <a:ea typeface="Barlow"/>
                <a:cs typeface="Barlow"/>
                <a:sym typeface="Barlow"/>
              </a:rPr>
              <a:t>« Le plaisir de fumer commence avec les gestes que je fais pour allumer ma cigarette »</a:t>
            </a:r>
            <a:endParaRPr/>
          </a:p>
        </p:txBody>
      </p:sp>
      <p:cxnSp>
        <p:nvCxnSpPr>
          <p:cNvPr id="1382" name="Google Shape;1382;p34"/>
          <p:cNvCxnSpPr>
            <a:endCxn id="1381" idx="1"/>
          </p:cNvCxnSpPr>
          <p:nvPr/>
        </p:nvCxnSpPr>
        <p:spPr>
          <a:xfrm>
            <a:off x="3180568" y="5440801"/>
            <a:ext cx="536400"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387"/>
        <p:cNvGrpSpPr/>
        <p:nvPr/>
      </p:nvGrpSpPr>
      <p:grpSpPr>
        <a:xfrm>
          <a:off x="0" y="0"/>
          <a:ext cx="0" cy="0"/>
          <a:chOff x="0" y="0"/>
          <a:chExt cx="0" cy="0"/>
        </a:xfrm>
      </p:grpSpPr>
      <p:sp>
        <p:nvSpPr>
          <p:cNvPr id="1388" name="Google Shape;1388;p35"/>
          <p:cNvSpPr txBox="1"/>
          <p:nvPr/>
        </p:nvSpPr>
        <p:spPr>
          <a:xfrm>
            <a:off x="589787" y="5981849"/>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389" name="Google Shape;1389;p35"/>
          <p:cNvSpPr txBox="1"/>
          <p:nvPr/>
        </p:nvSpPr>
        <p:spPr>
          <a:xfrm>
            <a:off x="-5448" y="1344756"/>
            <a:ext cx="5652715"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002060"/>
                </a:solidFill>
                <a:latin typeface="Barlow"/>
                <a:ea typeface="Barlow"/>
                <a:cs typeface="Barlow"/>
                <a:sym typeface="Barlow"/>
              </a:rPr>
              <a:t>HÉDONISME / GESTE</a:t>
            </a:r>
            <a:endParaRPr/>
          </a:p>
        </p:txBody>
      </p:sp>
      <p:graphicFrame>
        <p:nvGraphicFramePr>
          <p:cNvPr id="1390" name="Google Shape;1390;p35"/>
          <p:cNvGraphicFramePr/>
          <p:nvPr/>
        </p:nvGraphicFramePr>
        <p:xfrm>
          <a:off x="5444295" y="1714088"/>
          <a:ext cx="4339785" cy="404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91" name="Google Shape;1391;p35"/>
          <p:cNvGraphicFramePr/>
          <p:nvPr/>
        </p:nvGraphicFramePr>
        <p:xfrm>
          <a:off x="0" y="1818259"/>
          <a:ext cx="3000000" cy="3000000"/>
        </p:xfrm>
        <a:graphic>
          <a:graphicData uri="http://schemas.openxmlformats.org/drawingml/2006/table">
            <a:tbl>
              <a:tblPr firstRow="1" bandRow="1">
                <a:noFill/>
                <a:tableStyleId>{D0988FB2-149A-450F-9738-1AC2C797F4CA}</a:tableStyleId>
              </a:tblPr>
              <a:tblGrid>
                <a:gridCol w="5563950">
                  <a:extLst>
                    <a:ext uri="{9D8B030D-6E8A-4147-A177-3AD203B41FA5}">
                      <a16:colId xmlns:a16="http://schemas.microsoft.com/office/drawing/2014/main" val="20000"/>
                    </a:ext>
                  </a:extLst>
                </a:gridCol>
              </a:tblGrid>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Tirer sur une cigarette est relaxant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Quand je me relaxe, j’ai du plaisir à fumer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Je trouve beaucoup de plaisir dans l’acte de fumer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Je prends plaisir à allumer et à tenir une cigarette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 plaisir de fumer commence avec les gestes que je fais pour allumer ma cigarette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90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J’aime manipuler une cigarette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29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 J’ai du plaisir à regarder les volutes de fumée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92" name="Google Shape;1392;p35"/>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Fumer est associé au plaisir et a un côté relaxant largement mis en avant par les fumeurs.</a:t>
            </a:r>
            <a:endParaRPr/>
          </a:p>
        </p:txBody>
      </p:sp>
      <p:sp>
        <p:nvSpPr>
          <p:cNvPr id="1393" name="Google Shape;1393;p3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394" name="Google Shape;1394;p35"/>
          <p:cNvSpPr txBox="1"/>
          <p:nvPr/>
        </p:nvSpPr>
        <p:spPr>
          <a:xfrm>
            <a:off x="6966353" y="6335772"/>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graphicFrame>
        <p:nvGraphicFramePr>
          <p:cNvPr id="1395" name="Google Shape;1395;p35"/>
          <p:cNvGraphicFramePr/>
          <p:nvPr/>
        </p:nvGraphicFramePr>
        <p:xfrm>
          <a:off x="3028950" y="5561494"/>
          <a:ext cx="3000000" cy="3000000"/>
        </p:xfrm>
        <a:graphic>
          <a:graphicData uri="http://schemas.openxmlformats.org/drawingml/2006/table">
            <a:tbl>
              <a:tblPr firstRow="1" bandRow="1">
                <a:noFill/>
                <a:tableStyleId>{D0988FB2-149A-450F-9738-1AC2C797F4CA}</a:tableStyleId>
              </a:tblPr>
              <a:tblGrid>
                <a:gridCol w="1329325">
                  <a:extLst>
                    <a:ext uri="{9D8B030D-6E8A-4147-A177-3AD203B41FA5}">
                      <a16:colId xmlns:a16="http://schemas.microsoft.com/office/drawing/2014/main" val="20000"/>
                    </a:ext>
                  </a:extLst>
                </a:gridCol>
                <a:gridCol w="1329325">
                  <a:extLst>
                    <a:ext uri="{9D8B030D-6E8A-4147-A177-3AD203B41FA5}">
                      <a16:colId xmlns:a16="http://schemas.microsoft.com/office/drawing/2014/main" val="20001"/>
                    </a:ext>
                  </a:extLst>
                </a:gridCol>
                <a:gridCol w="1329325">
                  <a:extLst>
                    <a:ext uri="{9D8B030D-6E8A-4147-A177-3AD203B41FA5}">
                      <a16:colId xmlns:a16="http://schemas.microsoft.com/office/drawing/2014/main" val="20002"/>
                    </a:ext>
                  </a:extLst>
                </a:gridCol>
                <a:gridCol w="1329325">
                  <a:extLst>
                    <a:ext uri="{9D8B030D-6E8A-4147-A177-3AD203B41FA5}">
                      <a16:colId xmlns:a16="http://schemas.microsoft.com/office/drawing/2014/main" val="20003"/>
                    </a:ext>
                  </a:extLst>
                </a:gridCol>
                <a:gridCol w="1329325">
                  <a:extLst>
                    <a:ext uri="{9D8B030D-6E8A-4147-A177-3AD203B41FA5}">
                      <a16:colId xmlns:a16="http://schemas.microsoft.com/office/drawing/2014/main" val="20004"/>
                    </a:ext>
                  </a:extLst>
                </a:gridCol>
              </a:tblGrid>
              <a:tr h="42952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OUI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NON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96" name="Google Shape;1396;p35"/>
          <p:cNvGraphicFramePr/>
          <p:nvPr/>
        </p:nvGraphicFramePr>
        <p:xfrm>
          <a:off x="972697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97" name="Google Shape;1397;p35"/>
          <p:cNvSpPr txBox="1"/>
          <p:nvPr/>
        </p:nvSpPr>
        <p:spPr>
          <a:xfrm>
            <a:off x="9550949" y="1645521"/>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1398" name="Google Shape;1398;p35"/>
          <p:cNvGraphicFramePr/>
          <p:nvPr/>
        </p:nvGraphicFramePr>
        <p:xfrm>
          <a:off x="10956399" y="1832854"/>
          <a:ext cx="3000000" cy="3000000"/>
        </p:xfrm>
        <a:graphic>
          <a:graphicData uri="http://schemas.openxmlformats.org/drawingml/2006/table">
            <a:tbl>
              <a:tblPr firstRow="1" bandRow="1">
                <a:noFill/>
                <a:tableStyleId>{D0988FB2-149A-450F-9738-1AC2C797F4CA}</a:tableStyleId>
              </a:tblPr>
              <a:tblGrid>
                <a:gridCol w="764025">
                  <a:extLst>
                    <a:ext uri="{9D8B030D-6E8A-4147-A177-3AD203B41FA5}">
                      <a16:colId xmlns:a16="http://schemas.microsoft.com/office/drawing/2014/main" val="20000"/>
                    </a:ext>
                  </a:extLst>
                </a:gridCol>
              </a:tblGrid>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87</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86</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87</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86</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77</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0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65</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8125">
                <a:tc>
                  <a:txBody>
                    <a:bodyPr/>
                    <a:lstStyle/>
                    <a:p>
                      <a:pPr marL="0" marR="0" lvl="0" indent="0" algn="ctr" rtl="0">
                        <a:spcBef>
                          <a:spcPts val="0"/>
                        </a:spcBef>
                        <a:spcAft>
                          <a:spcPts val="0"/>
                        </a:spcAft>
                        <a:buNone/>
                      </a:pPr>
                      <a:r>
                        <a:rPr lang="fr-FR" sz="1200" b="1" i="0" u="none" strike="noStrike" cap="none">
                          <a:solidFill>
                            <a:srgbClr val="A4DAF1"/>
                          </a:solidFill>
                          <a:latin typeface="Barlow"/>
                          <a:ea typeface="Barlow"/>
                          <a:cs typeface="Barlow"/>
                          <a:sym typeface="Barlow"/>
                        </a:rPr>
                        <a:t>52</a:t>
                      </a:r>
                      <a:endParaRPr sz="1200" b="1" i="0" u="none" strike="noStrike" cap="none">
                        <a:solidFill>
                          <a:srgbClr val="A4DAF1"/>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1399" name="Google Shape;1399;p35"/>
          <p:cNvGrpSpPr/>
          <p:nvPr/>
        </p:nvGrpSpPr>
        <p:grpSpPr>
          <a:xfrm>
            <a:off x="6742959" y="879431"/>
            <a:ext cx="1649580" cy="965861"/>
            <a:chOff x="-161843" y="1551647"/>
            <a:chExt cx="1649580" cy="965861"/>
          </a:xfrm>
        </p:grpSpPr>
        <p:grpSp>
          <p:nvGrpSpPr>
            <p:cNvPr id="1400" name="Google Shape;1400;p35"/>
            <p:cNvGrpSpPr/>
            <p:nvPr/>
          </p:nvGrpSpPr>
          <p:grpSpPr>
            <a:xfrm>
              <a:off x="368934" y="1708609"/>
              <a:ext cx="588025" cy="588025"/>
              <a:chOff x="2641002" y="1479176"/>
              <a:chExt cx="645696" cy="645696"/>
            </a:xfrm>
          </p:grpSpPr>
          <p:sp>
            <p:nvSpPr>
              <p:cNvPr id="1401" name="Google Shape;1401;p35"/>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402" name="Google Shape;1402;p35"/>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403" name="Google Shape;1403;p35"/>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404" name="Google Shape;1404;p35"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1405" name="Google Shape;1405;p35"/>
          <p:cNvGrpSpPr/>
          <p:nvPr/>
        </p:nvGrpSpPr>
        <p:grpSpPr>
          <a:xfrm>
            <a:off x="10612622" y="602226"/>
            <a:ext cx="1489925" cy="888762"/>
            <a:chOff x="9250649" y="1551647"/>
            <a:chExt cx="1649580" cy="983999"/>
          </a:xfrm>
        </p:grpSpPr>
        <p:grpSp>
          <p:nvGrpSpPr>
            <p:cNvPr id="1406" name="Google Shape;1406;p35"/>
            <p:cNvGrpSpPr/>
            <p:nvPr/>
          </p:nvGrpSpPr>
          <p:grpSpPr>
            <a:xfrm>
              <a:off x="9250649" y="1551647"/>
              <a:ext cx="1649580" cy="983999"/>
              <a:chOff x="-161843" y="1551647"/>
              <a:chExt cx="1649580" cy="983999"/>
            </a:xfrm>
          </p:grpSpPr>
          <p:grpSp>
            <p:nvGrpSpPr>
              <p:cNvPr id="1407" name="Google Shape;1407;p35"/>
              <p:cNvGrpSpPr/>
              <p:nvPr/>
            </p:nvGrpSpPr>
            <p:grpSpPr>
              <a:xfrm>
                <a:off x="368934" y="1708609"/>
                <a:ext cx="588025" cy="588025"/>
                <a:chOff x="2641002" y="1479176"/>
                <a:chExt cx="645696" cy="645696"/>
              </a:xfrm>
            </p:grpSpPr>
            <p:sp>
              <p:nvSpPr>
                <p:cNvPr id="1408" name="Google Shape;1408;p35"/>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409" name="Google Shape;1409;p35"/>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410" name="Google Shape;1410;p35"/>
              <p:cNvSpPr txBox="1"/>
              <p:nvPr/>
            </p:nvSpPr>
            <p:spPr>
              <a:xfrm>
                <a:off x="-161843" y="2348230"/>
                <a:ext cx="1649580" cy="187416"/>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411" name="Google Shape;1411;p35"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412" name="Google Shape;1412;p35"/>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413" name="Google Shape;1413;p35"/>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414" name="Google Shape;1414;p35"/>
          <p:cNvSpPr txBox="1"/>
          <p:nvPr/>
        </p:nvSpPr>
        <p:spPr>
          <a:xfrm>
            <a:off x="10956399" y="1645521"/>
            <a:ext cx="7262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A9D8EE"/>
                </a:highlight>
                <a:latin typeface="Barlow"/>
                <a:ea typeface="Barlow"/>
                <a:cs typeface="Barlow"/>
                <a:sym typeface="Barlow"/>
              </a:rPr>
              <a:t>% OUI</a:t>
            </a:r>
            <a:endParaRPr sz="2000" b="1">
              <a:solidFill>
                <a:schemeClr val="lt1"/>
              </a:solidFill>
              <a:highlight>
                <a:srgbClr val="A9D8EE"/>
              </a:highlight>
              <a:latin typeface="Barlow"/>
              <a:ea typeface="Barlow"/>
              <a:cs typeface="Barlow"/>
              <a:sym typeface="Barlow"/>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graphicFrame>
        <p:nvGraphicFramePr>
          <p:cNvPr id="1420" name="Google Shape;1420;p36"/>
          <p:cNvGraphicFramePr/>
          <p:nvPr/>
        </p:nvGraphicFramePr>
        <p:xfrm>
          <a:off x="245582" y="2117989"/>
          <a:ext cx="5847694" cy="3168884"/>
        </p:xfrm>
        <a:graphic>
          <a:graphicData uri="http://schemas.openxmlformats.org/drawingml/2006/chart">
            <c:chart xmlns:c="http://schemas.openxmlformats.org/drawingml/2006/chart" xmlns:r="http://schemas.openxmlformats.org/officeDocument/2006/relationships" r:id="rId3"/>
          </a:graphicData>
        </a:graphic>
      </p:graphicFrame>
      <p:sp>
        <p:nvSpPr>
          <p:cNvPr id="1421" name="Google Shape;1421;p36"/>
          <p:cNvSpPr txBox="1">
            <a:spLocks noGrp="1"/>
          </p:cNvSpPr>
          <p:nvPr>
            <p:ph type="title"/>
          </p:nvPr>
        </p:nvSpPr>
        <p:spPr>
          <a:xfrm>
            <a:off x="450000" y="279223"/>
            <a:ext cx="1047425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1 fumeur actuel sur 5 déclarent fumer pour oublier le VIH et leurs traitements.</a:t>
            </a:r>
            <a:endParaRPr/>
          </a:p>
        </p:txBody>
      </p:sp>
      <p:sp>
        <p:nvSpPr>
          <p:cNvPr id="1422" name="Google Shape;1422;p36"/>
          <p:cNvSpPr txBox="1"/>
          <p:nvPr/>
        </p:nvSpPr>
        <p:spPr>
          <a:xfrm>
            <a:off x="589787" y="5919104"/>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Q13. Pour chacune des affirmations suivantes diriez-vous qu’elle vous correspond ou non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 </a:t>
            </a:r>
            <a:endParaRPr sz="1000" i="1" u="none" strike="noStrike" cap="none">
              <a:solidFill>
                <a:srgbClr val="002060"/>
              </a:solidFill>
              <a:latin typeface="Barlow"/>
              <a:ea typeface="Barlow"/>
              <a:cs typeface="Barlow"/>
              <a:sym typeface="Barlow"/>
            </a:endParaRPr>
          </a:p>
        </p:txBody>
      </p:sp>
      <p:sp>
        <p:nvSpPr>
          <p:cNvPr id="1423" name="Google Shape;1423;p36"/>
          <p:cNvSpPr txBox="1"/>
          <p:nvPr/>
        </p:nvSpPr>
        <p:spPr>
          <a:xfrm>
            <a:off x="2952748" y="1442563"/>
            <a:ext cx="628105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Barlow"/>
                <a:ea typeface="Barlow"/>
                <a:cs typeface="Barlow"/>
                <a:sym typeface="Barlow"/>
              </a:rPr>
              <a:t>Je fume pour oublier le VIH et ses traitements </a:t>
            </a:r>
            <a:endParaRPr/>
          </a:p>
        </p:txBody>
      </p:sp>
      <p:graphicFrame>
        <p:nvGraphicFramePr>
          <p:cNvPr id="1424" name="Google Shape;1424;p36"/>
          <p:cNvGraphicFramePr/>
          <p:nvPr/>
        </p:nvGraphicFramePr>
        <p:xfrm>
          <a:off x="2506620" y="5386970"/>
          <a:ext cx="3000000" cy="3000000"/>
        </p:xfrm>
        <a:graphic>
          <a:graphicData uri="http://schemas.openxmlformats.org/drawingml/2006/table">
            <a:tbl>
              <a:tblPr firstRow="1" bandRow="1">
                <a:noFill/>
                <a:tableStyleId>{D0988FB2-149A-450F-9738-1AC2C797F4CA}</a:tableStyleId>
              </a:tblPr>
              <a:tblGrid>
                <a:gridCol w="1793325">
                  <a:extLst>
                    <a:ext uri="{9D8B030D-6E8A-4147-A177-3AD203B41FA5}">
                      <a16:colId xmlns:a16="http://schemas.microsoft.com/office/drawing/2014/main" val="20000"/>
                    </a:ext>
                  </a:extLst>
                </a:gridCol>
                <a:gridCol w="1793325">
                  <a:extLst>
                    <a:ext uri="{9D8B030D-6E8A-4147-A177-3AD203B41FA5}">
                      <a16:colId xmlns:a16="http://schemas.microsoft.com/office/drawing/2014/main" val="20001"/>
                    </a:ext>
                  </a:extLst>
                </a:gridCol>
                <a:gridCol w="1793325">
                  <a:extLst>
                    <a:ext uri="{9D8B030D-6E8A-4147-A177-3AD203B41FA5}">
                      <a16:colId xmlns:a16="http://schemas.microsoft.com/office/drawing/2014/main" val="20002"/>
                    </a:ext>
                  </a:extLst>
                </a:gridCol>
                <a:gridCol w="1793325">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OUI</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NON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425" name="Google Shape;1425;p36"/>
          <p:cNvSpPr/>
          <p:nvPr/>
        </p:nvSpPr>
        <p:spPr>
          <a:xfrm>
            <a:off x="1450992" y="2246714"/>
            <a:ext cx="2998065" cy="2998065"/>
          </a:xfrm>
          <a:prstGeom prst="arc">
            <a:avLst>
              <a:gd name="adj1" fmla="val 16167376"/>
              <a:gd name="adj2" fmla="val 20486321"/>
            </a:avLst>
          </a:prstGeom>
          <a:noFill/>
          <a:ln w="19050" cap="flat" cmpd="sng">
            <a:solidFill>
              <a:srgbClr val="003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1426" name="Google Shape;1426;p36"/>
          <p:cNvSpPr txBox="1"/>
          <p:nvPr/>
        </p:nvSpPr>
        <p:spPr>
          <a:xfrm>
            <a:off x="4269681" y="2448919"/>
            <a:ext cx="1001485" cy="57208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rgbClr val="002060"/>
                </a:solidFill>
                <a:latin typeface="Barlow"/>
                <a:ea typeface="Barlow"/>
                <a:cs typeface="Barlow"/>
                <a:sym typeface="Barlow"/>
              </a:rPr>
              <a:t>Oui</a:t>
            </a:r>
            <a:endParaRPr/>
          </a:p>
          <a:p>
            <a:pPr marL="0" marR="0" lvl="0" indent="0" algn="ctr" rtl="0">
              <a:lnSpc>
                <a:spcPct val="115000"/>
              </a:lnSpc>
              <a:spcBef>
                <a:spcPts val="800"/>
              </a:spcBef>
              <a:spcAft>
                <a:spcPts val="0"/>
              </a:spcAft>
              <a:buNone/>
            </a:pPr>
            <a:r>
              <a:rPr lang="fr-FR" sz="1400" b="1">
                <a:solidFill>
                  <a:srgbClr val="002060"/>
                </a:solidFill>
                <a:latin typeface="Barlow"/>
                <a:ea typeface="Barlow"/>
                <a:cs typeface="Barlow"/>
                <a:sym typeface="Barlow"/>
              </a:rPr>
              <a:t>      20%</a:t>
            </a:r>
            <a:endParaRPr/>
          </a:p>
        </p:txBody>
      </p:sp>
      <p:graphicFrame>
        <p:nvGraphicFramePr>
          <p:cNvPr id="1427" name="Google Shape;1427;p36"/>
          <p:cNvGraphicFramePr/>
          <p:nvPr/>
        </p:nvGraphicFramePr>
        <p:xfrm>
          <a:off x="5898670" y="2117989"/>
          <a:ext cx="5847694" cy="3168884"/>
        </p:xfrm>
        <a:graphic>
          <a:graphicData uri="http://schemas.openxmlformats.org/drawingml/2006/chart">
            <c:chart xmlns:c="http://schemas.openxmlformats.org/drawingml/2006/chart" xmlns:r="http://schemas.openxmlformats.org/officeDocument/2006/relationships" r:id="rId4"/>
          </a:graphicData>
        </a:graphic>
      </p:graphicFrame>
      <p:sp>
        <p:nvSpPr>
          <p:cNvPr id="1428" name="Google Shape;1428;p36"/>
          <p:cNvSpPr/>
          <p:nvPr/>
        </p:nvSpPr>
        <p:spPr>
          <a:xfrm>
            <a:off x="7104080" y="2246714"/>
            <a:ext cx="2998065" cy="2998065"/>
          </a:xfrm>
          <a:prstGeom prst="arc">
            <a:avLst>
              <a:gd name="adj1" fmla="val 16167376"/>
              <a:gd name="adj2" fmla="val 19655837"/>
            </a:avLst>
          </a:prstGeom>
          <a:noFill/>
          <a:ln w="19050" cap="flat" cmpd="sng">
            <a:solidFill>
              <a:srgbClr val="003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1429" name="Google Shape;1429;p36"/>
          <p:cNvSpPr txBox="1"/>
          <p:nvPr/>
        </p:nvSpPr>
        <p:spPr>
          <a:xfrm>
            <a:off x="9922769" y="2448919"/>
            <a:ext cx="1001485" cy="57208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rgbClr val="002060"/>
                </a:solidFill>
                <a:latin typeface="Barlow"/>
                <a:ea typeface="Barlow"/>
                <a:cs typeface="Barlow"/>
                <a:sym typeface="Barlow"/>
              </a:rPr>
              <a:t>Oui</a:t>
            </a:r>
            <a:endParaRPr/>
          </a:p>
          <a:p>
            <a:pPr marL="0" marR="0" lvl="0" indent="0" algn="ctr" rtl="0">
              <a:lnSpc>
                <a:spcPct val="115000"/>
              </a:lnSpc>
              <a:spcBef>
                <a:spcPts val="800"/>
              </a:spcBef>
              <a:spcAft>
                <a:spcPts val="0"/>
              </a:spcAft>
              <a:buNone/>
            </a:pPr>
            <a:r>
              <a:rPr lang="fr-FR" sz="1400" b="1">
                <a:solidFill>
                  <a:srgbClr val="002060"/>
                </a:solidFill>
                <a:latin typeface="Barlow"/>
                <a:ea typeface="Barlow"/>
                <a:cs typeface="Barlow"/>
                <a:sym typeface="Barlow"/>
              </a:rPr>
              <a:t>    16%</a:t>
            </a:r>
            <a:endParaRPr/>
          </a:p>
        </p:txBody>
      </p:sp>
      <p:grpSp>
        <p:nvGrpSpPr>
          <p:cNvPr id="1430" name="Google Shape;1430;p36"/>
          <p:cNvGrpSpPr/>
          <p:nvPr/>
        </p:nvGrpSpPr>
        <p:grpSpPr>
          <a:xfrm>
            <a:off x="2084407" y="3192869"/>
            <a:ext cx="1649580" cy="1135138"/>
            <a:chOff x="-161843" y="1551647"/>
            <a:chExt cx="1649580" cy="1135138"/>
          </a:xfrm>
        </p:grpSpPr>
        <p:grpSp>
          <p:nvGrpSpPr>
            <p:cNvPr id="1431" name="Google Shape;1431;p36"/>
            <p:cNvGrpSpPr/>
            <p:nvPr/>
          </p:nvGrpSpPr>
          <p:grpSpPr>
            <a:xfrm>
              <a:off x="368934" y="1708609"/>
              <a:ext cx="588025" cy="588025"/>
              <a:chOff x="2641002" y="1479176"/>
              <a:chExt cx="645696" cy="645696"/>
            </a:xfrm>
          </p:grpSpPr>
          <p:sp>
            <p:nvSpPr>
              <p:cNvPr id="1432" name="Google Shape;1432;p36"/>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433" name="Google Shape;1433;p36"/>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1434" name="Google Shape;1434;p36"/>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a:t>
              </a:r>
              <a:br>
                <a:rPr lang="fr-FR" sz="1100" b="1">
                  <a:solidFill>
                    <a:srgbClr val="1E7DA7"/>
                  </a:solidFill>
                  <a:latin typeface="Barlow"/>
                  <a:ea typeface="Barlow"/>
                  <a:cs typeface="Barlow"/>
                  <a:sym typeface="Barlow"/>
                </a:rPr>
              </a:br>
              <a:r>
                <a:rPr lang="fr-FR" sz="1100" b="1">
                  <a:solidFill>
                    <a:srgbClr val="1E7DA7"/>
                  </a:solidFill>
                  <a:latin typeface="Barlow"/>
                  <a:ea typeface="Barlow"/>
                  <a:cs typeface="Barlow"/>
                  <a:sym typeface="Barlow"/>
                </a:rPr>
                <a:t>fumeurs actuels</a:t>
              </a:r>
              <a:endParaRPr/>
            </a:p>
          </p:txBody>
        </p:sp>
        <p:pic>
          <p:nvPicPr>
            <p:cNvPr id="1435" name="Google Shape;1435;p36"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grpSp>
        <p:nvGrpSpPr>
          <p:cNvPr id="1436" name="Google Shape;1436;p36"/>
          <p:cNvGrpSpPr/>
          <p:nvPr/>
        </p:nvGrpSpPr>
        <p:grpSpPr>
          <a:xfrm>
            <a:off x="7778322" y="3163509"/>
            <a:ext cx="1649580" cy="1135138"/>
            <a:chOff x="9250649" y="1551647"/>
            <a:chExt cx="1649580" cy="1135138"/>
          </a:xfrm>
        </p:grpSpPr>
        <p:grpSp>
          <p:nvGrpSpPr>
            <p:cNvPr id="1437" name="Google Shape;1437;p36"/>
            <p:cNvGrpSpPr/>
            <p:nvPr/>
          </p:nvGrpSpPr>
          <p:grpSpPr>
            <a:xfrm>
              <a:off x="9250649" y="1551647"/>
              <a:ext cx="1649580" cy="1135138"/>
              <a:chOff x="-161843" y="1551647"/>
              <a:chExt cx="1649580" cy="1135138"/>
            </a:xfrm>
          </p:grpSpPr>
          <p:grpSp>
            <p:nvGrpSpPr>
              <p:cNvPr id="1438" name="Google Shape;1438;p36"/>
              <p:cNvGrpSpPr/>
              <p:nvPr/>
            </p:nvGrpSpPr>
            <p:grpSpPr>
              <a:xfrm>
                <a:off x="368934" y="1708609"/>
                <a:ext cx="588025" cy="588025"/>
                <a:chOff x="2641002" y="1479176"/>
                <a:chExt cx="645696" cy="645696"/>
              </a:xfrm>
            </p:grpSpPr>
            <p:sp>
              <p:nvSpPr>
                <p:cNvPr id="1439" name="Google Shape;1439;p36"/>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440" name="Google Shape;1440;p36"/>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1441" name="Google Shape;1441;p36"/>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1442" name="Google Shape;1442;p36"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443" name="Google Shape;1443;p36"/>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444" name="Google Shape;1444;p36"/>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445" name="Google Shape;1445;p36"/>
          <p:cNvGrpSpPr/>
          <p:nvPr/>
        </p:nvGrpSpPr>
        <p:grpSpPr>
          <a:xfrm>
            <a:off x="10810957" y="184414"/>
            <a:ext cx="1649580" cy="808899"/>
            <a:chOff x="-161843" y="1708609"/>
            <a:chExt cx="1649580" cy="808899"/>
          </a:xfrm>
        </p:grpSpPr>
        <p:grpSp>
          <p:nvGrpSpPr>
            <p:cNvPr id="1446" name="Google Shape;1446;p36"/>
            <p:cNvGrpSpPr/>
            <p:nvPr/>
          </p:nvGrpSpPr>
          <p:grpSpPr>
            <a:xfrm>
              <a:off x="368934" y="1708609"/>
              <a:ext cx="588025" cy="588025"/>
              <a:chOff x="2641002" y="1479176"/>
              <a:chExt cx="645696" cy="645696"/>
            </a:xfrm>
          </p:grpSpPr>
          <p:sp>
            <p:nvSpPr>
              <p:cNvPr id="1447" name="Google Shape;1447;p3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448" name="Google Shape;1448;p36"/>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449" name="Google Shape;1449;p3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450" name="Google Shape;1450;p3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451" name="Google Shape;1451;p36"/>
          <p:cNvSpPr txBox="1"/>
          <p:nvPr/>
        </p:nvSpPr>
        <p:spPr>
          <a:xfrm>
            <a:off x="6966353" y="6335772"/>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37"/>
          <p:cNvSpPr txBox="1">
            <a:spLocks noGrp="1"/>
          </p:cNvSpPr>
          <p:nvPr>
            <p:ph type="title"/>
          </p:nvPr>
        </p:nvSpPr>
        <p:spPr>
          <a:xfrm>
            <a:off x="431999" y="1350000"/>
            <a:ext cx="9079646"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LES POLY-CONSOMMATIONS ET AUTRES ADDICTIONS DES PVVIH</a:t>
            </a:r>
            <a:endParaRPr/>
          </a:p>
        </p:txBody>
      </p:sp>
      <p:sp>
        <p:nvSpPr>
          <p:cNvPr id="1458" name="Google Shape;1458;p37"/>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2c</a:t>
            </a:r>
            <a:endParaRPr/>
          </a:p>
          <a:p>
            <a:pPr marL="0" lvl="0" indent="0" algn="ctr" rtl="0">
              <a:lnSpc>
                <a:spcPct val="100000"/>
              </a:lnSpc>
              <a:spcBef>
                <a:spcPts val="0"/>
              </a:spcBef>
              <a:spcAft>
                <a:spcPts val="0"/>
              </a:spcAft>
              <a:buClr>
                <a:schemeClr val="lt1"/>
              </a:buClr>
              <a:buSzPts val="11700"/>
              <a:buNone/>
            </a:pPr>
            <a:endParaRPr/>
          </a:p>
        </p:txBody>
      </p:sp>
      <p:sp>
        <p:nvSpPr>
          <p:cNvPr id="1459" name="Google Shape;1459;p37"/>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38"/>
          <p:cNvSpPr txBox="1">
            <a:spLocks noGrp="1"/>
          </p:cNvSpPr>
          <p:nvPr>
            <p:ph type="title"/>
          </p:nvPr>
        </p:nvSpPr>
        <p:spPr>
          <a:xfrm>
            <a:off x="450000" y="279223"/>
            <a:ext cx="1046721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PvVIH sont nombreux à consommer des substances nocives, tel que l’alcool, des drogues comme l’ecstasy ou à avoir des relations sexuelles sous l’emprise de drogues.</a:t>
            </a:r>
            <a:endParaRPr/>
          </a:p>
        </p:txBody>
      </p:sp>
      <p:sp>
        <p:nvSpPr>
          <p:cNvPr id="1466" name="Google Shape;1466;p38"/>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Q34. Actuellement, vous arrive-t-il de faire les choses suivantes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a:t>
            </a:r>
            <a:endParaRPr sz="1000" i="1" u="none" strike="noStrike" cap="none">
              <a:solidFill>
                <a:srgbClr val="002060"/>
              </a:solidFill>
              <a:latin typeface="Barlow"/>
              <a:ea typeface="Barlow"/>
              <a:cs typeface="Barlow"/>
              <a:sym typeface="Barlow"/>
            </a:endParaRPr>
          </a:p>
        </p:txBody>
      </p:sp>
      <p:graphicFrame>
        <p:nvGraphicFramePr>
          <p:cNvPr id="1467" name="Google Shape;1467;p38"/>
          <p:cNvGraphicFramePr/>
          <p:nvPr/>
        </p:nvGraphicFramePr>
        <p:xfrm>
          <a:off x="6216129" y="1552575"/>
          <a:ext cx="4339785" cy="3765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68" name="Google Shape;1468;p38"/>
          <p:cNvGraphicFramePr/>
          <p:nvPr>
            <p:extLst>
              <p:ext uri="{D42A27DB-BD31-4B8C-83A1-F6EECF244321}">
                <p14:modId xmlns:p14="http://schemas.microsoft.com/office/powerpoint/2010/main" val="2771412604"/>
              </p:ext>
            </p:extLst>
          </p:nvPr>
        </p:nvGraphicFramePr>
        <p:xfrm>
          <a:off x="822877" y="1651398"/>
          <a:ext cx="5482700" cy="3555150"/>
        </p:xfrm>
        <a:graphic>
          <a:graphicData uri="http://schemas.openxmlformats.org/drawingml/2006/table">
            <a:tbl>
              <a:tblPr firstRow="1" bandRow="1">
                <a:noFill/>
                <a:tableStyleId>{D0988FB2-149A-450F-9738-1AC2C797F4CA}</a:tableStyleId>
              </a:tblPr>
              <a:tblGrid>
                <a:gridCol w="5482700">
                  <a:extLst>
                    <a:ext uri="{9D8B030D-6E8A-4147-A177-3AD203B41FA5}">
                      <a16:colId xmlns:a16="http://schemas.microsoft.com/office/drawing/2014/main" val="20000"/>
                    </a:ext>
                  </a:extLst>
                </a:gridCol>
              </a:tblGrid>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chemeClr val="bg1"/>
                          </a:solidFill>
                          <a:latin typeface="Barlow"/>
                          <a:ea typeface="Barlow"/>
                          <a:cs typeface="Barlow"/>
                          <a:sym typeface="Barlow"/>
                        </a:rPr>
                        <a:t>Consommer de l’alcool</a:t>
                      </a:r>
                      <a:endParaRPr dirty="0">
                        <a:solidFill>
                          <a:schemeClr val="bg1"/>
                        </a:solidFil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Consommer de l’ecstasy, MMDA, GHB, poppers, protoxyde d’azote, LSD, méthamphétamine</a:t>
                      </a:r>
                      <a:endParaRPr dirty="0"/>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des relations sexuelles sous l’emprise de drogues (chemsex)</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Consommer de la cocaïne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Consommer des médicaments détournés de leur usage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92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rgbClr val="000000"/>
                          </a:solidFill>
                          <a:latin typeface="Barlow"/>
                          <a:ea typeface="Barlow"/>
                          <a:cs typeface="Barlow"/>
                          <a:sym typeface="Barlow"/>
                        </a:rPr>
                        <a:t>Consommer de l’héroïne</a:t>
                      </a:r>
                      <a:endParaRPr dirty="0"/>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469" name="Google Shape;1469;p38"/>
          <p:cNvGraphicFramePr/>
          <p:nvPr/>
        </p:nvGraphicFramePr>
        <p:xfrm>
          <a:off x="2950028" y="5286377"/>
          <a:ext cx="7413200" cy="603500"/>
        </p:xfrm>
        <a:graphic>
          <a:graphicData uri="http://schemas.openxmlformats.org/drawingml/2006/table">
            <a:tbl>
              <a:tblPr firstRow="1" bandRow="1">
                <a:noFill/>
                <a:tableStyleId>{D0988FB2-149A-450F-9738-1AC2C797F4CA}</a:tableStyleId>
              </a:tblPr>
              <a:tblGrid>
                <a:gridCol w="1853300">
                  <a:extLst>
                    <a:ext uri="{9D8B030D-6E8A-4147-A177-3AD203B41FA5}">
                      <a16:colId xmlns:a16="http://schemas.microsoft.com/office/drawing/2014/main" val="20000"/>
                    </a:ext>
                  </a:extLst>
                </a:gridCol>
                <a:gridCol w="1853300">
                  <a:extLst>
                    <a:ext uri="{9D8B030D-6E8A-4147-A177-3AD203B41FA5}">
                      <a16:colId xmlns:a16="http://schemas.microsoft.com/office/drawing/2014/main" val="20001"/>
                    </a:ext>
                  </a:extLst>
                </a:gridCol>
                <a:gridCol w="1853300">
                  <a:extLst>
                    <a:ext uri="{9D8B030D-6E8A-4147-A177-3AD203B41FA5}">
                      <a16:colId xmlns:a16="http://schemas.microsoft.com/office/drawing/2014/main" val="20002"/>
                    </a:ext>
                  </a:extLst>
                </a:gridCol>
                <a:gridCol w="185330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OUI, VOUS LE FAITES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VOUS NE LE FAITES PLUS AUJOURD’HUI, MAIS L’AVEZ FAIT PAR LE PASSÉ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NON, VOUS NE L’AVEZ JAMAIS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SOUHAITEZ PAS RÉPONDRE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1470" name="Google Shape;1470;p38"/>
          <p:cNvGrpSpPr/>
          <p:nvPr/>
        </p:nvGrpSpPr>
        <p:grpSpPr>
          <a:xfrm>
            <a:off x="10917210" y="135141"/>
            <a:ext cx="1649580" cy="808899"/>
            <a:chOff x="-161843" y="1708609"/>
            <a:chExt cx="1649580" cy="808899"/>
          </a:xfrm>
        </p:grpSpPr>
        <p:grpSp>
          <p:nvGrpSpPr>
            <p:cNvPr id="1471" name="Google Shape;1471;p38"/>
            <p:cNvGrpSpPr/>
            <p:nvPr/>
          </p:nvGrpSpPr>
          <p:grpSpPr>
            <a:xfrm>
              <a:off x="368934" y="1708609"/>
              <a:ext cx="588025" cy="588025"/>
              <a:chOff x="2641002" y="1479176"/>
              <a:chExt cx="645696" cy="645696"/>
            </a:xfrm>
          </p:grpSpPr>
          <p:sp>
            <p:nvSpPr>
              <p:cNvPr id="1472" name="Google Shape;1472;p3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473" name="Google Shape;1473;p38"/>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474" name="Google Shape;1474;p3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475" name="Google Shape;1475;p3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476" name="Google Shape;1476;p38"/>
          <p:cNvSpPr txBox="1"/>
          <p:nvPr/>
        </p:nvSpPr>
        <p:spPr>
          <a:xfrm>
            <a:off x="736090" y="1158812"/>
            <a:ext cx="9779509" cy="44345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2800">
                <a:solidFill>
                  <a:srgbClr val="002060"/>
                </a:solidFill>
                <a:latin typeface="Barlow"/>
                <a:ea typeface="Barlow"/>
                <a:cs typeface="Barlow"/>
                <a:sym typeface="Barlow"/>
              </a:rPr>
              <a:t>78% </a:t>
            </a:r>
            <a:r>
              <a:rPr lang="fr-FR" sz="1800">
                <a:solidFill>
                  <a:srgbClr val="002060"/>
                </a:solidFill>
                <a:latin typeface="Barlow"/>
                <a:ea typeface="Barlow"/>
                <a:cs typeface="Barlow"/>
                <a:sym typeface="Barlow"/>
              </a:rPr>
              <a:t>consomment actuellement une de ces substances</a:t>
            </a:r>
            <a:endParaRPr/>
          </a:p>
        </p:txBody>
      </p:sp>
      <p:sp>
        <p:nvSpPr>
          <p:cNvPr id="1477" name="Google Shape;1477;p38"/>
          <p:cNvSpPr txBox="1"/>
          <p:nvPr/>
        </p:nvSpPr>
        <p:spPr>
          <a:xfrm>
            <a:off x="6847712" y="3874517"/>
            <a:ext cx="2953513"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Dépendance élevée : </a:t>
            </a:r>
            <a:r>
              <a:rPr lang="fr-FR" sz="1000" b="0" i="0" u="none" strike="noStrike" cap="none">
                <a:solidFill>
                  <a:srgbClr val="00B050"/>
                </a:solidFill>
                <a:latin typeface="Barlow"/>
                <a:ea typeface="Barlow"/>
                <a:cs typeface="Barlow"/>
                <a:sym typeface="Barlow"/>
              </a:rPr>
              <a:t>21 </a:t>
            </a:r>
            <a:r>
              <a:rPr lang="fr-FR" sz="1000" b="0" i="0" u="none" strike="noStrike" cap="none">
                <a:solidFill>
                  <a:schemeClr val="dk1"/>
                </a:solidFill>
                <a:latin typeface="Barlow"/>
                <a:ea typeface="Barlow"/>
                <a:cs typeface="Barlow"/>
                <a:sym typeface="Barlow"/>
              </a:rPr>
              <a:t>/</a:t>
            </a:r>
            <a:r>
              <a:rPr lang="fr-FR" sz="1000" b="0" i="0" u="none" strike="noStrike" cap="none">
                <a:solidFill>
                  <a:srgbClr val="00B050"/>
                </a:solidFill>
                <a:latin typeface="Barlow"/>
                <a:ea typeface="Barlow"/>
                <a:cs typeface="Barlow"/>
                <a:sym typeface="Barlow"/>
              </a:rPr>
              <a:t> </a:t>
            </a:r>
            <a:r>
              <a:rPr lang="fr-FR" sz="1000" b="0" i="0" u="none" strike="noStrike" cap="none">
                <a:solidFill>
                  <a:srgbClr val="000000"/>
                </a:solidFill>
                <a:latin typeface="Barlow"/>
                <a:ea typeface="Barlow"/>
                <a:cs typeface="Barlow"/>
                <a:sym typeface="Barlow"/>
              </a:rPr>
              <a:t>Moins de 45 ans : </a:t>
            </a:r>
            <a:r>
              <a:rPr lang="fr-FR" sz="1000" b="0" i="0" u="none" strike="noStrike" cap="none">
                <a:solidFill>
                  <a:srgbClr val="00B050"/>
                </a:solidFill>
                <a:latin typeface="Barlow"/>
                <a:ea typeface="Barlow"/>
                <a:cs typeface="Barlow"/>
                <a:sym typeface="Barlow"/>
              </a:rPr>
              <a:t>20</a:t>
            </a:r>
            <a:endParaRPr/>
          </a:p>
        </p:txBody>
      </p:sp>
      <p:pic>
        <p:nvPicPr>
          <p:cNvPr id="1478" name="Google Shape;1478;p38" descr="Ligne fléchée : légèrement incurvée contour"/>
          <p:cNvPicPr preferRelativeResize="0"/>
          <p:nvPr/>
        </p:nvPicPr>
        <p:blipFill rotWithShape="1">
          <a:blip r:embed="rId5">
            <a:alphaModFix/>
          </a:blip>
          <a:srcRect/>
          <a:stretch/>
        </p:blipFill>
        <p:spPr>
          <a:xfrm>
            <a:off x="6628636" y="3874295"/>
            <a:ext cx="288000" cy="288000"/>
          </a:xfrm>
          <a:prstGeom prst="rect">
            <a:avLst/>
          </a:prstGeom>
          <a:noFill/>
          <a:ln>
            <a:noFill/>
          </a:ln>
        </p:spPr>
      </p:pic>
      <p:sp>
        <p:nvSpPr>
          <p:cNvPr id="1479" name="Google Shape;1479;p38"/>
          <p:cNvSpPr txBox="1"/>
          <p:nvPr/>
        </p:nvSpPr>
        <p:spPr>
          <a:xfrm>
            <a:off x="6733412" y="4469268"/>
            <a:ext cx="2648713"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Dépendance élevée : </a:t>
            </a:r>
            <a:r>
              <a:rPr lang="fr-FR" sz="1000" b="0" i="0" u="none" strike="noStrike" cap="none">
                <a:solidFill>
                  <a:srgbClr val="00B050"/>
                </a:solidFill>
                <a:latin typeface="Barlow"/>
                <a:ea typeface="Barlow"/>
                <a:cs typeface="Barlow"/>
                <a:sym typeface="Barlow"/>
              </a:rPr>
              <a:t>11 </a:t>
            </a:r>
            <a:r>
              <a:rPr lang="fr-FR" sz="1000" b="0" i="0" u="none" strike="noStrike" cap="none">
                <a:solidFill>
                  <a:schemeClr val="dk1"/>
                </a:solidFill>
                <a:latin typeface="Barlow"/>
                <a:ea typeface="Barlow"/>
                <a:cs typeface="Barlow"/>
                <a:sym typeface="Barlow"/>
              </a:rPr>
              <a:t>/</a:t>
            </a:r>
            <a:r>
              <a:rPr lang="fr-FR" sz="1000" b="0" i="0" u="none" strike="noStrike" cap="none">
                <a:solidFill>
                  <a:srgbClr val="00B050"/>
                </a:solidFill>
                <a:latin typeface="Barlow"/>
                <a:ea typeface="Barlow"/>
                <a:cs typeface="Barlow"/>
                <a:sym typeface="Barlow"/>
              </a:rPr>
              <a:t> </a:t>
            </a:r>
            <a:r>
              <a:rPr lang="fr-FR" sz="1000" b="0" i="0" u="none" strike="noStrike" cap="none">
                <a:solidFill>
                  <a:srgbClr val="000000"/>
                </a:solidFill>
                <a:latin typeface="Barlow"/>
                <a:ea typeface="Barlow"/>
                <a:cs typeface="Barlow"/>
                <a:sym typeface="Barlow"/>
              </a:rPr>
              <a:t>Moins de 45 ans : </a:t>
            </a:r>
            <a:r>
              <a:rPr lang="fr-FR" sz="1000" b="0" i="0" u="none" strike="noStrike" cap="none">
                <a:solidFill>
                  <a:srgbClr val="00B050"/>
                </a:solidFill>
                <a:latin typeface="Barlow"/>
                <a:ea typeface="Barlow"/>
                <a:cs typeface="Barlow"/>
                <a:sym typeface="Barlow"/>
              </a:rPr>
              <a:t>11</a:t>
            </a:r>
            <a:endParaRPr/>
          </a:p>
        </p:txBody>
      </p:sp>
      <p:pic>
        <p:nvPicPr>
          <p:cNvPr id="1480" name="Google Shape;1480;p38" descr="Ligne fléchée : légèrement incurvée contour"/>
          <p:cNvPicPr preferRelativeResize="0"/>
          <p:nvPr/>
        </p:nvPicPr>
        <p:blipFill rotWithShape="1">
          <a:blip r:embed="rId5">
            <a:alphaModFix/>
          </a:blip>
          <a:srcRect/>
          <a:stretch/>
        </p:blipFill>
        <p:spPr>
          <a:xfrm>
            <a:off x="6514336" y="4469046"/>
            <a:ext cx="288000" cy="288000"/>
          </a:xfrm>
          <a:prstGeom prst="rect">
            <a:avLst/>
          </a:prstGeom>
          <a:noFill/>
          <a:ln>
            <a:noFill/>
          </a:ln>
        </p:spPr>
      </p:pic>
      <p:sp>
        <p:nvSpPr>
          <p:cNvPr id="1481" name="Google Shape;1481;p38"/>
          <p:cNvSpPr txBox="1"/>
          <p:nvPr/>
        </p:nvSpPr>
        <p:spPr>
          <a:xfrm>
            <a:off x="6935688" y="3284722"/>
            <a:ext cx="1722538"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Dépendance élevée : </a:t>
            </a:r>
            <a:r>
              <a:rPr lang="fr-FR" sz="1000" b="0" i="0" u="none" strike="noStrike" cap="none">
                <a:solidFill>
                  <a:srgbClr val="00B050"/>
                </a:solidFill>
                <a:latin typeface="Barlow"/>
                <a:ea typeface="Barlow"/>
                <a:cs typeface="Barlow"/>
                <a:sym typeface="Barlow"/>
              </a:rPr>
              <a:t>28</a:t>
            </a:r>
            <a:endParaRPr/>
          </a:p>
        </p:txBody>
      </p:sp>
      <p:pic>
        <p:nvPicPr>
          <p:cNvPr id="1482" name="Google Shape;1482;p38" descr="Ligne fléchée : légèrement incurvée contour"/>
          <p:cNvPicPr preferRelativeResize="0"/>
          <p:nvPr/>
        </p:nvPicPr>
        <p:blipFill rotWithShape="1">
          <a:blip r:embed="rId5">
            <a:alphaModFix/>
          </a:blip>
          <a:srcRect/>
          <a:stretch/>
        </p:blipFill>
        <p:spPr>
          <a:xfrm>
            <a:off x="6716611" y="3284500"/>
            <a:ext cx="288000" cy="28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487"/>
        <p:cNvGrpSpPr/>
        <p:nvPr/>
      </p:nvGrpSpPr>
      <p:grpSpPr>
        <a:xfrm>
          <a:off x="0" y="0"/>
          <a:ext cx="0" cy="0"/>
          <a:chOff x="0" y="0"/>
          <a:chExt cx="0" cy="0"/>
        </a:xfrm>
      </p:grpSpPr>
      <p:graphicFrame>
        <p:nvGraphicFramePr>
          <p:cNvPr id="1488" name="Google Shape;1488;p39"/>
          <p:cNvGraphicFramePr/>
          <p:nvPr/>
        </p:nvGraphicFramePr>
        <p:xfrm>
          <a:off x="8614773" y="1974338"/>
          <a:ext cx="3659947" cy="3894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89" name="Google Shape;1489;p39"/>
          <p:cNvGraphicFramePr/>
          <p:nvPr/>
        </p:nvGraphicFramePr>
        <p:xfrm>
          <a:off x="3756757" y="2000002"/>
          <a:ext cx="3659947" cy="3894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90" name="Google Shape;1490;p39"/>
          <p:cNvGraphicFramePr/>
          <p:nvPr/>
        </p:nvGraphicFramePr>
        <p:xfrm>
          <a:off x="3366279" y="1592611"/>
          <a:ext cx="6483400" cy="457200"/>
        </p:xfrm>
        <a:graphic>
          <a:graphicData uri="http://schemas.openxmlformats.org/drawingml/2006/table">
            <a:tbl>
              <a:tblPr firstRow="1" bandRow="1">
                <a:noFill/>
                <a:tableStyleId>{D0988FB2-149A-450F-9738-1AC2C797F4CA}</a:tableStyleId>
              </a:tblPr>
              <a:tblGrid>
                <a:gridCol w="1620850">
                  <a:extLst>
                    <a:ext uri="{9D8B030D-6E8A-4147-A177-3AD203B41FA5}">
                      <a16:colId xmlns:a16="http://schemas.microsoft.com/office/drawing/2014/main" val="20000"/>
                    </a:ext>
                  </a:extLst>
                </a:gridCol>
                <a:gridCol w="1620850">
                  <a:extLst>
                    <a:ext uri="{9D8B030D-6E8A-4147-A177-3AD203B41FA5}">
                      <a16:colId xmlns:a16="http://schemas.microsoft.com/office/drawing/2014/main" val="20001"/>
                    </a:ext>
                  </a:extLst>
                </a:gridCol>
                <a:gridCol w="1620850">
                  <a:extLst>
                    <a:ext uri="{9D8B030D-6E8A-4147-A177-3AD203B41FA5}">
                      <a16:colId xmlns:a16="http://schemas.microsoft.com/office/drawing/2014/main" val="20002"/>
                    </a:ext>
                  </a:extLst>
                </a:gridCol>
                <a:gridCol w="1620850">
                  <a:extLst>
                    <a:ext uri="{9D8B030D-6E8A-4147-A177-3AD203B41FA5}">
                      <a16:colId xmlns:a16="http://schemas.microsoft.com/office/drawing/2014/main" val="20003"/>
                    </a:ext>
                  </a:extLst>
                </a:gridCol>
              </a:tblGrid>
              <a:tr h="141375">
                <a:tc>
                  <a:txBody>
                    <a:bodyPr/>
                    <a:lstStyle/>
                    <a:p>
                      <a:pPr marL="0" marR="0" lvl="0" indent="0" algn="ctr" rtl="0">
                        <a:spcBef>
                          <a:spcPts val="0"/>
                        </a:spcBef>
                        <a:spcAft>
                          <a:spcPts val="0"/>
                        </a:spcAft>
                        <a:buNone/>
                      </a:pPr>
                      <a:r>
                        <a:rPr lang="fr-FR" sz="1050" b="0" u="none" strike="noStrike" cap="none">
                          <a:solidFill>
                            <a:schemeClr val="dk1"/>
                          </a:solidFill>
                        </a:rPr>
                        <a:t>Cocaïne</a:t>
                      </a:r>
                      <a:endParaRPr/>
                    </a:p>
                  </a:txBody>
                  <a:tcPr marL="0" marR="0" marT="0" marB="0" anchor="ctr"/>
                </a:tc>
                <a:tc>
                  <a:txBody>
                    <a:bodyPr/>
                    <a:lstStyle/>
                    <a:p>
                      <a:pPr marL="0" marR="0" lvl="0" indent="0" algn="ctr" rtl="0">
                        <a:spcBef>
                          <a:spcPts val="0"/>
                        </a:spcBef>
                        <a:spcAft>
                          <a:spcPts val="0"/>
                        </a:spcAft>
                        <a:buNone/>
                      </a:pPr>
                      <a:r>
                        <a:rPr lang="fr-FR" sz="1000" b="0" u="none" strike="noStrike" cap="none">
                          <a:solidFill>
                            <a:schemeClr val="dk1"/>
                          </a:solidFill>
                        </a:rPr>
                        <a:t>Ecstasy, MMDA, GHB, poppers, protoxyde d’azote, LSD, méthamphétamine</a:t>
                      </a:r>
                      <a:endParaRPr/>
                    </a:p>
                  </a:txBody>
                  <a:tcPr marL="0" marR="0" marT="0" marB="0" anchor="ctr"/>
                </a:tc>
                <a:tc>
                  <a:txBody>
                    <a:bodyPr/>
                    <a:lstStyle/>
                    <a:p>
                      <a:pPr marL="0" marR="0" lvl="0" indent="0" algn="ctr" rtl="0">
                        <a:spcBef>
                          <a:spcPts val="0"/>
                        </a:spcBef>
                        <a:spcAft>
                          <a:spcPts val="0"/>
                        </a:spcAft>
                        <a:buNone/>
                      </a:pPr>
                      <a:r>
                        <a:rPr lang="fr-FR" sz="1050" b="0" u="none" strike="noStrike" cap="none">
                          <a:solidFill>
                            <a:schemeClr val="dk1"/>
                          </a:solidFill>
                        </a:rPr>
                        <a:t>Alcool</a:t>
                      </a:r>
                      <a:endParaRPr/>
                    </a:p>
                  </a:txBody>
                  <a:tcPr marL="0" marR="0" marT="0" marB="0" anchor="ctr"/>
                </a:tc>
                <a:tc>
                  <a:txBody>
                    <a:bodyPr/>
                    <a:lstStyle/>
                    <a:p>
                      <a:pPr marL="0" marR="0" lvl="0" indent="0" algn="ctr" rtl="0">
                        <a:spcBef>
                          <a:spcPts val="0"/>
                        </a:spcBef>
                        <a:spcAft>
                          <a:spcPts val="0"/>
                        </a:spcAft>
                        <a:buNone/>
                      </a:pPr>
                      <a:r>
                        <a:rPr lang="fr-FR" sz="1050" b="0" u="none" strike="noStrike" cap="none">
                          <a:solidFill>
                            <a:schemeClr val="dk1"/>
                          </a:solidFill>
                        </a:rPr>
                        <a:t>Chemsex</a:t>
                      </a:r>
                      <a:endParaRPr sz="1050" b="0" u="none" strike="noStrike" cap="none">
                        <a:solidFill>
                          <a:schemeClr val="dk1"/>
                        </a:solidFill>
                      </a:endParaRPr>
                    </a:p>
                  </a:txBody>
                  <a:tcPr marL="0" marR="0" marT="0" marB="0" anchor="ctr"/>
                </a:tc>
                <a:extLst>
                  <a:ext uri="{0D108BD9-81ED-4DB2-BD59-A6C34878D82A}">
                    <a16:rowId xmlns:a16="http://schemas.microsoft.com/office/drawing/2014/main" val="10000"/>
                  </a:ext>
                </a:extLst>
              </a:tr>
            </a:tbl>
          </a:graphicData>
        </a:graphic>
      </p:graphicFrame>
      <p:sp>
        <p:nvSpPr>
          <p:cNvPr id="1491" name="Google Shape;1491;p39"/>
          <p:cNvSpPr txBox="1">
            <a:spLocks noGrp="1"/>
          </p:cNvSpPr>
          <p:nvPr>
            <p:ph type="title"/>
          </p:nvPr>
        </p:nvSpPr>
        <p:spPr>
          <a:xfrm>
            <a:off x="450000" y="279223"/>
            <a:ext cx="10495815"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L’alcool est la substance la plus fréquemment consommée par les PvVIH, 20% en consommant quotidiennement.</a:t>
            </a:r>
            <a:endParaRPr/>
          </a:p>
        </p:txBody>
      </p:sp>
      <p:sp>
        <p:nvSpPr>
          <p:cNvPr id="1492" name="Google Shape;1492;p39"/>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Q35. Et à quelle fréquence vous arrive-t-il de faire les choses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ceux qui consomment au moins une de ces substances</a:t>
            </a:r>
            <a:endParaRPr sz="1000" i="1" u="none" strike="noStrike" cap="none">
              <a:solidFill>
                <a:srgbClr val="002060"/>
              </a:solidFill>
              <a:latin typeface="Barlow"/>
              <a:ea typeface="Barlow"/>
              <a:cs typeface="Barlow"/>
              <a:sym typeface="Barlow"/>
            </a:endParaRPr>
          </a:p>
        </p:txBody>
      </p:sp>
      <p:grpSp>
        <p:nvGrpSpPr>
          <p:cNvPr id="1493" name="Google Shape;1493;p39"/>
          <p:cNvGrpSpPr/>
          <p:nvPr/>
        </p:nvGrpSpPr>
        <p:grpSpPr>
          <a:xfrm>
            <a:off x="10917210" y="135141"/>
            <a:ext cx="1649580" cy="808899"/>
            <a:chOff x="-161843" y="1708609"/>
            <a:chExt cx="1649580" cy="808899"/>
          </a:xfrm>
        </p:grpSpPr>
        <p:grpSp>
          <p:nvGrpSpPr>
            <p:cNvPr id="1494" name="Google Shape;1494;p39"/>
            <p:cNvGrpSpPr/>
            <p:nvPr/>
          </p:nvGrpSpPr>
          <p:grpSpPr>
            <a:xfrm>
              <a:off x="368934" y="1708609"/>
              <a:ext cx="588025" cy="588025"/>
              <a:chOff x="2641002" y="1479176"/>
              <a:chExt cx="645696" cy="645696"/>
            </a:xfrm>
          </p:grpSpPr>
          <p:sp>
            <p:nvSpPr>
              <p:cNvPr id="1495" name="Google Shape;1495;p39"/>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496" name="Google Shape;1496;p39"/>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497" name="Google Shape;1497;p39"/>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pSp>
        <p:nvGrpSpPr>
          <p:cNvPr id="1498" name="Google Shape;1498;p39"/>
          <p:cNvGrpSpPr/>
          <p:nvPr/>
        </p:nvGrpSpPr>
        <p:grpSpPr>
          <a:xfrm>
            <a:off x="7267893" y="1272065"/>
            <a:ext cx="251956" cy="320520"/>
            <a:chOff x="3114464" y="3120232"/>
            <a:chExt cx="961405" cy="1223029"/>
          </a:xfrm>
        </p:grpSpPr>
        <p:sp>
          <p:nvSpPr>
            <p:cNvPr id="1499" name="Google Shape;1499;p39"/>
            <p:cNvSpPr/>
            <p:nvPr/>
          </p:nvSpPr>
          <p:spPr>
            <a:xfrm>
              <a:off x="3114464" y="3120232"/>
              <a:ext cx="961405" cy="1223029"/>
            </a:xfrm>
            <a:custGeom>
              <a:avLst/>
              <a:gdLst/>
              <a:ahLst/>
              <a:cxnLst/>
              <a:rect l="l" t="t" r="r" b="b"/>
              <a:pathLst>
                <a:path w="961405" h="1223029" extrusionOk="0">
                  <a:moveTo>
                    <a:pt x="480717" y="1223029"/>
                  </a:moveTo>
                  <a:cubicBezTo>
                    <a:pt x="480565" y="1223029"/>
                    <a:pt x="480412" y="1223029"/>
                    <a:pt x="480260" y="1223020"/>
                  </a:cubicBezTo>
                  <a:cubicBezTo>
                    <a:pt x="469240" y="1222762"/>
                    <a:pt x="209921" y="1216447"/>
                    <a:pt x="177527" y="1213409"/>
                  </a:cubicBezTo>
                  <a:cubicBezTo>
                    <a:pt x="134036" y="1209342"/>
                    <a:pt x="128464" y="1187453"/>
                    <a:pt x="128473" y="1168851"/>
                  </a:cubicBezTo>
                  <a:cubicBezTo>
                    <a:pt x="128473" y="1148010"/>
                    <a:pt x="145837" y="1142600"/>
                    <a:pt x="210426" y="1122502"/>
                  </a:cubicBezTo>
                  <a:cubicBezTo>
                    <a:pt x="238230" y="1113854"/>
                    <a:pt x="272825" y="1103081"/>
                    <a:pt x="312420" y="1089012"/>
                  </a:cubicBezTo>
                  <a:cubicBezTo>
                    <a:pt x="411442" y="1053846"/>
                    <a:pt x="418843" y="1020299"/>
                    <a:pt x="418843" y="973150"/>
                  </a:cubicBezTo>
                  <a:cubicBezTo>
                    <a:pt x="418843" y="920277"/>
                    <a:pt x="390496" y="905989"/>
                    <a:pt x="320640" y="875967"/>
                  </a:cubicBezTo>
                  <a:cubicBezTo>
                    <a:pt x="313163" y="872757"/>
                    <a:pt x="305400" y="869413"/>
                    <a:pt x="297380" y="865870"/>
                  </a:cubicBezTo>
                  <a:lnTo>
                    <a:pt x="294713" y="864699"/>
                  </a:lnTo>
                  <a:cubicBezTo>
                    <a:pt x="170336" y="809796"/>
                    <a:pt x="0" y="734616"/>
                    <a:pt x="0" y="547630"/>
                  </a:cubicBezTo>
                  <a:cubicBezTo>
                    <a:pt x="0" y="455295"/>
                    <a:pt x="90335" y="132398"/>
                    <a:pt x="128006" y="13306"/>
                  </a:cubicBezTo>
                  <a:cubicBezTo>
                    <a:pt x="130512" y="5382"/>
                    <a:pt x="137865" y="0"/>
                    <a:pt x="146171" y="0"/>
                  </a:cubicBezTo>
                  <a:lnTo>
                    <a:pt x="815245" y="0"/>
                  </a:lnTo>
                  <a:cubicBezTo>
                    <a:pt x="823551" y="0"/>
                    <a:pt x="830904" y="5382"/>
                    <a:pt x="833409" y="13306"/>
                  </a:cubicBezTo>
                  <a:cubicBezTo>
                    <a:pt x="871071" y="132407"/>
                    <a:pt x="961406" y="455314"/>
                    <a:pt x="961406" y="547630"/>
                  </a:cubicBezTo>
                  <a:cubicBezTo>
                    <a:pt x="961406" y="734625"/>
                    <a:pt x="791061" y="809806"/>
                    <a:pt x="666683" y="864699"/>
                  </a:cubicBezTo>
                  <a:lnTo>
                    <a:pt x="664026" y="865880"/>
                  </a:lnTo>
                  <a:cubicBezTo>
                    <a:pt x="656006" y="869413"/>
                    <a:pt x="648243" y="872757"/>
                    <a:pt x="640775" y="875967"/>
                  </a:cubicBezTo>
                  <a:cubicBezTo>
                    <a:pt x="570919" y="905989"/>
                    <a:pt x="542573" y="920277"/>
                    <a:pt x="542573" y="973150"/>
                  </a:cubicBezTo>
                  <a:cubicBezTo>
                    <a:pt x="542573" y="1020299"/>
                    <a:pt x="549974" y="1053837"/>
                    <a:pt x="649005" y="1089012"/>
                  </a:cubicBezTo>
                  <a:cubicBezTo>
                    <a:pt x="688600" y="1103090"/>
                    <a:pt x="723205" y="1113844"/>
                    <a:pt x="751008" y="1122502"/>
                  </a:cubicBezTo>
                  <a:cubicBezTo>
                    <a:pt x="815597" y="1142600"/>
                    <a:pt x="832961" y="1148010"/>
                    <a:pt x="832961" y="1168527"/>
                  </a:cubicBezTo>
                  <a:cubicBezTo>
                    <a:pt x="832971" y="1187453"/>
                    <a:pt x="827399" y="1209342"/>
                    <a:pt x="783908" y="1213409"/>
                  </a:cubicBezTo>
                  <a:cubicBezTo>
                    <a:pt x="751503" y="1216438"/>
                    <a:pt x="492214" y="1222753"/>
                    <a:pt x="481184" y="1223020"/>
                  </a:cubicBezTo>
                  <a:cubicBezTo>
                    <a:pt x="481022" y="1223029"/>
                    <a:pt x="480870" y="1223029"/>
                    <a:pt x="480717" y="1223029"/>
                  </a:cubicBezTo>
                  <a:close/>
                  <a:moveTo>
                    <a:pt x="173755" y="1174480"/>
                  </a:moveTo>
                  <a:cubicBezTo>
                    <a:pt x="175727" y="1174852"/>
                    <a:pt x="178127" y="1175195"/>
                    <a:pt x="181070" y="1175471"/>
                  </a:cubicBezTo>
                  <a:cubicBezTo>
                    <a:pt x="205911" y="1177795"/>
                    <a:pt x="387658" y="1182662"/>
                    <a:pt x="480717" y="1184910"/>
                  </a:cubicBezTo>
                  <a:cubicBezTo>
                    <a:pt x="573777" y="1182662"/>
                    <a:pt x="755504" y="1177795"/>
                    <a:pt x="780345" y="1175471"/>
                  </a:cubicBezTo>
                  <a:cubicBezTo>
                    <a:pt x="783288" y="1175195"/>
                    <a:pt x="785698" y="1174852"/>
                    <a:pt x="787660" y="1174480"/>
                  </a:cubicBezTo>
                  <a:cubicBezTo>
                    <a:pt x="775849" y="1170137"/>
                    <a:pt x="757561" y="1164441"/>
                    <a:pt x="739692" y="1158878"/>
                  </a:cubicBezTo>
                  <a:cubicBezTo>
                    <a:pt x="711565" y="1150125"/>
                    <a:pt x="676561" y="1139228"/>
                    <a:pt x="636251" y="1124922"/>
                  </a:cubicBezTo>
                  <a:cubicBezTo>
                    <a:pt x="525485" y="1085564"/>
                    <a:pt x="504482" y="1041225"/>
                    <a:pt x="504482" y="973150"/>
                  </a:cubicBezTo>
                  <a:cubicBezTo>
                    <a:pt x="504482" y="893083"/>
                    <a:pt x="557994" y="870080"/>
                    <a:pt x="625735" y="840962"/>
                  </a:cubicBezTo>
                  <a:cubicBezTo>
                    <a:pt x="633089" y="837800"/>
                    <a:pt x="640737" y="834514"/>
                    <a:pt x="648643" y="831028"/>
                  </a:cubicBezTo>
                  <a:lnTo>
                    <a:pt x="651301" y="829847"/>
                  </a:lnTo>
                  <a:cubicBezTo>
                    <a:pt x="772497" y="776364"/>
                    <a:pt x="923315" y="709794"/>
                    <a:pt x="923315" y="547630"/>
                  </a:cubicBezTo>
                  <a:cubicBezTo>
                    <a:pt x="923315" y="468887"/>
                    <a:pt x="846125" y="182470"/>
                    <a:pt x="801262" y="38100"/>
                  </a:cubicBezTo>
                  <a:lnTo>
                    <a:pt x="160172" y="38100"/>
                  </a:lnTo>
                  <a:cubicBezTo>
                    <a:pt x="115310" y="182461"/>
                    <a:pt x="38110" y="468878"/>
                    <a:pt x="38110" y="547630"/>
                  </a:cubicBezTo>
                  <a:cubicBezTo>
                    <a:pt x="38110" y="709784"/>
                    <a:pt x="188928" y="776354"/>
                    <a:pt x="310115" y="829847"/>
                  </a:cubicBezTo>
                  <a:lnTo>
                    <a:pt x="312782" y="831018"/>
                  </a:lnTo>
                  <a:cubicBezTo>
                    <a:pt x="320688" y="834514"/>
                    <a:pt x="328336" y="837800"/>
                    <a:pt x="335699" y="840962"/>
                  </a:cubicBezTo>
                  <a:cubicBezTo>
                    <a:pt x="403441" y="870080"/>
                    <a:pt x="456952" y="893083"/>
                    <a:pt x="456952" y="973150"/>
                  </a:cubicBezTo>
                  <a:cubicBezTo>
                    <a:pt x="456952" y="1041216"/>
                    <a:pt x="435950" y="1085574"/>
                    <a:pt x="325183" y="1124922"/>
                  </a:cubicBezTo>
                  <a:cubicBezTo>
                    <a:pt x="284874" y="1139238"/>
                    <a:pt x="249879" y="1150125"/>
                    <a:pt x="221752" y="1158878"/>
                  </a:cubicBezTo>
                  <a:cubicBezTo>
                    <a:pt x="203864" y="1164450"/>
                    <a:pt x="185576" y="1170137"/>
                    <a:pt x="173755" y="11744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Calibri"/>
                <a:ea typeface="Calibri"/>
                <a:cs typeface="Calibri"/>
                <a:sym typeface="Calibri"/>
              </a:endParaRPr>
            </a:p>
          </p:txBody>
        </p:sp>
        <p:sp>
          <p:nvSpPr>
            <p:cNvPr id="1500" name="Google Shape;1500;p39"/>
            <p:cNvSpPr/>
            <p:nvPr/>
          </p:nvSpPr>
          <p:spPr>
            <a:xfrm>
              <a:off x="3216210" y="3507652"/>
              <a:ext cx="757970" cy="435178"/>
            </a:xfrm>
            <a:custGeom>
              <a:avLst/>
              <a:gdLst/>
              <a:ahLst/>
              <a:cxnLst/>
              <a:rect l="l" t="t" r="r" b="b"/>
              <a:pathLst>
                <a:path w="757970" h="435178" extrusionOk="0">
                  <a:moveTo>
                    <a:pt x="722900" y="0"/>
                  </a:moveTo>
                  <a:lnTo>
                    <a:pt x="35052" y="0"/>
                  </a:lnTo>
                  <a:cubicBezTo>
                    <a:pt x="15154" y="94298"/>
                    <a:pt x="0" y="170069"/>
                    <a:pt x="0" y="170069"/>
                  </a:cubicBezTo>
                  <a:cubicBezTo>
                    <a:pt x="0" y="278016"/>
                    <a:pt x="232505" y="435178"/>
                    <a:pt x="378981" y="435178"/>
                  </a:cubicBezTo>
                  <a:cubicBezTo>
                    <a:pt x="525466" y="435178"/>
                    <a:pt x="757971" y="278016"/>
                    <a:pt x="757971" y="170069"/>
                  </a:cubicBezTo>
                  <a:cubicBezTo>
                    <a:pt x="757961" y="170069"/>
                    <a:pt x="742798" y="94298"/>
                    <a:pt x="72290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Calibri"/>
                <a:ea typeface="Calibri"/>
                <a:cs typeface="Calibri"/>
                <a:sym typeface="Calibri"/>
              </a:endParaRPr>
            </a:p>
          </p:txBody>
        </p:sp>
      </p:grpSp>
      <p:grpSp>
        <p:nvGrpSpPr>
          <p:cNvPr id="1501" name="Google Shape;1501;p39"/>
          <p:cNvGrpSpPr/>
          <p:nvPr/>
        </p:nvGrpSpPr>
        <p:grpSpPr>
          <a:xfrm>
            <a:off x="3948821" y="1288325"/>
            <a:ext cx="327356" cy="288000"/>
            <a:chOff x="8452052" y="585794"/>
            <a:chExt cx="848325" cy="746340"/>
          </a:xfrm>
        </p:grpSpPr>
        <p:sp>
          <p:nvSpPr>
            <p:cNvPr id="1502" name="Google Shape;1502;p39"/>
            <p:cNvSpPr/>
            <p:nvPr/>
          </p:nvSpPr>
          <p:spPr>
            <a:xfrm>
              <a:off x="8452052" y="1279795"/>
              <a:ext cx="848325" cy="52339"/>
            </a:xfrm>
            <a:custGeom>
              <a:avLst/>
              <a:gdLst/>
              <a:ahLst/>
              <a:cxnLst/>
              <a:rect l="l" t="t" r="r" b="b"/>
              <a:pathLst>
                <a:path w="848325" h="52339" extrusionOk="0">
                  <a:moveTo>
                    <a:pt x="848325" y="26146"/>
                  </a:moveTo>
                  <a:cubicBezTo>
                    <a:pt x="848325" y="26146"/>
                    <a:pt x="771792" y="52340"/>
                    <a:pt x="715794" y="52340"/>
                  </a:cubicBezTo>
                  <a:lnTo>
                    <a:pt x="132521" y="52340"/>
                  </a:lnTo>
                  <a:cubicBezTo>
                    <a:pt x="76524" y="52340"/>
                    <a:pt x="0" y="26146"/>
                    <a:pt x="0" y="26146"/>
                  </a:cubicBezTo>
                  <a:cubicBezTo>
                    <a:pt x="0" y="26146"/>
                    <a:pt x="76533" y="0"/>
                    <a:pt x="132521" y="0"/>
                  </a:cubicBezTo>
                  <a:lnTo>
                    <a:pt x="715804" y="0"/>
                  </a:lnTo>
                  <a:cubicBezTo>
                    <a:pt x="771801" y="0"/>
                    <a:pt x="848325" y="26146"/>
                    <a:pt x="848325" y="261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Calibri"/>
                <a:ea typeface="Calibri"/>
                <a:cs typeface="Calibri"/>
                <a:sym typeface="Calibri"/>
              </a:endParaRPr>
            </a:p>
          </p:txBody>
        </p:sp>
        <p:sp>
          <p:nvSpPr>
            <p:cNvPr id="1503" name="Google Shape;1503;p39"/>
            <p:cNvSpPr/>
            <p:nvPr/>
          </p:nvSpPr>
          <p:spPr>
            <a:xfrm>
              <a:off x="8452072" y="585794"/>
              <a:ext cx="842390" cy="636337"/>
            </a:xfrm>
            <a:custGeom>
              <a:avLst/>
              <a:gdLst/>
              <a:ahLst/>
              <a:cxnLst/>
              <a:rect l="l" t="t" r="r" b="b"/>
              <a:pathLst>
                <a:path w="842390" h="636337" extrusionOk="0">
                  <a:moveTo>
                    <a:pt x="785336" y="0"/>
                  </a:moveTo>
                  <a:cubicBezTo>
                    <a:pt x="766382" y="0"/>
                    <a:pt x="749618" y="9715"/>
                    <a:pt x="739235" y="24670"/>
                  </a:cubicBezTo>
                  <a:lnTo>
                    <a:pt x="359664" y="543020"/>
                  </a:lnTo>
                  <a:lnTo>
                    <a:pt x="359759" y="543116"/>
                  </a:lnTo>
                  <a:cubicBezTo>
                    <a:pt x="359569" y="543497"/>
                    <a:pt x="359093" y="543687"/>
                    <a:pt x="358902" y="543973"/>
                  </a:cubicBezTo>
                  <a:cubicBezTo>
                    <a:pt x="352044" y="553498"/>
                    <a:pt x="349568" y="564261"/>
                    <a:pt x="349091" y="575120"/>
                  </a:cubicBezTo>
                  <a:lnTo>
                    <a:pt x="132493" y="575120"/>
                  </a:lnTo>
                  <a:cubicBezTo>
                    <a:pt x="76486" y="575120"/>
                    <a:pt x="0" y="601313"/>
                    <a:pt x="0" y="601313"/>
                  </a:cubicBezTo>
                  <a:cubicBezTo>
                    <a:pt x="0" y="601313"/>
                    <a:pt x="76486" y="627412"/>
                    <a:pt x="132493" y="627412"/>
                  </a:cubicBezTo>
                  <a:lnTo>
                    <a:pt x="296609" y="627412"/>
                  </a:lnTo>
                  <a:cubicBezTo>
                    <a:pt x="318230" y="627412"/>
                    <a:pt x="339376" y="621316"/>
                    <a:pt x="357664" y="609695"/>
                  </a:cubicBezTo>
                  <a:cubicBezTo>
                    <a:pt x="361474" y="615601"/>
                    <a:pt x="366141" y="621030"/>
                    <a:pt x="372237" y="625412"/>
                  </a:cubicBezTo>
                  <a:cubicBezTo>
                    <a:pt x="398335" y="644176"/>
                    <a:pt x="434816" y="638175"/>
                    <a:pt x="453676" y="611981"/>
                  </a:cubicBezTo>
                  <a:cubicBezTo>
                    <a:pt x="453866" y="611600"/>
                    <a:pt x="453866" y="611124"/>
                    <a:pt x="454152" y="610838"/>
                  </a:cubicBezTo>
                  <a:lnTo>
                    <a:pt x="454343" y="610934"/>
                  </a:lnTo>
                  <a:lnTo>
                    <a:pt x="829342" y="98107"/>
                  </a:lnTo>
                  <a:cubicBezTo>
                    <a:pt x="829818" y="97441"/>
                    <a:pt x="830390" y="96679"/>
                    <a:pt x="830961" y="95917"/>
                  </a:cubicBezTo>
                  <a:cubicBezTo>
                    <a:pt x="838105" y="85915"/>
                    <a:pt x="842391" y="73342"/>
                    <a:pt x="842391" y="59912"/>
                  </a:cubicBezTo>
                  <a:cubicBezTo>
                    <a:pt x="842391" y="26860"/>
                    <a:pt x="816864" y="0"/>
                    <a:pt x="785336" y="0"/>
                  </a:cubicBezTo>
                  <a:close/>
                  <a:moveTo>
                    <a:pt x="439826" y="601199"/>
                  </a:moveTo>
                  <a:cubicBezTo>
                    <a:pt x="426701" y="619525"/>
                    <a:pt x="401164" y="623687"/>
                    <a:pt x="382829" y="610562"/>
                  </a:cubicBezTo>
                  <a:cubicBezTo>
                    <a:pt x="378724" y="607609"/>
                    <a:pt x="375609" y="603847"/>
                    <a:pt x="372961" y="599894"/>
                  </a:cubicBezTo>
                  <a:lnTo>
                    <a:pt x="411880" y="575100"/>
                  </a:lnTo>
                  <a:lnTo>
                    <a:pt x="366646" y="575100"/>
                  </a:lnTo>
                  <a:cubicBezTo>
                    <a:pt x="367055" y="567614"/>
                    <a:pt x="368798" y="560146"/>
                    <a:pt x="373504" y="553612"/>
                  </a:cubicBezTo>
                  <a:cubicBezTo>
                    <a:pt x="386725" y="535229"/>
                    <a:pt x="412166" y="531028"/>
                    <a:pt x="430501" y="544154"/>
                  </a:cubicBezTo>
                  <a:cubicBezTo>
                    <a:pt x="448837" y="557327"/>
                    <a:pt x="453047" y="582873"/>
                    <a:pt x="439826" y="6011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Barlow"/>
                <a:buNone/>
              </a:pPr>
              <a:endParaRPr sz="1800" b="0" i="0" u="none" strike="noStrike" cap="none">
                <a:solidFill>
                  <a:srgbClr val="000000"/>
                </a:solidFill>
                <a:latin typeface="Calibri"/>
                <a:ea typeface="Calibri"/>
                <a:cs typeface="Calibri"/>
                <a:sym typeface="Calibri"/>
              </a:endParaRPr>
            </a:p>
          </p:txBody>
        </p:sp>
      </p:grpSp>
      <p:pic>
        <p:nvPicPr>
          <p:cNvPr id="1504" name="Google Shape;1504;p39"/>
          <p:cNvPicPr preferRelativeResize="0"/>
          <p:nvPr/>
        </p:nvPicPr>
        <p:blipFill rotWithShape="1">
          <a:blip r:embed="rId6">
            <a:alphaModFix/>
          </a:blip>
          <a:srcRect/>
          <a:stretch/>
        </p:blipFill>
        <p:spPr>
          <a:xfrm>
            <a:off x="5605661" y="1223578"/>
            <a:ext cx="362658" cy="284144"/>
          </a:xfrm>
          <a:prstGeom prst="rect">
            <a:avLst/>
          </a:prstGeom>
          <a:noFill/>
          <a:ln>
            <a:noFill/>
          </a:ln>
        </p:spPr>
      </p:pic>
      <p:graphicFrame>
        <p:nvGraphicFramePr>
          <p:cNvPr id="1505" name="Google Shape;1505;p39"/>
          <p:cNvGraphicFramePr/>
          <p:nvPr/>
        </p:nvGraphicFramePr>
        <p:xfrm>
          <a:off x="1450992" y="2098702"/>
          <a:ext cx="1915275" cy="3801700"/>
        </p:xfrm>
        <a:graphic>
          <a:graphicData uri="http://schemas.openxmlformats.org/drawingml/2006/table">
            <a:tbl>
              <a:tblPr firstRow="1" bandRow="1">
                <a:noFill/>
                <a:tableStyleId>{D0988FB2-149A-450F-9738-1AC2C797F4CA}</a:tableStyleId>
              </a:tblPr>
              <a:tblGrid>
                <a:gridCol w="1915275">
                  <a:extLst>
                    <a:ext uri="{9D8B030D-6E8A-4147-A177-3AD203B41FA5}">
                      <a16:colId xmlns:a16="http://schemas.microsoft.com/office/drawing/2014/main" val="20000"/>
                    </a:ext>
                  </a:extLst>
                </a:gridCol>
              </a:tblGrid>
              <a:tr h="543100">
                <a:tc>
                  <a:txBody>
                    <a:bodyPr/>
                    <a:lstStyle/>
                    <a:p>
                      <a:pPr marL="0" marR="0" lvl="0" indent="0" algn="r" rtl="0">
                        <a:lnSpc>
                          <a:spcPct val="100000"/>
                        </a:lnSpc>
                        <a:spcBef>
                          <a:spcPts val="0"/>
                        </a:spcBef>
                        <a:spcAft>
                          <a:spcPts val="0"/>
                        </a:spcAft>
                        <a:buClr>
                          <a:srgbClr val="C00000"/>
                        </a:buClr>
                        <a:buSzPts val="1200"/>
                        <a:buFont typeface="Barlow"/>
                        <a:buNone/>
                      </a:pPr>
                      <a:r>
                        <a:rPr lang="fr-FR" sz="1200" b="1" i="0" u="none" strike="noStrike" cap="none">
                          <a:solidFill>
                            <a:srgbClr val="C00000"/>
                          </a:solidFill>
                          <a:latin typeface="Barlow"/>
                          <a:ea typeface="Barlow"/>
                          <a:cs typeface="Barlow"/>
                          <a:sym typeface="Barlow"/>
                        </a:rPr>
                        <a:t>Plusieurs fois par jour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3100">
                <a:tc>
                  <a:txBody>
                    <a:bodyPr/>
                    <a:lstStyle/>
                    <a:p>
                      <a:pPr marL="0" marR="0" lvl="0" indent="0" algn="r" rtl="0">
                        <a:lnSpc>
                          <a:spcPct val="100000"/>
                        </a:lnSpc>
                        <a:spcBef>
                          <a:spcPts val="0"/>
                        </a:spcBef>
                        <a:spcAft>
                          <a:spcPts val="0"/>
                        </a:spcAft>
                        <a:buClr>
                          <a:srgbClr val="D54C40"/>
                        </a:buClr>
                        <a:buSzPts val="1200"/>
                        <a:buFont typeface="Barlow"/>
                        <a:buNone/>
                      </a:pPr>
                      <a:r>
                        <a:rPr lang="fr-FR" sz="1200" b="1" i="0" u="none" strike="noStrike" cap="none">
                          <a:solidFill>
                            <a:srgbClr val="D54C40"/>
                          </a:solidFill>
                          <a:latin typeface="Barlow"/>
                          <a:ea typeface="Barlow"/>
                          <a:cs typeface="Barlow"/>
                          <a:sym typeface="Barlow"/>
                        </a:rPr>
                        <a:t>1 fois par jour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3100">
                <a:tc>
                  <a:txBody>
                    <a:bodyPr/>
                    <a:lstStyle/>
                    <a:p>
                      <a:pPr marL="0" marR="0" lvl="0" indent="0" algn="r" rtl="0">
                        <a:lnSpc>
                          <a:spcPct val="100000"/>
                        </a:lnSpc>
                        <a:spcBef>
                          <a:spcPts val="0"/>
                        </a:spcBef>
                        <a:spcAft>
                          <a:spcPts val="0"/>
                        </a:spcAft>
                        <a:buClr>
                          <a:srgbClr val="E07B6B"/>
                        </a:buClr>
                        <a:buSzPts val="1200"/>
                        <a:buFont typeface="Barlow"/>
                        <a:buNone/>
                      </a:pPr>
                      <a:r>
                        <a:rPr lang="fr-FR" sz="1200" b="1" i="0" u="none" strike="noStrike" cap="none">
                          <a:solidFill>
                            <a:srgbClr val="E07B6B"/>
                          </a:solidFill>
                          <a:latin typeface="Barlow"/>
                          <a:ea typeface="Barlow"/>
                          <a:cs typeface="Barlow"/>
                          <a:sym typeface="Barlow"/>
                        </a:rPr>
                        <a:t>2 à 3 fois par semaine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3100">
                <a:tc>
                  <a:txBody>
                    <a:bodyPr/>
                    <a:lstStyle/>
                    <a:p>
                      <a:pPr marL="0" marR="0" lvl="0" indent="0" algn="r" rtl="0">
                        <a:lnSpc>
                          <a:spcPct val="100000"/>
                        </a:lnSpc>
                        <a:spcBef>
                          <a:spcPts val="0"/>
                        </a:spcBef>
                        <a:spcAft>
                          <a:spcPts val="0"/>
                        </a:spcAft>
                        <a:buClr>
                          <a:srgbClr val="E99B83"/>
                        </a:buClr>
                        <a:buSzPts val="1200"/>
                        <a:buFont typeface="Barlow"/>
                        <a:buNone/>
                      </a:pPr>
                      <a:r>
                        <a:rPr lang="fr-FR" sz="1200" b="1" i="0" u="none" strike="noStrike" cap="none">
                          <a:solidFill>
                            <a:srgbClr val="E99B83"/>
                          </a:solidFill>
                          <a:latin typeface="Barlow"/>
                          <a:ea typeface="Barlow"/>
                          <a:cs typeface="Barlow"/>
                          <a:sym typeface="Barlow"/>
                        </a:rPr>
                        <a:t>1 fois par semaine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3100">
                <a:tc>
                  <a:txBody>
                    <a:bodyPr/>
                    <a:lstStyle/>
                    <a:p>
                      <a:pPr marL="0" marR="0" lvl="0" indent="0" algn="r" rtl="0">
                        <a:lnSpc>
                          <a:spcPct val="100000"/>
                        </a:lnSpc>
                        <a:spcBef>
                          <a:spcPts val="0"/>
                        </a:spcBef>
                        <a:spcAft>
                          <a:spcPts val="0"/>
                        </a:spcAft>
                        <a:buClr>
                          <a:srgbClr val="F6C7A5"/>
                        </a:buClr>
                        <a:buSzPts val="1200"/>
                        <a:buFont typeface="Barlow"/>
                        <a:buNone/>
                      </a:pPr>
                      <a:r>
                        <a:rPr lang="fr-FR" sz="1200" b="1" i="0" u="none" strike="noStrike" cap="none">
                          <a:solidFill>
                            <a:srgbClr val="F6C7A5"/>
                          </a:solidFill>
                          <a:latin typeface="Barlow"/>
                          <a:ea typeface="Barlow"/>
                          <a:cs typeface="Barlow"/>
                          <a:sym typeface="Barlow"/>
                        </a:rPr>
                        <a:t>1 à 3 fois par mois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3100">
                <a:tc>
                  <a:txBody>
                    <a:bodyPr/>
                    <a:lstStyle/>
                    <a:p>
                      <a:pPr marL="0" marR="0" lvl="0" indent="0" algn="r" rtl="0">
                        <a:lnSpc>
                          <a:spcPct val="100000"/>
                        </a:lnSpc>
                        <a:spcBef>
                          <a:spcPts val="0"/>
                        </a:spcBef>
                        <a:spcAft>
                          <a:spcPts val="0"/>
                        </a:spcAft>
                        <a:buClr>
                          <a:srgbClr val="F9DCC7"/>
                        </a:buClr>
                        <a:buSzPts val="1200"/>
                        <a:buFont typeface="Barlow"/>
                        <a:buNone/>
                      </a:pPr>
                      <a:r>
                        <a:rPr lang="fr-FR" sz="1200" b="1" i="0" u="none" strike="noStrike" cap="none">
                          <a:solidFill>
                            <a:srgbClr val="F9DCC7"/>
                          </a:solidFill>
                          <a:latin typeface="Barlow"/>
                          <a:ea typeface="Barlow"/>
                          <a:cs typeface="Barlow"/>
                          <a:sym typeface="Barlow"/>
                        </a:rPr>
                        <a:t>Moins d’1 fois par mois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3100">
                <a:tc>
                  <a:txBody>
                    <a:bodyPr/>
                    <a:lstStyle/>
                    <a:p>
                      <a:pPr marL="0" marR="0" lvl="0" indent="0" algn="r" rtl="0">
                        <a:lnSpc>
                          <a:spcPct val="100000"/>
                        </a:lnSpc>
                        <a:spcBef>
                          <a:spcPts val="0"/>
                        </a:spcBef>
                        <a:spcAft>
                          <a:spcPts val="0"/>
                        </a:spcAft>
                        <a:buClr>
                          <a:srgbClr val="A5A5A5"/>
                        </a:buClr>
                        <a:buSzPts val="1200"/>
                        <a:buFont typeface="Barlow"/>
                        <a:buNone/>
                      </a:pPr>
                      <a:r>
                        <a:rPr lang="fr-FR" sz="1200" b="1" i="0" u="none" strike="noStrike" cap="none">
                          <a:solidFill>
                            <a:srgbClr val="A5A5A5"/>
                          </a:solidFill>
                          <a:latin typeface="Barlow"/>
                          <a:ea typeface="Barlow"/>
                          <a:cs typeface="Barlow"/>
                          <a:sym typeface="Barlow"/>
                        </a:rPr>
                        <a:t>Vous ne souhaitez pas répondre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06" name="Google Shape;1506;p3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pic>
        <p:nvPicPr>
          <p:cNvPr id="1507" name="Google Shape;1507;p39"/>
          <p:cNvPicPr preferRelativeResize="0"/>
          <p:nvPr/>
        </p:nvPicPr>
        <p:blipFill rotWithShape="1">
          <a:blip r:embed="rId7">
            <a:alphaModFix/>
          </a:blip>
          <a:srcRect/>
          <a:stretch/>
        </p:blipFill>
        <p:spPr>
          <a:xfrm>
            <a:off x="8837968" y="1270942"/>
            <a:ext cx="372458" cy="372458"/>
          </a:xfrm>
          <a:prstGeom prst="rect">
            <a:avLst/>
          </a:prstGeom>
          <a:noFill/>
          <a:ln>
            <a:noFill/>
          </a:ln>
        </p:spPr>
      </p:pic>
      <p:graphicFrame>
        <p:nvGraphicFramePr>
          <p:cNvPr id="1508" name="Google Shape;1508;p39"/>
          <p:cNvGraphicFramePr/>
          <p:nvPr/>
        </p:nvGraphicFramePr>
        <p:xfrm>
          <a:off x="5223069" y="1993717"/>
          <a:ext cx="3659947" cy="38941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09" name="Google Shape;1509;p39"/>
          <p:cNvGraphicFramePr/>
          <p:nvPr/>
        </p:nvGraphicFramePr>
        <p:xfrm>
          <a:off x="7049914" y="1979650"/>
          <a:ext cx="3659947" cy="3894168"/>
        </p:xfrm>
        <a:graphic>
          <a:graphicData uri="http://schemas.openxmlformats.org/drawingml/2006/chart">
            <c:chart xmlns:c="http://schemas.openxmlformats.org/drawingml/2006/chart" xmlns:r="http://schemas.openxmlformats.org/officeDocument/2006/relationships" r:id="rId9"/>
          </a:graphicData>
        </a:graphic>
      </p:graphicFrame>
      <p:grpSp>
        <p:nvGrpSpPr>
          <p:cNvPr id="1510" name="Google Shape;1510;p39"/>
          <p:cNvGrpSpPr/>
          <p:nvPr/>
        </p:nvGrpSpPr>
        <p:grpSpPr>
          <a:xfrm>
            <a:off x="6318260" y="6461267"/>
            <a:ext cx="2999525" cy="192428"/>
            <a:chOff x="118143" y="1765490"/>
            <a:chExt cx="2999525" cy="192428"/>
          </a:xfrm>
        </p:grpSpPr>
        <p:sp>
          <p:nvSpPr>
            <p:cNvPr id="1511" name="Google Shape;1511;p39"/>
            <p:cNvSpPr txBox="1"/>
            <p:nvPr/>
          </p:nvSpPr>
          <p:spPr>
            <a:xfrm>
              <a:off x="338307" y="1765490"/>
              <a:ext cx="2779361" cy="164148"/>
            </a:xfrm>
            <a:prstGeom prst="rect">
              <a:avLst/>
            </a:prstGeom>
            <a:noFill/>
            <a:ln>
              <a:noFill/>
            </a:ln>
          </p:spPr>
          <p:txBody>
            <a:bodyPr spcFirstLastPara="1" wrap="square" lIns="0" tIns="0" rIns="0" bIns="0" anchor="b" anchorCtr="0">
              <a:spAutoFit/>
            </a:bodyPr>
            <a:lstStyle/>
            <a:p>
              <a:pPr marL="0" marR="0" lvl="0" indent="0" algn="l" rtl="0">
                <a:lnSpc>
                  <a:spcPct val="120000"/>
                </a:lnSpc>
                <a:spcBef>
                  <a:spcPts val="0"/>
                </a:spcBef>
                <a:spcAft>
                  <a:spcPts val="0"/>
                </a:spcAft>
                <a:buClr>
                  <a:srgbClr val="C00000"/>
                </a:buClr>
                <a:buSzPts val="500"/>
                <a:buFont typeface="Barlow"/>
                <a:buNone/>
              </a:pPr>
              <a:r>
                <a:rPr lang="fr-FR" sz="1000" b="0" i="1">
                  <a:solidFill>
                    <a:srgbClr val="C00000"/>
                  </a:solidFill>
                  <a:latin typeface="Barlow"/>
                  <a:ea typeface="Barlow"/>
                  <a:cs typeface="Barlow"/>
                  <a:sym typeface="Barlow"/>
                </a:rPr>
                <a:t>Base faible, résultats à interpréter avec prudence</a:t>
              </a:r>
              <a:endParaRPr/>
            </a:p>
          </p:txBody>
        </p:sp>
        <p:pic>
          <p:nvPicPr>
            <p:cNvPr id="1512" name="Google Shape;1512;p39" descr="Avertissement avec un remplissage uni"/>
            <p:cNvPicPr preferRelativeResize="0"/>
            <p:nvPr/>
          </p:nvPicPr>
          <p:blipFill rotWithShape="1">
            <a:blip r:embed="rId10">
              <a:alphaModFix/>
            </a:blip>
            <a:srcRect/>
            <a:stretch/>
          </p:blipFill>
          <p:spPr>
            <a:xfrm>
              <a:off x="118143" y="1771970"/>
              <a:ext cx="185948" cy="185948"/>
            </a:xfrm>
            <a:prstGeom prst="rect">
              <a:avLst/>
            </a:prstGeom>
            <a:noFill/>
            <a:ln>
              <a:noFill/>
            </a:ln>
          </p:spPr>
        </p:pic>
      </p:grpSp>
      <p:pic>
        <p:nvPicPr>
          <p:cNvPr id="1513" name="Google Shape;1513;p39" descr="Avertissement avec un remplissage uni"/>
          <p:cNvPicPr preferRelativeResize="0"/>
          <p:nvPr/>
        </p:nvPicPr>
        <p:blipFill rotWithShape="1">
          <a:blip r:embed="rId10">
            <a:alphaModFix/>
          </a:blip>
          <a:srcRect/>
          <a:stretch/>
        </p:blipFill>
        <p:spPr>
          <a:xfrm>
            <a:off x="8641465" y="2047243"/>
            <a:ext cx="185948" cy="185948"/>
          </a:xfrm>
          <a:prstGeom prst="rect">
            <a:avLst/>
          </a:prstGeom>
          <a:noFill/>
          <a:ln>
            <a:noFill/>
          </a:ln>
        </p:spPr>
      </p:pic>
      <p:pic>
        <p:nvPicPr>
          <p:cNvPr id="1514" name="Google Shape;1514;p39" descr="Avertissement avec un remplissage uni"/>
          <p:cNvPicPr preferRelativeResize="0"/>
          <p:nvPr/>
        </p:nvPicPr>
        <p:blipFill rotWithShape="1">
          <a:blip r:embed="rId10">
            <a:alphaModFix/>
          </a:blip>
          <a:srcRect/>
          <a:stretch/>
        </p:blipFill>
        <p:spPr>
          <a:xfrm>
            <a:off x="3792877" y="2048616"/>
            <a:ext cx="185948" cy="185948"/>
          </a:xfrm>
          <a:prstGeom prst="rect">
            <a:avLst/>
          </a:prstGeom>
          <a:noFill/>
          <a:ln>
            <a:noFill/>
          </a:ln>
        </p:spPr>
      </p:pic>
      <p:graphicFrame>
        <p:nvGraphicFramePr>
          <p:cNvPr id="1515" name="Google Shape;1515;p39"/>
          <p:cNvGraphicFramePr/>
          <p:nvPr/>
        </p:nvGraphicFramePr>
        <p:xfrm>
          <a:off x="3366279" y="2051895"/>
          <a:ext cx="6483400" cy="160020"/>
        </p:xfrm>
        <a:graphic>
          <a:graphicData uri="http://schemas.openxmlformats.org/drawingml/2006/table">
            <a:tbl>
              <a:tblPr firstRow="1" bandRow="1">
                <a:noFill/>
                <a:tableStyleId>{D0988FB2-149A-450F-9738-1AC2C797F4CA}</a:tableStyleId>
              </a:tblPr>
              <a:tblGrid>
                <a:gridCol w="1620850">
                  <a:extLst>
                    <a:ext uri="{9D8B030D-6E8A-4147-A177-3AD203B41FA5}">
                      <a16:colId xmlns:a16="http://schemas.microsoft.com/office/drawing/2014/main" val="20000"/>
                    </a:ext>
                  </a:extLst>
                </a:gridCol>
                <a:gridCol w="1620850">
                  <a:extLst>
                    <a:ext uri="{9D8B030D-6E8A-4147-A177-3AD203B41FA5}">
                      <a16:colId xmlns:a16="http://schemas.microsoft.com/office/drawing/2014/main" val="20001"/>
                    </a:ext>
                  </a:extLst>
                </a:gridCol>
                <a:gridCol w="1620850">
                  <a:extLst>
                    <a:ext uri="{9D8B030D-6E8A-4147-A177-3AD203B41FA5}">
                      <a16:colId xmlns:a16="http://schemas.microsoft.com/office/drawing/2014/main" val="20002"/>
                    </a:ext>
                  </a:extLst>
                </a:gridCol>
                <a:gridCol w="1620850">
                  <a:extLst>
                    <a:ext uri="{9D8B030D-6E8A-4147-A177-3AD203B41FA5}">
                      <a16:colId xmlns:a16="http://schemas.microsoft.com/office/drawing/2014/main" val="20003"/>
                    </a:ext>
                  </a:extLst>
                </a:gridCol>
              </a:tblGrid>
              <a:tr h="141375">
                <a:tc>
                  <a:txBody>
                    <a:bodyPr/>
                    <a:lstStyle/>
                    <a:p>
                      <a:pPr marL="0" marR="0" lvl="0" indent="0" algn="ctr" rtl="0">
                        <a:spcBef>
                          <a:spcPts val="0"/>
                        </a:spcBef>
                        <a:spcAft>
                          <a:spcPts val="0"/>
                        </a:spcAft>
                        <a:buNone/>
                      </a:pPr>
                      <a:r>
                        <a:rPr lang="fr-FR" sz="1050" b="0" u="none" strike="noStrike" cap="none">
                          <a:solidFill>
                            <a:srgbClr val="7F7F7F"/>
                          </a:solidFill>
                        </a:rPr>
                        <a:t>n = 22</a:t>
                      </a:r>
                      <a:endParaRPr/>
                    </a:p>
                  </a:txBody>
                  <a:tcPr marL="0" marR="0" marT="0" marB="0" anchor="ctr"/>
                </a:tc>
                <a:tc>
                  <a:txBody>
                    <a:bodyPr/>
                    <a:lstStyle/>
                    <a:p>
                      <a:pPr marL="0" marR="0" lvl="0" indent="0" algn="ctr" rtl="0">
                        <a:lnSpc>
                          <a:spcPct val="100000"/>
                        </a:lnSpc>
                        <a:spcBef>
                          <a:spcPts val="0"/>
                        </a:spcBef>
                        <a:spcAft>
                          <a:spcPts val="0"/>
                        </a:spcAft>
                        <a:buClr>
                          <a:srgbClr val="7F7F7F"/>
                        </a:buClr>
                        <a:buSzPts val="1050"/>
                        <a:buFont typeface="Barlow"/>
                        <a:buNone/>
                      </a:pPr>
                      <a:r>
                        <a:rPr lang="fr-FR" sz="1050" b="0" i="0" u="none" strike="noStrike" cap="none">
                          <a:solidFill>
                            <a:srgbClr val="7F7F7F"/>
                          </a:solidFill>
                          <a:latin typeface="Barlow"/>
                          <a:ea typeface="Barlow"/>
                          <a:cs typeface="Barlow"/>
                          <a:sym typeface="Barlow"/>
                        </a:rPr>
                        <a:t>n = 55</a:t>
                      </a:r>
                      <a:endParaRPr/>
                    </a:p>
                  </a:txBody>
                  <a:tcPr marL="0" marR="0" marT="0" marB="0" anchor="ctr"/>
                </a:tc>
                <a:tc>
                  <a:txBody>
                    <a:bodyPr/>
                    <a:lstStyle/>
                    <a:p>
                      <a:pPr marL="0" marR="0" lvl="0" indent="0" algn="ctr" rtl="0">
                        <a:lnSpc>
                          <a:spcPct val="100000"/>
                        </a:lnSpc>
                        <a:spcBef>
                          <a:spcPts val="0"/>
                        </a:spcBef>
                        <a:spcAft>
                          <a:spcPts val="0"/>
                        </a:spcAft>
                        <a:buClr>
                          <a:srgbClr val="7F7F7F"/>
                        </a:buClr>
                        <a:buSzPts val="1050"/>
                        <a:buFont typeface="Barlow"/>
                        <a:buNone/>
                      </a:pPr>
                      <a:r>
                        <a:rPr lang="fr-FR" sz="1050" b="0" i="0" u="none" strike="noStrike" cap="none">
                          <a:solidFill>
                            <a:srgbClr val="7F7F7F"/>
                          </a:solidFill>
                          <a:latin typeface="Barlow"/>
                          <a:ea typeface="Barlow"/>
                          <a:cs typeface="Barlow"/>
                          <a:sym typeface="Barlow"/>
                        </a:rPr>
                        <a:t>n = 168</a:t>
                      </a:r>
                      <a:endParaRPr/>
                    </a:p>
                  </a:txBody>
                  <a:tcPr marL="0" marR="0" marT="0" marB="0" anchor="ctr"/>
                </a:tc>
                <a:tc>
                  <a:txBody>
                    <a:bodyPr/>
                    <a:lstStyle/>
                    <a:p>
                      <a:pPr marL="0" marR="0" lvl="0" indent="0" algn="ctr" rtl="0">
                        <a:lnSpc>
                          <a:spcPct val="100000"/>
                        </a:lnSpc>
                        <a:spcBef>
                          <a:spcPts val="0"/>
                        </a:spcBef>
                        <a:spcAft>
                          <a:spcPts val="0"/>
                        </a:spcAft>
                        <a:buClr>
                          <a:srgbClr val="7F7F7F"/>
                        </a:buClr>
                        <a:buSzPts val="1050"/>
                        <a:buFont typeface="Barlow"/>
                        <a:buNone/>
                      </a:pPr>
                      <a:r>
                        <a:rPr lang="fr-FR" sz="1050" b="0" i="0" u="none" strike="noStrike" cap="none">
                          <a:solidFill>
                            <a:srgbClr val="7F7F7F"/>
                          </a:solidFill>
                          <a:latin typeface="Barlow"/>
                          <a:ea typeface="Barlow"/>
                          <a:cs typeface="Barlow"/>
                          <a:sym typeface="Barlow"/>
                        </a:rPr>
                        <a:t>n = 33</a:t>
                      </a:r>
                      <a:endParaRPr/>
                    </a:p>
                  </a:txBody>
                  <a:tcPr marL="0" marR="0" marT="0" marB="0"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QUI SONT LES RÉPONDANTS ?</a:t>
            </a:r>
            <a:endParaRPr/>
          </a:p>
        </p:txBody>
      </p:sp>
      <p:sp>
        <p:nvSpPr>
          <p:cNvPr id="544" name="Google Shape;544;p4"/>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0</a:t>
            </a:r>
            <a:endParaRPr/>
          </a:p>
        </p:txBody>
      </p:sp>
      <p:sp>
        <p:nvSpPr>
          <p:cNvPr id="545" name="Google Shape;545;p4"/>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40"/>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L’ARRÊT DU TABAC </a:t>
            </a:r>
            <a:br>
              <a:rPr lang="fr-FR"/>
            </a:br>
            <a:r>
              <a:rPr lang="fr-FR"/>
              <a:t>(INTENTION, MOTIVATION, FREIN)</a:t>
            </a:r>
            <a:endParaRPr u="sng"/>
          </a:p>
        </p:txBody>
      </p:sp>
      <p:sp>
        <p:nvSpPr>
          <p:cNvPr id="1522" name="Google Shape;1522;p40"/>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3</a:t>
            </a:r>
            <a:endParaRPr/>
          </a:p>
          <a:p>
            <a:pPr marL="0" lvl="0" indent="0" algn="ctr" rtl="0">
              <a:lnSpc>
                <a:spcPct val="100000"/>
              </a:lnSpc>
              <a:spcBef>
                <a:spcPts val="0"/>
              </a:spcBef>
              <a:spcAft>
                <a:spcPts val="0"/>
              </a:spcAft>
              <a:buClr>
                <a:schemeClr val="lt1"/>
              </a:buClr>
              <a:buSzPts val="11700"/>
              <a:buNone/>
            </a:pPr>
            <a:endParaRPr/>
          </a:p>
        </p:txBody>
      </p:sp>
      <p:sp>
        <p:nvSpPr>
          <p:cNvPr id="1523" name="Google Shape;1523;p40"/>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graphicFrame>
        <p:nvGraphicFramePr>
          <p:cNvPr id="1529" name="Google Shape;1529;p41"/>
          <p:cNvGraphicFramePr/>
          <p:nvPr/>
        </p:nvGraphicFramePr>
        <p:xfrm>
          <a:off x="3412677" y="2150778"/>
          <a:ext cx="2609446" cy="2135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30" name="Google Shape;1530;p41"/>
          <p:cNvGraphicFramePr/>
          <p:nvPr/>
        </p:nvGraphicFramePr>
        <p:xfrm>
          <a:off x="6341753" y="2150778"/>
          <a:ext cx="2609446" cy="21350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31" name="Google Shape;1531;p41"/>
          <p:cNvGraphicFramePr/>
          <p:nvPr/>
        </p:nvGraphicFramePr>
        <p:xfrm>
          <a:off x="9276695" y="2150778"/>
          <a:ext cx="2609446" cy="2135036"/>
        </p:xfrm>
        <a:graphic>
          <a:graphicData uri="http://schemas.openxmlformats.org/drawingml/2006/chart">
            <c:chart xmlns:c="http://schemas.openxmlformats.org/drawingml/2006/chart" xmlns:r="http://schemas.openxmlformats.org/officeDocument/2006/relationships" r:id="rId5"/>
          </a:graphicData>
        </a:graphic>
      </p:graphicFrame>
      <p:sp>
        <p:nvSpPr>
          <p:cNvPr id="1532" name="Google Shape;1532;p41"/>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fumeurs actuels sont nombreux à avoir déjà arrêté de fumer pendant au moins une semaine ou à envisager sérieusement d’arrêter de fumer.</a:t>
            </a:r>
            <a:endParaRPr/>
          </a:p>
        </p:txBody>
      </p:sp>
      <p:sp>
        <p:nvSpPr>
          <p:cNvPr id="1533" name="Google Shape;1533;p41"/>
          <p:cNvSpPr txBox="1"/>
          <p:nvPr/>
        </p:nvSpPr>
        <p:spPr>
          <a:xfrm>
            <a:off x="589787" y="5921924"/>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Q14. Pour toutes les situations suivantes, quelles sont celles qui vous concernent ou qui vous ont concerné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(n = 126) </a:t>
            </a:r>
            <a:endParaRPr sz="1000" i="1" u="none" strike="noStrike" cap="none">
              <a:solidFill>
                <a:srgbClr val="002060"/>
              </a:solidFill>
              <a:latin typeface="Barlow"/>
              <a:ea typeface="Barlow"/>
              <a:cs typeface="Barlow"/>
              <a:sym typeface="Barlow"/>
            </a:endParaRPr>
          </a:p>
        </p:txBody>
      </p:sp>
      <p:graphicFrame>
        <p:nvGraphicFramePr>
          <p:cNvPr id="1534" name="Google Shape;1534;p41"/>
          <p:cNvGraphicFramePr/>
          <p:nvPr/>
        </p:nvGraphicFramePr>
        <p:xfrm>
          <a:off x="406176" y="2150778"/>
          <a:ext cx="2609446" cy="2135036"/>
        </p:xfrm>
        <a:graphic>
          <a:graphicData uri="http://schemas.openxmlformats.org/drawingml/2006/chart">
            <c:chart xmlns:c="http://schemas.openxmlformats.org/drawingml/2006/chart" xmlns:r="http://schemas.openxmlformats.org/officeDocument/2006/relationships" r:id="rId6"/>
          </a:graphicData>
        </a:graphic>
      </p:graphicFrame>
      <p:sp>
        <p:nvSpPr>
          <p:cNvPr id="1535" name="Google Shape;1535;p41"/>
          <p:cNvSpPr txBox="1"/>
          <p:nvPr/>
        </p:nvSpPr>
        <p:spPr>
          <a:xfrm>
            <a:off x="1234849" y="2918529"/>
            <a:ext cx="1219200" cy="570156"/>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3600" b="1">
                <a:solidFill>
                  <a:srgbClr val="1E7DA7"/>
                </a:solidFill>
                <a:latin typeface="Barlow"/>
                <a:ea typeface="Barlow"/>
                <a:cs typeface="Barlow"/>
                <a:sym typeface="Barlow"/>
              </a:rPr>
              <a:t>88%</a:t>
            </a:r>
            <a:endParaRPr/>
          </a:p>
        </p:txBody>
      </p:sp>
      <p:sp>
        <p:nvSpPr>
          <p:cNvPr id="1536" name="Google Shape;1536;p41"/>
          <p:cNvSpPr txBox="1"/>
          <p:nvPr/>
        </p:nvSpPr>
        <p:spPr>
          <a:xfrm>
            <a:off x="4267082" y="2918529"/>
            <a:ext cx="1219200" cy="570156"/>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3600" b="1">
                <a:solidFill>
                  <a:srgbClr val="1E7DA7"/>
                </a:solidFill>
                <a:latin typeface="Barlow"/>
                <a:ea typeface="Barlow"/>
                <a:cs typeface="Barlow"/>
                <a:sym typeface="Barlow"/>
              </a:rPr>
              <a:t>79%</a:t>
            </a:r>
            <a:endParaRPr/>
          </a:p>
        </p:txBody>
      </p:sp>
      <p:sp>
        <p:nvSpPr>
          <p:cNvPr id="1537" name="Google Shape;1537;p41"/>
          <p:cNvSpPr txBox="1"/>
          <p:nvPr/>
        </p:nvSpPr>
        <p:spPr>
          <a:xfrm>
            <a:off x="7100334" y="2918529"/>
            <a:ext cx="1219200" cy="570156"/>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3600" b="1">
                <a:solidFill>
                  <a:srgbClr val="1E7DA7"/>
                </a:solidFill>
                <a:latin typeface="Barlow"/>
                <a:ea typeface="Barlow"/>
                <a:cs typeface="Barlow"/>
                <a:sym typeface="Barlow"/>
              </a:rPr>
              <a:t>45%</a:t>
            </a:r>
            <a:endParaRPr/>
          </a:p>
        </p:txBody>
      </p:sp>
      <p:sp>
        <p:nvSpPr>
          <p:cNvPr id="1538" name="Google Shape;1538;p41"/>
          <p:cNvSpPr txBox="1"/>
          <p:nvPr/>
        </p:nvSpPr>
        <p:spPr>
          <a:xfrm>
            <a:off x="10018425" y="2858844"/>
            <a:ext cx="1219200" cy="570156"/>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3600" b="1">
                <a:solidFill>
                  <a:srgbClr val="1E7DA7"/>
                </a:solidFill>
                <a:latin typeface="Barlow"/>
                <a:ea typeface="Barlow"/>
                <a:cs typeface="Barlow"/>
                <a:sym typeface="Barlow"/>
              </a:rPr>
              <a:t>33%</a:t>
            </a:r>
            <a:endParaRPr/>
          </a:p>
        </p:txBody>
      </p:sp>
      <p:sp>
        <p:nvSpPr>
          <p:cNvPr id="1539" name="Google Shape;1539;p41"/>
          <p:cNvSpPr txBox="1"/>
          <p:nvPr/>
        </p:nvSpPr>
        <p:spPr>
          <a:xfrm>
            <a:off x="450000" y="4470561"/>
            <a:ext cx="2521799" cy="717248"/>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a:solidFill>
                  <a:srgbClr val="002060"/>
                </a:solidFill>
                <a:latin typeface="Barlow"/>
                <a:ea typeface="Barlow"/>
                <a:cs typeface="Barlow"/>
                <a:sym typeface="Barlow"/>
              </a:rPr>
              <a:t>ont déjà arrêté de fumer (de leur propre initiative) au moins une semaine</a:t>
            </a:r>
            <a:endParaRPr/>
          </a:p>
        </p:txBody>
      </p:sp>
      <p:sp>
        <p:nvSpPr>
          <p:cNvPr id="1540" name="Google Shape;1540;p41"/>
          <p:cNvSpPr txBox="1"/>
          <p:nvPr/>
        </p:nvSpPr>
        <p:spPr>
          <a:xfrm>
            <a:off x="3456501" y="4470561"/>
            <a:ext cx="2521799" cy="469487"/>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a:solidFill>
                  <a:srgbClr val="002060"/>
                </a:solidFill>
                <a:latin typeface="Barlow"/>
                <a:ea typeface="Barlow"/>
                <a:cs typeface="Barlow"/>
                <a:sym typeface="Barlow"/>
              </a:rPr>
              <a:t>envisagent sérieusement d’arrêter de fumer</a:t>
            </a:r>
            <a:endParaRPr/>
          </a:p>
        </p:txBody>
      </p:sp>
      <p:sp>
        <p:nvSpPr>
          <p:cNvPr id="1541" name="Google Shape;1541;p41"/>
          <p:cNvSpPr txBox="1"/>
          <p:nvPr/>
        </p:nvSpPr>
        <p:spPr>
          <a:xfrm>
            <a:off x="6388510" y="4470561"/>
            <a:ext cx="2521799" cy="965008"/>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a:solidFill>
                  <a:srgbClr val="002060"/>
                </a:solidFill>
                <a:latin typeface="Barlow"/>
                <a:ea typeface="Barlow"/>
                <a:cs typeface="Barlow"/>
                <a:sym typeface="Barlow"/>
              </a:rPr>
              <a:t>ont déjà consulté des professionnels pour les accompagner dans l’arrêt du tabac</a:t>
            </a:r>
            <a:endParaRPr/>
          </a:p>
        </p:txBody>
      </p:sp>
      <p:sp>
        <p:nvSpPr>
          <p:cNvPr id="1542" name="Google Shape;1542;p41"/>
          <p:cNvSpPr txBox="1"/>
          <p:nvPr/>
        </p:nvSpPr>
        <p:spPr>
          <a:xfrm>
            <a:off x="9320519" y="4470561"/>
            <a:ext cx="2521799" cy="965008"/>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a:solidFill>
                  <a:srgbClr val="002060"/>
                </a:solidFill>
                <a:latin typeface="Barlow"/>
                <a:ea typeface="Barlow"/>
                <a:cs typeface="Barlow"/>
                <a:sym typeface="Barlow"/>
              </a:rPr>
              <a:t>ont déjà essayé de tenir le défi « du mois sans tabac » qui se déroule chaque année en novembre</a:t>
            </a:r>
            <a:endParaRPr/>
          </a:p>
        </p:txBody>
      </p:sp>
      <p:grpSp>
        <p:nvGrpSpPr>
          <p:cNvPr id="1543" name="Google Shape;1543;p41"/>
          <p:cNvGrpSpPr/>
          <p:nvPr/>
        </p:nvGrpSpPr>
        <p:grpSpPr>
          <a:xfrm>
            <a:off x="10742326" y="59478"/>
            <a:ext cx="1649580" cy="1135138"/>
            <a:chOff x="-161843" y="1551647"/>
            <a:chExt cx="1649580" cy="1135138"/>
          </a:xfrm>
        </p:grpSpPr>
        <p:grpSp>
          <p:nvGrpSpPr>
            <p:cNvPr id="1544" name="Google Shape;1544;p41"/>
            <p:cNvGrpSpPr/>
            <p:nvPr/>
          </p:nvGrpSpPr>
          <p:grpSpPr>
            <a:xfrm>
              <a:off x="368934" y="1708609"/>
              <a:ext cx="588025" cy="588025"/>
              <a:chOff x="2641002" y="1479176"/>
              <a:chExt cx="645696" cy="645696"/>
            </a:xfrm>
          </p:grpSpPr>
          <p:sp>
            <p:nvSpPr>
              <p:cNvPr id="1545" name="Google Shape;1545;p41"/>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546" name="Google Shape;1546;p41"/>
              <p:cNvPicPr preferRelativeResize="0"/>
              <p:nvPr/>
            </p:nvPicPr>
            <p:blipFill rotWithShape="1">
              <a:blip r:embed="rId7">
                <a:alphaModFix/>
              </a:blip>
              <a:srcRect/>
              <a:stretch/>
            </p:blipFill>
            <p:spPr>
              <a:xfrm>
                <a:off x="2745902" y="1584076"/>
                <a:ext cx="435896" cy="435896"/>
              </a:xfrm>
              <a:prstGeom prst="rect">
                <a:avLst/>
              </a:prstGeom>
              <a:solidFill>
                <a:srgbClr val="1E7DA7"/>
              </a:solidFill>
              <a:ln>
                <a:noFill/>
              </a:ln>
            </p:spPr>
          </p:pic>
        </p:grpSp>
        <p:sp>
          <p:nvSpPr>
            <p:cNvPr id="1547" name="Google Shape;1547;p41"/>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1548" name="Google Shape;1548;p41" descr="Fumer avec un remplissage uni"/>
            <p:cNvPicPr preferRelativeResize="0"/>
            <p:nvPr/>
          </p:nvPicPr>
          <p:blipFill rotWithShape="1">
            <a:blip r:embed="rId8">
              <a:alphaModFix/>
            </a:blip>
            <a:srcRect/>
            <a:stretch/>
          </p:blipFill>
          <p:spPr>
            <a:xfrm>
              <a:off x="898202" y="1551647"/>
              <a:ext cx="283679" cy="283679"/>
            </a:xfrm>
            <a:prstGeom prst="rect">
              <a:avLst/>
            </a:prstGeom>
            <a:noFill/>
            <a:ln>
              <a:noFill/>
            </a:ln>
          </p:spPr>
        </p:pic>
      </p:grpSp>
      <p:sp>
        <p:nvSpPr>
          <p:cNvPr id="1549" name="Google Shape;1549;p41"/>
          <p:cNvSpPr/>
          <p:nvPr/>
        </p:nvSpPr>
        <p:spPr>
          <a:xfrm>
            <a:off x="1" y="1271016"/>
            <a:ext cx="713232" cy="330806"/>
          </a:xfrm>
          <a:prstGeom prst="rect">
            <a:avLst/>
          </a:prstGeom>
          <a:solidFill>
            <a:srgbClr val="217DA6"/>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latin typeface="Barlow"/>
                <a:ea typeface="Barlow"/>
                <a:cs typeface="Barlow"/>
                <a:sym typeface="Barlow"/>
              </a:rPr>
              <a:t>% OUI</a:t>
            </a:r>
            <a:endParaRPr/>
          </a:p>
        </p:txBody>
      </p:sp>
      <p:sp>
        <p:nvSpPr>
          <p:cNvPr id="1550" name="Google Shape;1550;p4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42"/>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LES </a:t>
            </a:r>
            <a:r>
              <a:rPr lang="fr-FR" u="sng"/>
              <a:t>TENTATIVES</a:t>
            </a:r>
            <a:r>
              <a:rPr lang="fr-FR"/>
              <a:t> D’ARRÊT DU TABAC : MESURES MISES EN PLACE PAR LES PVVIH</a:t>
            </a:r>
            <a:endParaRPr u="sng"/>
          </a:p>
        </p:txBody>
      </p:sp>
      <p:sp>
        <p:nvSpPr>
          <p:cNvPr id="1557" name="Google Shape;1557;p42"/>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3a</a:t>
            </a:r>
            <a:endParaRPr/>
          </a:p>
          <a:p>
            <a:pPr marL="0" lvl="0" indent="0" algn="ctr" rtl="0">
              <a:lnSpc>
                <a:spcPct val="100000"/>
              </a:lnSpc>
              <a:spcBef>
                <a:spcPts val="0"/>
              </a:spcBef>
              <a:spcAft>
                <a:spcPts val="0"/>
              </a:spcAft>
              <a:buClr>
                <a:schemeClr val="lt1"/>
              </a:buClr>
              <a:buSzPts val="11700"/>
              <a:buNone/>
            </a:pPr>
            <a:endParaRPr/>
          </a:p>
        </p:txBody>
      </p:sp>
      <p:sp>
        <p:nvSpPr>
          <p:cNvPr id="1558" name="Google Shape;1558;p42"/>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aphicFrame>
        <p:nvGraphicFramePr>
          <p:cNvPr id="1564" name="Google Shape;1564;p43"/>
          <p:cNvGraphicFramePr/>
          <p:nvPr/>
        </p:nvGraphicFramePr>
        <p:xfrm>
          <a:off x="-2053934" y="2472114"/>
          <a:ext cx="9876736" cy="3151205"/>
        </p:xfrm>
        <a:graphic>
          <a:graphicData uri="http://schemas.openxmlformats.org/drawingml/2006/chart">
            <c:chart xmlns:c="http://schemas.openxmlformats.org/drawingml/2006/chart" xmlns:r="http://schemas.openxmlformats.org/officeDocument/2006/relationships" r:id="rId3"/>
          </a:graphicData>
        </a:graphic>
      </p:graphicFrame>
      <p:sp>
        <p:nvSpPr>
          <p:cNvPr id="1565" name="Google Shape;1565;p43"/>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Parmi ceux qui ont déjà essayé d’arrêter de fumer, ils ont fait plus de 5 tentatives en moyenne. Pour près de 2 sur 5, ils ont déjà réussi à arrêter de fumer pendant plus de 6 mois.</a:t>
            </a:r>
            <a:endParaRPr/>
          </a:p>
        </p:txBody>
      </p:sp>
      <p:sp>
        <p:nvSpPr>
          <p:cNvPr id="1566" name="Google Shape;1566;p43"/>
          <p:cNvSpPr txBox="1"/>
          <p:nvPr/>
        </p:nvSpPr>
        <p:spPr>
          <a:xfrm>
            <a:off x="589788" y="5901835"/>
            <a:ext cx="5506212" cy="57079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Q15. Combien de fois avez-vous déjà essayé d’arrêter de fumer pendant au moins une semaine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a:t>
            </a:r>
            <a:r>
              <a:rPr lang="fr-FR" sz="1000">
                <a:solidFill>
                  <a:srgbClr val="002060"/>
                </a:solidFill>
                <a:latin typeface="Barlow"/>
                <a:ea typeface="Barlow"/>
                <a:cs typeface="Barlow"/>
                <a:sym typeface="Barlow"/>
              </a:rPr>
              <a:t>PvVIH qui fument actuellement</a:t>
            </a:r>
            <a:r>
              <a:rPr lang="fr-FR" sz="1000" i="1">
                <a:solidFill>
                  <a:srgbClr val="002060"/>
                </a:solidFill>
                <a:latin typeface="Barlow"/>
                <a:ea typeface="Barlow"/>
                <a:cs typeface="Barlow"/>
                <a:sym typeface="Barlow"/>
              </a:rPr>
              <a:t> et qui ont déjà arrêté de fumer pendant au moins une semaine</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111</a:t>
            </a:r>
            <a:r>
              <a:rPr lang="fr-FR" sz="1000" i="1" u="none" strike="noStrike" cap="none">
                <a:solidFill>
                  <a:srgbClr val="002060"/>
                </a:solidFill>
                <a:latin typeface="Barlow"/>
                <a:ea typeface="Barlow"/>
                <a:cs typeface="Barlow"/>
                <a:sym typeface="Barlow"/>
              </a:rPr>
              <a:t>)</a:t>
            </a:r>
            <a:endParaRPr/>
          </a:p>
        </p:txBody>
      </p:sp>
      <p:sp>
        <p:nvSpPr>
          <p:cNvPr id="1567" name="Google Shape;1567;p43"/>
          <p:cNvSpPr txBox="1"/>
          <p:nvPr/>
        </p:nvSpPr>
        <p:spPr>
          <a:xfrm>
            <a:off x="3552925" y="3549747"/>
            <a:ext cx="22001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0" u="none" strike="noStrike" cap="none">
                <a:solidFill>
                  <a:srgbClr val="002060"/>
                </a:solidFill>
                <a:latin typeface="Barlow"/>
                <a:ea typeface="Barlow"/>
                <a:cs typeface="Barlow"/>
                <a:sym typeface="Barlow"/>
              </a:rPr>
              <a:t>En moyenne </a:t>
            </a:r>
            <a:r>
              <a:rPr lang="fr-FR" sz="2000" b="1" cap="small">
                <a:solidFill>
                  <a:srgbClr val="217DA6"/>
                </a:solidFill>
                <a:latin typeface="Barlow"/>
                <a:ea typeface="Barlow"/>
                <a:cs typeface="Barlow"/>
                <a:sym typeface="Barlow"/>
              </a:rPr>
              <a:t>5,6 fois</a:t>
            </a:r>
            <a:endParaRPr/>
          </a:p>
        </p:txBody>
      </p:sp>
      <p:grpSp>
        <p:nvGrpSpPr>
          <p:cNvPr id="1568" name="Google Shape;1568;p43"/>
          <p:cNvGrpSpPr/>
          <p:nvPr/>
        </p:nvGrpSpPr>
        <p:grpSpPr>
          <a:xfrm>
            <a:off x="10742326" y="59478"/>
            <a:ext cx="1649580" cy="1135138"/>
            <a:chOff x="-161843" y="1551647"/>
            <a:chExt cx="1649580" cy="1135138"/>
          </a:xfrm>
        </p:grpSpPr>
        <p:grpSp>
          <p:nvGrpSpPr>
            <p:cNvPr id="1569" name="Google Shape;1569;p43"/>
            <p:cNvGrpSpPr/>
            <p:nvPr/>
          </p:nvGrpSpPr>
          <p:grpSpPr>
            <a:xfrm>
              <a:off x="368934" y="1708609"/>
              <a:ext cx="588025" cy="588025"/>
              <a:chOff x="2641002" y="1479176"/>
              <a:chExt cx="645696" cy="645696"/>
            </a:xfrm>
          </p:grpSpPr>
          <p:sp>
            <p:nvSpPr>
              <p:cNvPr id="1570" name="Google Shape;1570;p43"/>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571" name="Google Shape;1571;p43"/>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572" name="Google Shape;1572;p43"/>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1573" name="Google Shape;1573;p43"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1574" name="Google Shape;1574;p43"/>
          <p:cNvSpPr txBox="1"/>
          <p:nvPr/>
        </p:nvSpPr>
        <p:spPr>
          <a:xfrm>
            <a:off x="1989206" y="1439527"/>
            <a:ext cx="4106793" cy="46948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a:solidFill>
                  <a:srgbClr val="002060"/>
                </a:solidFill>
                <a:latin typeface="Barlow"/>
                <a:ea typeface="Barlow"/>
                <a:cs typeface="Barlow"/>
                <a:sym typeface="Barlow"/>
              </a:rPr>
              <a:t>des PvVIH fumeurs actuels ont déjà arrêté de fumer (de leur propre initiative) au moins une semaine</a:t>
            </a:r>
            <a:endParaRPr/>
          </a:p>
        </p:txBody>
      </p:sp>
      <p:sp>
        <p:nvSpPr>
          <p:cNvPr id="1575" name="Google Shape;1575;p43"/>
          <p:cNvSpPr/>
          <p:nvPr/>
        </p:nvSpPr>
        <p:spPr>
          <a:xfrm>
            <a:off x="2474559" y="2013746"/>
            <a:ext cx="3136086" cy="616383"/>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1000" i="1">
                <a:solidFill>
                  <a:srgbClr val="7F7F7F"/>
                </a:solidFill>
                <a:latin typeface="Barlow"/>
                <a:ea typeface="Barlow"/>
                <a:cs typeface="Barlow"/>
                <a:sym typeface="Barlow"/>
              </a:rPr>
              <a:t>Précision affichée aux répondants : « Par tentative, il faut comprendre le nombre de fois où vous avez réussi à arrêter de fumer pendant au moins 1 semaine ».</a:t>
            </a:r>
            <a:endParaRPr/>
          </a:p>
        </p:txBody>
      </p:sp>
      <p:sp>
        <p:nvSpPr>
          <p:cNvPr id="1576" name="Google Shape;1576;p4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577" name="Google Shape;1577;p43"/>
          <p:cNvSpPr txBox="1"/>
          <p:nvPr/>
        </p:nvSpPr>
        <p:spPr>
          <a:xfrm>
            <a:off x="6247182" y="5901835"/>
            <a:ext cx="5121452" cy="57079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Q16. Quelle est la durée maximum pendant laquelle vous êtes parvenu à arrêter de fumer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111</a:t>
            </a:r>
            <a:r>
              <a:rPr lang="fr-FR" sz="1000" i="1" u="none" strike="noStrike" cap="none">
                <a:solidFill>
                  <a:srgbClr val="002060"/>
                </a:solidFill>
                <a:latin typeface="Barlow"/>
                <a:ea typeface="Barlow"/>
                <a:cs typeface="Barlow"/>
                <a:sym typeface="Barlow"/>
              </a:rPr>
              <a:t>)</a:t>
            </a:r>
            <a:endParaRPr/>
          </a:p>
        </p:txBody>
      </p:sp>
      <p:graphicFrame>
        <p:nvGraphicFramePr>
          <p:cNvPr id="1578" name="Google Shape;1578;p43"/>
          <p:cNvGraphicFramePr/>
          <p:nvPr/>
        </p:nvGraphicFramePr>
        <p:xfrm>
          <a:off x="6247182" y="1193426"/>
          <a:ext cx="5767805" cy="33020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79" name="Google Shape;1579;p43"/>
          <p:cNvGraphicFramePr/>
          <p:nvPr/>
        </p:nvGraphicFramePr>
        <p:xfrm>
          <a:off x="6771146" y="4745816"/>
          <a:ext cx="3000000" cy="3000000"/>
        </p:xfrm>
        <a:graphic>
          <a:graphicData uri="http://schemas.openxmlformats.org/drawingml/2006/table">
            <a:tbl>
              <a:tblPr firstRow="1" bandRow="1">
                <a:noFill/>
                <a:tableStyleId>{D0988FB2-149A-450F-9738-1AC2C797F4CA}</a:tableStyleId>
              </a:tblPr>
              <a:tblGrid>
                <a:gridCol w="1069275">
                  <a:extLst>
                    <a:ext uri="{9D8B030D-6E8A-4147-A177-3AD203B41FA5}">
                      <a16:colId xmlns:a16="http://schemas.microsoft.com/office/drawing/2014/main" val="20000"/>
                    </a:ext>
                  </a:extLst>
                </a:gridCol>
                <a:gridCol w="1069275">
                  <a:extLst>
                    <a:ext uri="{9D8B030D-6E8A-4147-A177-3AD203B41FA5}">
                      <a16:colId xmlns:a16="http://schemas.microsoft.com/office/drawing/2014/main" val="20001"/>
                    </a:ext>
                  </a:extLst>
                </a:gridCol>
                <a:gridCol w="1069275">
                  <a:extLst>
                    <a:ext uri="{9D8B030D-6E8A-4147-A177-3AD203B41FA5}">
                      <a16:colId xmlns:a16="http://schemas.microsoft.com/office/drawing/2014/main" val="20002"/>
                    </a:ext>
                  </a:extLst>
                </a:gridCol>
                <a:gridCol w="1069275">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A9D8EE"/>
                          </a:solidFill>
                          <a:latin typeface="Barlow"/>
                          <a:ea typeface="Barlow"/>
                          <a:cs typeface="Barlow"/>
                          <a:sym typeface="Barlow"/>
                        </a:rPr>
                        <a:t>2 </a:t>
                      </a:r>
                      <a:br>
                        <a:rPr lang="fr-FR" sz="1100" b="1" i="0" u="none" strike="noStrike" cap="none">
                          <a:solidFill>
                            <a:srgbClr val="A9D8EE"/>
                          </a:solidFill>
                          <a:latin typeface="Barlow"/>
                          <a:ea typeface="Barlow"/>
                          <a:cs typeface="Barlow"/>
                          <a:sym typeface="Barlow"/>
                        </a:rPr>
                      </a:br>
                      <a:r>
                        <a:rPr lang="fr-FR" sz="1100" b="1" i="0" u="none" strike="noStrike" cap="none">
                          <a:solidFill>
                            <a:srgbClr val="A9D8EE"/>
                          </a:solidFill>
                          <a:latin typeface="Barlow"/>
                          <a:ea typeface="Barlow"/>
                          <a:cs typeface="Barlow"/>
                          <a:sym typeface="Barlow"/>
                        </a:rPr>
                        <a:t>SEMAINES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52B1DD"/>
                          </a:solidFill>
                          <a:latin typeface="Barlow"/>
                          <a:ea typeface="Barlow"/>
                          <a:cs typeface="Barlow"/>
                          <a:sym typeface="Barlow"/>
                        </a:rPr>
                        <a:t>2 A 4 </a:t>
                      </a:r>
                      <a:br>
                        <a:rPr lang="fr-FR" sz="1100" b="1" i="0" u="none" strike="noStrike" cap="none">
                          <a:solidFill>
                            <a:srgbClr val="52B1DD"/>
                          </a:solidFill>
                          <a:latin typeface="Barlow"/>
                          <a:ea typeface="Barlow"/>
                          <a:cs typeface="Barlow"/>
                          <a:sym typeface="Barlow"/>
                        </a:rPr>
                      </a:br>
                      <a:r>
                        <a:rPr lang="fr-FR" sz="1100" b="1" i="0" u="none" strike="noStrike" cap="none">
                          <a:solidFill>
                            <a:srgbClr val="52B1DD"/>
                          </a:solidFill>
                          <a:latin typeface="Barlow"/>
                          <a:ea typeface="Barlow"/>
                          <a:cs typeface="Barlow"/>
                          <a:sym typeface="Barlow"/>
                        </a:rPr>
                        <a:t>SEMAINES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217DA6"/>
                          </a:solidFill>
                          <a:latin typeface="Barlow"/>
                          <a:ea typeface="Barlow"/>
                          <a:cs typeface="Barlow"/>
                          <a:sym typeface="Barlow"/>
                        </a:rPr>
                        <a:t>ENTRE 1 </a:t>
                      </a:r>
                      <a:br>
                        <a:rPr lang="fr-FR" sz="1100" b="1" i="0" u="none" strike="noStrike" cap="none">
                          <a:solidFill>
                            <a:srgbClr val="217DA6"/>
                          </a:solidFill>
                          <a:latin typeface="Barlow"/>
                          <a:ea typeface="Barlow"/>
                          <a:cs typeface="Barlow"/>
                          <a:sym typeface="Barlow"/>
                        </a:rPr>
                      </a:br>
                      <a:r>
                        <a:rPr lang="fr-FR" sz="1100" b="1" i="0" u="none" strike="noStrike" cap="none">
                          <a:solidFill>
                            <a:srgbClr val="217DA6"/>
                          </a:solidFill>
                          <a:latin typeface="Barlow"/>
                          <a:ea typeface="Barlow"/>
                          <a:cs typeface="Barlow"/>
                          <a:sym typeface="Barlow"/>
                        </a:rPr>
                        <a:t>ET 6 MOIS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PLUS DE </a:t>
                      </a:r>
                      <a:br>
                        <a:rPr lang="fr-FR" sz="1100" b="1" i="0" u="none" strike="noStrike" cap="none">
                          <a:solidFill>
                            <a:srgbClr val="002060"/>
                          </a:solidFill>
                          <a:latin typeface="Barlow"/>
                          <a:ea typeface="Barlow"/>
                          <a:cs typeface="Barlow"/>
                          <a:sym typeface="Barlow"/>
                        </a:rPr>
                      </a:br>
                      <a:r>
                        <a:rPr lang="fr-FR" sz="1100" b="1" i="0" u="none" strike="noStrike" cap="none">
                          <a:solidFill>
                            <a:srgbClr val="002060"/>
                          </a:solidFill>
                          <a:latin typeface="Barlow"/>
                          <a:ea typeface="Barlow"/>
                          <a:cs typeface="Barlow"/>
                          <a:sym typeface="Barlow"/>
                        </a:rPr>
                        <a:t>6 MOIS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580" name="Google Shape;1580;p43"/>
          <p:cNvSpPr/>
          <p:nvPr/>
        </p:nvSpPr>
        <p:spPr>
          <a:xfrm>
            <a:off x="1017288" y="5076397"/>
            <a:ext cx="1339891" cy="307777"/>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1000" i="1">
                <a:solidFill>
                  <a:srgbClr val="7F7F7F"/>
                </a:solidFill>
                <a:latin typeface="Barlow"/>
                <a:ea typeface="Barlow"/>
                <a:cs typeface="Barlow"/>
                <a:sym typeface="Barlow"/>
              </a:rPr>
              <a:t>12% ne savent pas</a:t>
            </a:r>
            <a:endParaRPr/>
          </a:p>
        </p:txBody>
      </p:sp>
      <p:sp>
        <p:nvSpPr>
          <p:cNvPr id="1581" name="Google Shape;1581;p43"/>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graphicFrame>
        <p:nvGraphicFramePr>
          <p:cNvPr id="1582" name="Google Shape;1582;p43"/>
          <p:cNvGraphicFramePr/>
          <p:nvPr/>
        </p:nvGraphicFramePr>
        <p:xfrm>
          <a:off x="279368" y="1057107"/>
          <a:ext cx="2280164" cy="1151087"/>
        </p:xfrm>
        <a:graphic>
          <a:graphicData uri="http://schemas.openxmlformats.org/drawingml/2006/chart">
            <c:chart xmlns:c="http://schemas.openxmlformats.org/drawingml/2006/chart" xmlns:r="http://schemas.openxmlformats.org/officeDocument/2006/relationships" r:id="rId7"/>
          </a:graphicData>
        </a:graphic>
      </p:graphicFrame>
      <p:sp>
        <p:nvSpPr>
          <p:cNvPr id="1583" name="Google Shape;1583;p43"/>
          <p:cNvSpPr/>
          <p:nvPr/>
        </p:nvSpPr>
        <p:spPr>
          <a:xfrm>
            <a:off x="7370268" y="1359415"/>
            <a:ext cx="3071673" cy="3071673"/>
          </a:xfrm>
          <a:prstGeom prst="arc">
            <a:avLst>
              <a:gd name="adj1" fmla="val 1131051"/>
              <a:gd name="adj2" fmla="val 16223322"/>
            </a:avLst>
          </a:prstGeom>
          <a:noFill/>
          <a:ln w="19050" cap="flat" cmpd="sng">
            <a:solidFill>
              <a:srgbClr val="003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1584" name="Google Shape;1584;p43"/>
          <p:cNvSpPr txBox="1"/>
          <p:nvPr/>
        </p:nvSpPr>
        <p:spPr>
          <a:xfrm>
            <a:off x="6247182" y="3859008"/>
            <a:ext cx="1382994" cy="57208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rgbClr val="002060"/>
                </a:solidFill>
                <a:latin typeface="Barlow"/>
                <a:ea typeface="Barlow"/>
                <a:cs typeface="Barlow"/>
                <a:sym typeface="Barlow"/>
              </a:rPr>
              <a:t>Plus d’un mois</a:t>
            </a:r>
            <a:endParaRPr/>
          </a:p>
          <a:p>
            <a:pPr marL="0" marR="0" lvl="0" indent="0" algn="ctr" rtl="0">
              <a:lnSpc>
                <a:spcPct val="115000"/>
              </a:lnSpc>
              <a:spcBef>
                <a:spcPts val="800"/>
              </a:spcBef>
              <a:spcAft>
                <a:spcPts val="0"/>
              </a:spcAft>
              <a:buNone/>
            </a:pPr>
            <a:r>
              <a:rPr lang="fr-FR" sz="1400" b="1">
                <a:solidFill>
                  <a:srgbClr val="002060"/>
                </a:solidFill>
                <a:latin typeface="Barlow"/>
                <a:ea typeface="Barlow"/>
                <a:cs typeface="Barlow"/>
                <a:sym typeface="Barlow"/>
              </a:rPr>
              <a:t>    70%</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graphicFrame>
        <p:nvGraphicFramePr>
          <p:cNvPr id="1590" name="Google Shape;1590;p44"/>
          <p:cNvGraphicFramePr/>
          <p:nvPr/>
        </p:nvGraphicFramePr>
        <p:xfrm>
          <a:off x="5784994" y="1171698"/>
          <a:ext cx="6481091" cy="3347188"/>
        </p:xfrm>
        <a:graphic>
          <a:graphicData uri="http://schemas.openxmlformats.org/drawingml/2006/chart">
            <c:chart xmlns:c="http://schemas.openxmlformats.org/drawingml/2006/chart" xmlns:r="http://schemas.openxmlformats.org/officeDocument/2006/relationships" r:id="rId3"/>
          </a:graphicData>
        </a:graphic>
      </p:graphicFrame>
      <p:sp>
        <p:nvSpPr>
          <p:cNvPr id="1591" name="Google Shape;1591;p44"/>
          <p:cNvSpPr txBox="1">
            <a:spLocks noGrp="1"/>
          </p:cNvSpPr>
          <p:nvPr>
            <p:ph type="title"/>
          </p:nvPr>
        </p:nvSpPr>
        <p:spPr>
          <a:xfrm>
            <a:off x="450000" y="279223"/>
            <a:ext cx="1045758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Du côté des anciens fumeurs, seulement un tiers arrive à arrêter complétement de fumer lors de sa première tentative. Cela fait en moyenne 10 ans qu’ils ont arrêté de fumer.</a:t>
            </a:r>
            <a:endParaRPr/>
          </a:p>
        </p:txBody>
      </p:sp>
      <p:sp>
        <p:nvSpPr>
          <p:cNvPr id="1592" name="Google Shape;1592;p44"/>
          <p:cNvSpPr txBox="1"/>
          <p:nvPr/>
        </p:nvSpPr>
        <p:spPr>
          <a:xfrm>
            <a:off x="589787" y="5894170"/>
            <a:ext cx="4547821"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Q24. Au bout de combien de tentatives êtes-vous parvenu à arrêter de fumer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fumé par le passé </a:t>
            </a:r>
            <a:r>
              <a:rPr lang="fr-FR" sz="1000" i="1" u="none" strike="noStrike" cap="none">
                <a:solidFill>
                  <a:srgbClr val="002060"/>
                </a:solidFill>
                <a:latin typeface="Barlow"/>
                <a:ea typeface="Barlow"/>
                <a:cs typeface="Barlow"/>
                <a:sym typeface="Barlow"/>
              </a:rPr>
              <a:t>(n = </a:t>
            </a:r>
            <a:r>
              <a:rPr lang="fr-FR" sz="1000" i="1">
                <a:solidFill>
                  <a:srgbClr val="002060"/>
                </a:solidFill>
                <a:latin typeface="Barlow"/>
                <a:ea typeface="Barlow"/>
                <a:cs typeface="Barlow"/>
                <a:sym typeface="Barlow"/>
              </a:rPr>
              <a:t>106</a:t>
            </a:r>
            <a:r>
              <a:rPr lang="fr-FR" sz="1000" i="1" u="none" strike="noStrike" cap="none">
                <a:solidFill>
                  <a:srgbClr val="002060"/>
                </a:solidFill>
                <a:latin typeface="Barlow"/>
                <a:ea typeface="Barlow"/>
                <a:cs typeface="Barlow"/>
                <a:sym typeface="Barlow"/>
              </a:rPr>
              <a:t>)</a:t>
            </a:r>
            <a:endParaRPr/>
          </a:p>
        </p:txBody>
      </p:sp>
      <p:graphicFrame>
        <p:nvGraphicFramePr>
          <p:cNvPr id="1593" name="Google Shape;1593;p44"/>
          <p:cNvGraphicFramePr/>
          <p:nvPr/>
        </p:nvGraphicFramePr>
        <p:xfrm>
          <a:off x="6640498" y="4772921"/>
          <a:ext cx="3000000" cy="3000000"/>
        </p:xfrm>
        <a:graphic>
          <a:graphicData uri="http://schemas.openxmlformats.org/drawingml/2006/table">
            <a:tbl>
              <a:tblPr firstRow="1" bandRow="1">
                <a:noFill/>
                <a:tableStyleId>{D0988FB2-149A-450F-9738-1AC2C797F4CA}</a:tableStyleId>
              </a:tblPr>
              <a:tblGrid>
                <a:gridCol w="812900">
                  <a:extLst>
                    <a:ext uri="{9D8B030D-6E8A-4147-A177-3AD203B41FA5}">
                      <a16:colId xmlns:a16="http://schemas.microsoft.com/office/drawing/2014/main" val="20000"/>
                    </a:ext>
                  </a:extLst>
                </a:gridCol>
                <a:gridCol w="812900">
                  <a:extLst>
                    <a:ext uri="{9D8B030D-6E8A-4147-A177-3AD203B41FA5}">
                      <a16:colId xmlns:a16="http://schemas.microsoft.com/office/drawing/2014/main" val="20001"/>
                    </a:ext>
                  </a:extLst>
                </a:gridCol>
                <a:gridCol w="812900">
                  <a:extLst>
                    <a:ext uri="{9D8B030D-6E8A-4147-A177-3AD203B41FA5}">
                      <a16:colId xmlns:a16="http://schemas.microsoft.com/office/drawing/2014/main" val="20002"/>
                    </a:ext>
                  </a:extLst>
                </a:gridCol>
                <a:gridCol w="812900">
                  <a:extLst>
                    <a:ext uri="{9D8B030D-6E8A-4147-A177-3AD203B41FA5}">
                      <a16:colId xmlns:a16="http://schemas.microsoft.com/office/drawing/2014/main" val="20003"/>
                    </a:ext>
                  </a:extLst>
                </a:gridCol>
                <a:gridCol w="812900">
                  <a:extLst>
                    <a:ext uri="{9D8B030D-6E8A-4147-A177-3AD203B41FA5}">
                      <a16:colId xmlns:a16="http://schemas.microsoft.com/office/drawing/2014/main" val="20004"/>
                    </a:ext>
                  </a:extLst>
                </a:gridCol>
                <a:gridCol w="812900">
                  <a:extLst>
                    <a:ext uri="{9D8B030D-6E8A-4147-A177-3AD203B41FA5}">
                      <a16:colId xmlns:a16="http://schemas.microsoft.com/office/drawing/2014/main" val="20005"/>
                    </a:ext>
                  </a:extLst>
                </a:gridCol>
              </a:tblGrid>
              <a:tr h="603500">
                <a:tc>
                  <a:txBody>
                    <a:bodyPr/>
                    <a:lstStyle/>
                    <a:p>
                      <a:pPr marL="0" marR="0" lvl="0" indent="0" algn="ctr" rtl="0">
                        <a:spcBef>
                          <a:spcPts val="0"/>
                        </a:spcBef>
                        <a:spcAft>
                          <a:spcPts val="0"/>
                        </a:spcAft>
                        <a:buNone/>
                      </a:pPr>
                      <a:r>
                        <a:rPr lang="fr-FR" sz="1100" b="1" i="0" u="none" strike="noStrike" cap="none">
                          <a:solidFill>
                            <a:srgbClr val="A9D8EE"/>
                          </a:solidFill>
                          <a:latin typeface="Barlow"/>
                          <a:ea typeface="Barlow"/>
                          <a:cs typeface="Barlow"/>
                          <a:sym typeface="Barlow"/>
                        </a:rPr>
                        <a:t>MOINS DE 6 MOIS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52B1DD"/>
                          </a:solidFill>
                          <a:latin typeface="Barlow"/>
                          <a:ea typeface="Barlow"/>
                          <a:cs typeface="Barlow"/>
                          <a:sym typeface="Barlow"/>
                        </a:rPr>
                        <a:t>ENTRE 6 MOIS ET 1 AN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217DA6"/>
                          </a:solidFill>
                          <a:latin typeface="Barlow"/>
                          <a:ea typeface="Barlow"/>
                          <a:cs typeface="Barlow"/>
                          <a:sym typeface="Barlow"/>
                        </a:rPr>
                        <a:t>ENTRE 2 ET </a:t>
                      </a:r>
                      <a:endParaRPr/>
                    </a:p>
                    <a:p>
                      <a:pPr marL="0" marR="0" lvl="0" indent="0" algn="ctr" rtl="0">
                        <a:spcBef>
                          <a:spcPts val="0"/>
                        </a:spcBef>
                        <a:spcAft>
                          <a:spcPts val="0"/>
                        </a:spcAft>
                        <a:buNone/>
                      </a:pPr>
                      <a:r>
                        <a:rPr lang="fr-FR" sz="1100" b="1" i="0" u="none" strike="noStrike" cap="none">
                          <a:solidFill>
                            <a:srgbClr val="217DA6"/>
                          </a:solidFill>
                          <a:latin typeface="Barlow"/>
                          <a:ea typeface="Barlow"/>
                          <a:cs typeface="Barlow"/>
                          <a:sym typeface="Barlow"/>
                        </a:rPr>
                        <a:t>5 ANS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1A6080"/>
                          </a:solidFill>
                          <a:latin typeface="Barlow"/>
                          <a:ea typeface="Barlow"/>
                          <a:cs typeface="Barlow"/>
                          <a:sym typeface="Barlow"/>
                        </a:rPr>
                        <a:t>ENTRE 6 ET 10 ANS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PLUS DE 10 ANS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NE SAIT PLUS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1594" name="Google Shape;1594;p44"/>
          <p:cNvGrpSpPr/>
          <p:nvPr/>
        </p:nvGrpSpPr>
        <p:grpSpPr>
          <a:xfrm>
            <a:off x="10747379" y="65480"/>
            <a:ext cx="1649580" cy="1135138"/>
            <a:chOff x="9250649" y="1551647"/>
            <a:chExt cx="1649580" cy="1135138"/>
          </a:xfrm>
        </p:grpSpPr>
        <p:grpSp>
          <p:nvGrpSpPr>
            <p:cNvPr id="1595" name="Google Shape;1595;p44"/>
            <p:cNvGrpSpPr/>
            <p:nvPr/>
          </p:nvGrpSpPr>
          <p:grpSpPr>
            <a:xfrm>
              <a:off x="9250649" y="1551647"/>
              <a:ext cx="1649580" cy="1135138"/>
              <a:chOff x="-161843" y="1551647"/>
              <a:chExt cx="1649580" cy="1135138"/>
            </a:xfrm>
          </p:grpSpPr>
          <p:grpSp>
            <p:nvGrpSpPr>
              <p:cNvPr id="1596" name="Google Shape;1596;p44"/>
              <p:cNvGrpSpPr/>
              <p:nvPr/>
            </p:nvGrpSpPr>
            <p:grpSpPr>
              <a:xfrm>
                <a:off x="368934" y="1708609"/>
                <a:ext cx="588025" cy="588025"/>
                <a:chOff x="2641002" y="1479176"/>
                <a:chExt cx="645696" cy="645696"/>
              </a:xfrm>
            </p:grpSpPr>
            <p:sp>
              <p:nvSpPr>
                <p:cNvPr id="1597" name="Google Shape;1597;p44"/>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598" name="Google Shape;1598;p44"/>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599" name="Google Shape;1599;p44"/>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1600" name="Google Shape;1600;p44"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1601" name="Google Shape;1601;p44"/>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602" name="Google Shape;1602;p44"/>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1603" name="Google Shape;1603;p4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604" name="Google Shape;1604;p44"/>
          <p:cNvGraphicFramePr/>
          <p:nvPr/>
        </p:nvGraphicFramePr>
        <p:xfrm>
          <a:off x="-1219014" y="1451294"/>
          <a:ext cx="9876736" cy="3151205"/>
        </p:xfrm>
        <a:graphic>
          <a:graphicData uri="http://schemas.openxmlformats.org/drawingml/2006/chart">
            <c:chart xmlns:c="http://schemas.openxmlformats.org/drawingml/2006/chart" xmlns:r="http://schemas.openxmlformats.org/officeDocument/2006/relationships" r:id="rId6"/>
          </a:graphicData>
        </a:graphic>
      </p:graphicFrame>
      <p:sp>
        <p:nvSpPr>
          <p:cNvPr id="1605" name="Google Shape;1605;p44"/>
          <p:cNvSpPr txBox="1"/>
          <p:nvPr/>
        </p:nvSpPr>
        <p:spPr>
          <a:xfrm>
            <a:off x="4139221" y="3688611"/>
            <a:ext cx="211445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0" u="none" strike="noStrike" cap="none">
                <a:solidFill>
                  <a:srgbClr val="002060"/>
                </a:solidFill>
                <a:latin typeface="Barlow"/>
                <a:ea typeface="Barlow"/>
                <a:cs typeface="Barlow"/>
                <a:sym typeface="Barlow"/>
              </a:rPr>
              <a:t>En moyenne </a:t>
            </a:r>
            <a:r>
              <a:rPr lang="fr-FR" sz="2000" b="1" cap="small">
                <a:solidFill>
                  <a:srgbClr val="217DA6"/>
                </a:solidFill>
                <a:latin typeface="Barlow"/>
                <a:ea typeface="Barlow"/>
                <a:cs typeface="Barlow"/>
                <a:sym typeface="Barlow"/>
              </a:rPr>
              <a:t>5,1 fois</a:t>
            </a:r>
            <a:endParaRPr/>
          </a:p>
        </p:txBody>
      </p:sp>
      <p:sp>
        <p:nvSpPr>
          <p:cNvPr id="1606" name="Google Shape;1606;p44"/>
          <p:cNvSpPr/>
          <p:nvPr/>
        </p:nvSpPr>
        <p:spPr>
          <a:xfrm>
            <a:off x="1847383" y="4088721"/>
            <a:ext cx="1339891" cy="307777"/>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1000" i="1">
                <a:solidFill>
                  <a:srgbClr val="7F7F7F"/>
                </a:solidFill>
                <a:latin typeface="Barlow"/>
                <a:ea typeface="Barlow"/>
                <a:cs typeface="Barlow"/>
                <a:sym typeface="Barlow"/>
              </a:rPr>
              <a:t>4% ne savent pas</a:t>
            </a:r>
            <a:endParaRPr/>
          </a:p>
        </p:txBody>
      </p:sp>
      <p:sp>
        <p:nvSpPr>
          <p:cNvPr id="1607" name="Google Shape;1607;p44"/>
          <p:cNvSpPr/>
          <p:nvPr/>
        </p:nvSpPr>
        <p:spPr>
          <a:xfrm>
            <a:off x="589787" y="5054595"/>
            <a:ext cx="3136086" cy="616383"/>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1000" i="1">
                <a:solidFill>
                  <a:srgbClr val="7F7F7F"/>
                </a:solidFill>
                <a:latin typeface="Barlow"/>
                <a:ea typeface="Barlow"/>
                <a:cs typeface="Barlow"/>
                <a:sym typeface="Barlow"/>
              </a:rPr>
              <a:t>Précision affichée aux répondants : « Par tentative, il faut comprendre le nombre de fois où vous avez réussi à arrêter de fumer pendant au moins 1 semaine ».</a:t>
            </a:r>
            <a:endParaRPr/>
          </a:p>
        </p:txBody>
      </p:sp>
      <p:sp>
        <p:nvSpPr>
          <p:cNvPr id="1608" name="Google Shape;1608;p44"/>
          <p:cNvSpPr txBox="1"/>
          <p:nvPr/>
        </p:nvSpPr>
        <p:spPr>
          <a:xfrm>
            <a:off x="6247182" y="5901835"/>
            <a:ext cx="5121452"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Q23. Depuis combien de temps avez-vous complétement arrêté de fumer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fumé par le passé </a:t>
            </a:r>
            <a:r>
              <a:rPr lang="fr-FR" sz="1000" i="1" u="none" strike="noStrike" cap="none">
                <a:solidFill>
                  <a:srgbClr val="002060"/>
                </a:solidFill>
                <a:latin typeface="Barlow"/>
                <a:ea typeface="Barlow"/>
                <a:cs typeface="Barlow"/>
                <a:sym typeface="Barlow"/>
              </a:rPr>
              <a:t>(n = </a:t>
            </a:r>
            <a:r>
              <a:rPr lang="fr-FR" sz="1000" i="1">
                <a:solidFill>
                  <a:srgbClr val="002060"/>
                </a:solidFill>
                <a:latin typeface="Barlow"/>
                <a:ea typeface="Barlow"/>
                <a:cs typeface="Barlow"/>
                <a:sym typeface="Barlow"/>
              </a:rPr>
              <a:t>106</a:t>
            </a:r>
            <a:r>
              <a:rPr lang="fr-FR" sz="1000" i="1" u="none" strike="noStrike" cap="none">
                <a:solidFill>
                  <a:srgbClr val="002060"/>
                </a:solidFill>
                <a:latin typeface="Barlow"/>
                <a:ea typeface="Barlow"/>
                <a:cs typeface="Barlow"/>
                <a:sym typeface="Barlow"/>
              </a:rPr>
              <a:t>)</a:t>
            </a:r>
            <a:endParaRPr/>
          </a:p>
        </p:txBody>
      </p:sp>
      <p:sp>
        <p:nvSpPr>
          <p:cNvPr id="1609" name="Google Shape;1609;p44"/>
          <p:cNvSpPr txBox="1"/>
          <p:nvPr/>
        </p:nvSpPr>
        <p:spPr>
          <a:xfrm>
            <a:off x="10638918" y="2543051"/>
            <a:ext cx="1242796"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400"/>
              <a:buFont typeface="Barlow"/>
              <a:buNone/>
            </a:pPr>
            <a:r>
              <a:rPr lang="fr-FR" sz="1400">
                <a:solidFill>
                  <a:srgbClr val="002060"/>
                </a:solidFill>
                <a:latin typeface="Barlow"/>
                <a:ea typeface="Barlow"/>
                <a:cs typeface="Barlow"/>
                <a:sym typeface="Barlow"/>
              </a:rPr>
              <a:t>E</a:t>
            </a:r>
            <a:r>
              <a:rPr lang="fr-FR" sz="1400" b="0" i="0" u="none" strike="noStrike" cap="none">
                <a:solidFill>
                  <a:srgbClr val="002060"/>
                </a:solidFill>
                <a:latin typeface="Barlow"/>
                <a:ea typeface="Barlow"/>
                <a:cs typeface="Barlow"/>
                <a:sym typeface="Barlow"/>
              </a:rPr>
              <a:t>n moyenne</a:t>
            </a:r>
            <a:endParaRPr/>
          </a:p>
          <a:p>
            <a:pPr marL="0" marR="0" lvl="0" indent="0" algn="ctr" rtl="0">
              <a:spcBef>
                <a:spcPts val="0"/>
              </a:spcBef>
              <a:spcAft>
                <a:spcPts val="0"/>
              </a:spcAft>
              <a:buNone/>
            </a:pPr>
            <a:r>
              <a:rPr lang="fr-FR" sz="2000" b="1" cap="small">
                <a:solidFill>
                  <a:srgbClr val="217DA6"/>
                </a:solidFill>
                <a:latin typeface="Barlow"/>
                <a:ea typeface="Barlow"/>
                <a:cs typeface="Barlow"/>
                <a:sym typeface="Barlow"/>
              </a:rPr>
              <a:t>10 ans </a:t>
            </a:r>
            <a:endParaRPr/>
          </a:p>
        </p:txBody>
      </p:sp>
      <p:sp>
        <p:nvSpPr>
          <p:cNvPr id="1610" name="Google Shape;1610;p44"/>
          <p:cNvSpPr/>
          <p:nvPr/>
        </p:nvSpPr>
        <p:spPr>
          <a:xfrm>
            <a:off x="7237105" y="1359415"/>
            <a:ext cx="3071673" cy="3071673"/>
          </a:xfrm>
          <a:prstGeom prst="arc">
            <a:avLst>
              <a:gd name="adj1" fmla="val 2853322"/>
              <a:gd name="adj2" fmla="val 15508537"/>
            </a:avLst>
          </a:prstGeom>
          <a:noFill/>
          <a:ln w="19050" cap="flat" cmpd="sng">
            <a:solidFill>
              <a:srgbClr val="003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1611" name="Google Shape;1611;p44"/>
          <p:cNvSpPr txBox="1"/>
          <p:nvPr/>
        </p:nvSpPr>
        <p:spPr>
          <a:xfrm>
            <a:off x="5801872" y="2703474"/>
            <a:ext cx="1382994" cy="57208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rgbClr val="002060"/>
                </a:solidFill>
                <a:latin typeface="Barlow"/>
                <a:ea typeface="Barlow"/>
                <a:cs typeface="Barlow"/>
                <a:sym typeface="Barlow"/>
              </a:rPr>
              <a:t>Plus de 5 ans</a:t>
            </a:r>
            <a:endParaRPr/>
          </a:p>
          <a:p>
            <a:pPr marL="0" marR="0" lvl="0" indent="0" algn="ctr" rtl="0">
              <a:lnSpc>
                <a:spcPct val="115000"/>
              </a:lnSpc>
              <a:spcBef>
                <a:spcPts val="800"/>
              </a:spcBef>
              <a:spcAft>
                <a:spcPts val="0"/>
              </a:spcAft>
              <a:buNone/>
            </a:pPr>
            <a:r>
              <a:rPr lang="fr-FR" sz="1400" b="1">
                <a:solidFill>
                  <a:srgbClr val="002060"/>
                </a:solidFill>
                <a:latin typeface="Barlow"/>
                <a:ea typeface="Barlow"/>
                <a:cs typeface="Barlow"/>
                <a:sym typeface="Barlow"/>
              </a:rPr>
              <a:t>    59%</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graphicFrame>
        <p:nvGraphicFramePr>
          <p:cNvPr id="1617" name="Google Shape;1617;p45"/>
          <p:cNvGraphicFramePr/>
          <p:nvPr/>
        </p:nvGraphicFramePr>
        <p:xfrm>
          <a:off x="5760356" y="1769790"/>
          <a:ext cx="3333530" cy="4303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18" name="Google Shape;1618;p45"/>
          <p:cNvGraphicFramePr/>
          <p:nvPr/>
        </p:nvGraphicFramePr>
        <p:xfrm>
          <a:off x="571964" y="1907116"/>
          <a:ext cx="3000000" cy="3000000"/>
        </p:xfrm>
        <a:graphic>
          <a:graphicData uri="http://schemas.openxmlformats.org/drawingml/2006/table">
            <a:tbl>
              <a:tblPr firstRow="1" bandRow="1">
                <a:noFill/>
                <a:tableStyleId>{D0988FB2-149A-450F-9738-1AC2C797F4CA}</a:tableStyleId>
              </a:tblPr>
              <a:tblGrid>
                <a:gridCol w="5093375">
                  <a:extLst>
                    <a:ext uri="{9D8B030D-6E8A-4147-A177-3AD203B41FA5}">
                      <a16:colId xmlns:a16="http://schemas.microsoft.com/office/drawing/2014/main" val="20000"/>
                    </a:ext>
                  </a:extLst>
                </a:gridCol>
              </a:tblGrid>
              <a:tr h="497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en avez parlé aux professionnels de santé qui vous suivent (généraliste, spécialiste)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00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cherché des conseils sur internet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(Tabac Info Service par exemple)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7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pris des conseils auprès de vos proches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7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demandé des conseils à un pharmacien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00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consulté un spécialiste (tabacologue, addictologue)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7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eu recours à des médecines alternatives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(hypnose, méditation, acupuncture, laser,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00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vous êtes rapproché d’une association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033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rejoint un groupe de soutien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619" name="Google Shape;1619;p45"/>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Lorsqu’ils veulent arrêter de fumer, le premier réflexe des fumeurs est de se tourner vers un professionnel de santé qui les suit déjà. </a:t>
            </a:r>
            <a:endParaRPr/>
          </a:p>
        </p:txBody>
      </p:sp>
      <p:sp>
        <p:nvSpPr>
          <p:cNvPr id="1620" name="Google Shape;1620;p45"/>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111</a:t>
            </a:r>
            <a:r>
              <a:rPr lang="fr-FR" sz="1000" i="1" u="none" strike="noStrike" cap="none">
                <a:solidFill>
                  <a:srgbClr val="002060"/>
                </a:solidFill>
                <a:latin typeface="Barlow"/>
                <a:ea typeface="Barlow"/>
                <a:cs typeface="Barlow"/>
                <a:sym typeface="Barlow"/>
              </a:rPr>
              <a:t>) / </a:t>
            </a:r>
            <a:r>
              <a:rPr lang="fr-FR" sz="1000" i="1">
                <a:solidFill>
                  <a:srgbClr val="002060"/>
                </a:solidFill>
                <a:latin typeface="Barlow"/>
                <a:ea typeface="Barlow"/>
                <a:cs typeface="Barlow"/>
                <a:sym typeface="Barlow"/>
              </a:rPr>
              <a:t>PvVIH qui ont fumé par le passé</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106</a:t>
            </a:r>
            <a:r>
              <a:rPr lang="fr-FR" sz="1000" i="1" u="none" strike="noStrike" cap="none">
                <a:solidFill>
                  <a:srgbClr val="002060"/>
                </a:solidFill>
                <a:latin typeface="Barlow"/>
                <a:ea typeface="Barlow"/>
                <a:cs typeface="Barlow"/>
                <a:sym typeface="Barlow"/>
              </a:rPr>
              <a:t>)</a:t>
            </a:r>
            <a:endParaRPr/>
          </a:p>
        </p:txBody>
      </p:sp>
      <p:grpSp>
        <p:nvGrpSpPr>
          <p:cNvPr id="1621" name="Google Shape;1621;p45"/>
          <p:cNvGrpSpPr/>
          <p:nvPr/>
        </p:nvGrpSpPr>
        <p:grpSpPr>
          <a:xfrm>
            <a:off x="6189924" y="941255"/>
            <a:ext cx="1649580" cy="965861"/>
            <a:chOff x="-161843" y="1551647"/>
            <a:chExt cx="1649580" cy="965861"/>
          </a:xfrm>
        </p:grpSpPr>
        <p:grpSp>
          <p:nvGrpSpPr>
            <p:cNvPr id="1622" name="Google Shape;1622;p45"/>
            <p:cNvGrpSpPr/>
            <p:nvPr/>
          </p:nvGrpSpPr>
          <p:grpSpPr>
            <a:xfrm>
              <a:off x="368934" y="1708609"/>
              <a:ext cx="588025" cy="588025"/>
              <a:chOff x="2641002" y="1479176"/>
              <a:chExt cx="645696" cy="645696"/>
            </a:xfrm>
          </p:grpSpPr>
          <p:sp>
            <p:nvSpPr>
              <p:cNvPr id="1623" name="Google Shape;1623;p45"/>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624" name="Google Shape;1624;p45"/>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625" name="Google Shape;1625;p45"/>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626" name="Google Shape;1626;p45"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1627" name="Google Shape;1627;p45"/>
          <p:cNvSpPr txBox="1"/>
          <p:nvPr/>
        </p:nvSpPr>
        <p:spPr>
          <a:xfrm>
            <a:off x="-5447" y="1344756"/>
            <a:ext cx="340701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CONSEILS / ENCADREMENT</a:t>
            </a:r>
            <a:endParaRPr/>
          </a:p>
        </p:txBody>
      </p:sp>
      <p:sp>
        <p:nvSpPr>
          <p:cNvPr id="1628" name="Google Shape;1628;p45"/>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(1/3)</a:t>
            </a:r>
            <a:endParaRPr sz="1800" b="1">
              <a:solidFill>
                <a:schemeClr val="dk1"/>
              </a:solidFill>
              <a:latin typeface="Barlow"/>
              <a:ea typeface="Barlow"/>
              <a:cs typeface="Barlow"/>
              <a:sym typeface="Barlow"/>
            </a:endParaRPr>
          </a:p>
        </p:txBody>
      </p:sp>
      <p:grpSp>
        <p:nvGrpSpPr>
          <p:cNvPr id="1629" name="Google Shape;1629;p45"/>
          <p:cNvGrpSpPr/>
          <p:nvPr/>
        </p:nvGrpSpPr>
        <p:grpSpPr>
          <a:xfrm>
            <a:off x="9393766" y="941255"/>
            <a:ext cx="1649580" cy="965861"/>
            <a:chOff x="9250649" y="1551647"/>
            <a:chExt cx="1649580" cy="965861"/>
          </a:xfrm>
        </p:grpSpPr>
        <p:grpSp>
          <p:nvGrpSpPr>
            <p:cNvPr id="1630" name="Google Shape;1630;p45"/>
            <p:cNvGrpSpPr/>
            <p:nvPr/>
          </p:nvGrpSpPr>
          <p:grpSpPr>
            <a:xfrm>
              <a:off x="9250649" y="1551647"/>
              <a:ext cx="1649580" cy="965861"/>
              <a:chOff x="-161843" y="1551647"/>
              <a:chExt cx="1649580" cy="965861"/>
            </a:xfrm>
          </p:grpSpPr>
          <p:grpSp>
            <p:nvGrpSpPr>
              <p:cNvPr id="1631" name="Google Shape;1631;p45"/>
              <p:cNvGrpSpPr/>
              <p:nvPr/>
            </p:nvGrpSpPr>
            <p:grpSpPr>
              <a:xfrm>
                <a:off x="368934" y="1708609"/>
                <a:ext cx="588025" cy="588025"/>
                <a:chOff x="2641002" y="1479176"/>
                <a:chExt cx="645696" cy="645696"/>
              </a:xfrm>
            </p:grpSpPr>
            <p:sp>
              <p:nvSpPr>
                <p:cNvPr id="1632" name="Google Shape;1632;p45"/>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633" name="Google Shape;1633;p45"/>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634" name="Google Shape;1634;p45"/>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635" name="Google Shape;1635;p45"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636" name="Google Shape;1636;p45"/>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637" name="Google Shape;1637;p45"/>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638" name="Google Shape;1638;p45"/>
          <p:cNvGrpSpPr/>
          <p:nvPr/>
        </p:nvGrpSpPr>
        <p:grpSpPr>
          <a:xfrm>
            <a:off x="10810957" y="184414"/>
            <a:ext cx="1649580" cy="808899"/>
            <a:chOff x="-161843" y="1708609"/>
            <a:chExt cx="1649580" cy="808899"/>
          </a:xfrm>
        </p:grpSpPr>
        <p:grpSp>
          <p:nvGrpSpPr>
            <p:cNvPr id="1639" name="Google Shape;1639;p45"/>
            <p:cNvGrpSpPr/>
            <p:nvPr/>
          </p:nvGrpSpPr>
          <p:grpSpPr>
            <a:xfrm>
              <a:off x="368934" y="1708609"/>
              <a:ext cx="588025" cy="588025"/>
              <a:chOff x="2641002" y="1479176"/>
              <a:chExt cx="645696" cy="645696"/>
            </a:xfrm>
          </p:grpSpPr>
          <p:sp>
            <p:nvSpPr>
              <p:cNvPr id="1640" name="Google Shape;1640;p45"/>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641" name="Google Shape;1641;p45"/>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642" name="Google Shape;1642;p45"/>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643" name="Google Shape;1643;p45"/>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175673"/>
                </a:highlight>
                <a:latin typeface="Barlow"/>
                <a:ea typeface="Barlow"/>
                <a:cs typeface="Barlow"/>
                <a:sym typeface="Barlow"/>
              </a:rPr>
              <a:t>% OUI</a:t>
            </a:r>
            <a:endParaRPr/>
          </a:p>
        </p:txBody>
      </p:sp>
      <p:sp>
        <p:nvSpPr>
          <p:cNvPr id="1644" name="Google Shape;1644;p4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645" name="Google Shape;1645;p45"/>
          <p:cNvGraphicFramePr/>
          <p:nvPr/>
        </p:nvGraphicFramePr>
        <p:xfrm>
          <a:off x="9376581" y="1787920"/>
          <a:ext cx="3333530" cy="4303146"/>
        </p:xfrm>
        <a:graphic>
          <a:graphicData uri="http://schemas.openxmlformats.org/drawingml/2006/chart">
            <c:chart xmlns:c="http://schemas.openxmlformats.org/drawingml/2006/chart" xmlns:r="http://schemas.openxmlformats.org/officeDocument/2006/relationships" r:id="rId7"/>
          </a:graphicData>
        </a:graphic>
      </p:graphicFrame>
      <p:sp>
        <p:nvSpPr>
          <p:cNvPr id="1646" name="Google Shape;1646;p45"/>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46"/>
          <p:cNvSpPr txBox="1">
            <a:spLocks noGrp="1"/>
          </p:cNvSpPr>
          <p:nvPr>
            <p:ph type="title"/>
          </p:nvPr>
        </p:nvSpPr>
        <p:spPr>
          <a:xfrm>
            <a:off x="450000" y="279223"/>
            <a:ext cx="10871592"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professionnels de santé proposent avant tout à leurs patients qui viennent les voir pour arrêter de fumer d’en parler avec d’autres médecins ou d’avoir recours à des médecines alternatives.</a:t>
            </a:r>
            <a:endParaRPr/>
          </a:p>
        </p:txBody>
      </p:sp>
      <p:graphicFrame>
        <p:nvGraphicFramePr>
          <p:cNvPr id="1653" name="Google Shape;1653;p46"/>
          <p:cNvGraphicFramePr/>
          <p:nvPr/>
        </p:nvGraphicFramePr>
        <p:xfrm>
          <a:off x="6037578" y="1652533"/>
          <a:ext cx="3333530" cy="4303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54" name="Google Shape;1654;p46"/>
          <p:cNvGraphicFramePr/>
          <p:nvPr/>
        </p:nvGraphicFramePr>
        <p:xfrm>
          <a:off x="871641" y="1789860"/>
          <a:ext cx="3000000" cy="3000000"/>
        </p:xfrm>
        <a:graphic>
          <a:graphicData uri="http://schemas.openxmlformats.org/drawingml/2006/table">
            <a:tbl>
              <a:tblPr firstRow="1" bandRow="1">
                <a:noFill/>
                <a:tableStyleId>{D0988FB2-149A-450F-9738-1AC2C797F4CA}</a:tableStyleId>
              </a:tblPr>
              <a:tblGrid>
                <a:gridCol w="5165925">
                  <a:extLst>
                    <a:ext uri="{9D8B030D-6E8A-4147-A177-3AD203B41FA5}">
                      <a16:colId xmlns:a16="http://schemas.microsoft.com/office/drawing/2014/main" val="20000"/>
                    </a:ext>
                  </a:extLst>
                </a:gridCol>
              </a:tblGrid>
              <a:tr h="8059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d’en parler avec les autres médecins qui les suivent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059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d’avoir recours  à des médecines alternatives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059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se rapprocher d’une association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059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rejoindre un groupe de soutien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8059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partager des témoignages de personnes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séropositives qui ont arrêté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655" name="Google Shape;1655;p46"/>
          <p:cNvGrpSpPr/>
          <p:nvPr/>
        </p:nvGrpSpPr>
        <p:grpSpPr>
          <a:xfrm>
            <a:off x="8676834" y="1017149"/>
            <a:ext cx="1649580" cy="808899"/>
            <a:chOff x="-161843" y="1708609"/>
            <a:chExt cx="1649580" cy="808899"/>
          </a:xfrm>
        </p:grpSpPr>
        <p:grpSp>
          <p:nvGrpSpPr>
            <p:cNvPr id="1656" name="Google Shape;1656;p46"/>
            <p:cNvGrpSpPr/>
            <p:nvPr/>
          </p:nvGrpSpPr>
          <p:grpSpPr>
            <a:xfrm>
              <a:off x="368934" y="1708609"/>
              <a:ext cx="588025" cy="588025"/>
              <a:chOff x="2641002" y="1479176"/>
              <a:chExt cx="645696" cy="645696"/>
            </a:xfrm>
          </p:grpSpPr>
          <p:sp>
            <p:nvSpPr>
              <p:cNvPr id="1657" name="Google Shape;1657;p4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658" name="Google Shape;1658;p46"/>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659" name="Google Shape;1659;p4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pSp>
        <p:nvGrpSpPr>
          <p:cNvPr id="1660" name="Google Shape;1660;p46"/>
          <p:cNvGrpSpPr/>
          <p:nvPr/>
        </p:nvGrpSpPr>
        <p:grpSpPr>
          <a:xfrm>
            <a:off x="6642524" y="952983"/>
            <a:ext cx="1278321" cy="937230"/>
            <a:chOff x="9408744" y="1185992"/>
            <a:chExt cx="1278321" cy="937230"/>
          </a:xfrm>
        </p:grpSpPr>
        <p:sp>
          <p:nvSpPr>
            <p:cNvPr id="1661" name="Google Shape;1661;p46"/>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Barlow"/>
                <a:ea typeface="Barlow"/>
                <a:cs typeface="Barlow"/>
                <a:sym typeface="Barlow"/>
              </a:endParaRPr>
            </a:p>
          </p:txBody>
        </p:sp>
        <p:sp>
          <p:nvSpPr>
            <p:cNvPr id="1662" name="Google Shape;1662;p46"/>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663" name="Google Shape;1663;p46"/>
            <p:cNvGrpSpPr/>
            <p:nvPr/>
          </p:nvGrpSpPr>
          <p:grpSpPr>
            <a:xfrm>
              <a:off x="9823218" y="1287315"/>
              <a:ext cx="442309" cy="416627"/>
              <a:chOff x="6478588" y="5773739"/>
              <a:chExt cx="492125" cy="463550"/>
            </a:xfrm>
          </p:grpSpPr>
          <p:sp>
            <p:nvSpPr>
              <p:cNvPr id="1664" name="Google Shape;1664;p46"/>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65" name="Google Shape;1665;p46"/>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66" name="Google Shape;1666;p46"/>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67" name="Google Shape;1667;p46"/>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68" name="Google Shape;1668;p46"/>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69" name="Google Shape;1669;p46"/>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0" name="Google Shape;1670;p46"/>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1" name="Google Shape;1671;p46"/>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2" name="Google Shape;1672;p46"/>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3" name="Google Shape;1673;p46"/>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4" name="Google Shape;1674;p46"/>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5" name="Google Shape;1675;p46"/>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sp>
            <p:nvSpPr>
              <p:cNvPr id="1676" name="Google Shape;1676;p46"/>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1">
                  <a:solidFill>
                    <a:schemeClr val="dk1"/>
                  </a:solidFill>
                  <a:latin typeface="Barlow"/>
                  <a:ea typeface="Barlow"/>
                  <a:cs typeface="Barlow"/>
                  <a:sym typeface="Barlow"/>
                </a:endParaRPr>
              </a:p>
            </p:txBody>
          </p:sp>
        </p:grpSp>
      </p:grpSp>
      <p:sp>
        <p:nvSpPr>
          <p:cNvPr id="1677" name="Google Shape;1677;p46"/>
          <p:cNvSpPr txBox="1"/>
          <p:nvPr/>
        </p:nvSpPr>
        <p:spPr>
          <a:xfrm>
            <a:off x="379474" y="5811042"/>
            <a:ext cx="11206389" cy="67338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 et PvVIH qui ont fumé par le passé</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217</a:t>
            </a:r>
            <a:r>
              <a:rPr lang="fr-FR" sz="1000" i="1" u="none" strike="noStrike" cap="none">
                <a:solidFill>
                  <a:srgbClr val="002060"/>
                </a:solidFill>
                <a:latin typeface="Barlow"/>
                <a:ea typeface="Barlow"/>
                <a:cs typeface="Barlow"/>
                <a:sym typeface="Barlow"/>
              </a:rPr>
              <a:t>)</a:t>
            </a:r>
            <a:endParaRPr sz="1000" i="1">
              <a:solidFill>
                <a:srgbClr val="002060"/>
              </a:solidFill>
              <a:latin typeface="Barlow"/>
              <a:ea typeface="Barlow"/>
              <a:cs typeface="Barlow"/>
              <a:sym typeface="Barlow"/>
            </a:endParaRPr>
          </a:p>
          <a:p>
            <a:pPr marL="0" marR="0" lvl="0" indent="0" algn="l" rtl="0">
              <a:lnSpc>
                <a:spcPct val="107000"/>
              </a:lnSpc>
              <a:spcBef>
                <a:spcPts val="800"/>
              </a:spcBef>
              <a:spcAft>
                <a:spcPts val="0"/>
              </a:spcAft>
              <a:buNone/>
            </a:pP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sp>
        <p:nvSpPr>
          <p:cNvPr id="1678" name="Google Shape;1678;p46"/>
          <p:cNvSpPr txBox="1"/>
          <p:nvPr/>
        </p:nvSpPr>
        <p:spPr>
          <a:xfrm>
            <a:off x="-5447" y="1344756"/>
            <a:ext cx="340701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CONSEILS / ENCADREMENT</a:t>
            </a:r>
            <a:endParaRPr/>
          </a:p>
        </p:txBody>
      </p:sp>
      <p:graphicFrame>
        <p:nvGraphicFramePr>
          <p:cNvPr id="1679" name="Google Shape;1679;p46"/>
          <p:cNvGraphicFramePr/>
          <p:nvPr/>
        </p:nvGraphicFramePr>
        <p:xfrm>
          <a:off x="9165297" y="1789860"/>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802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52</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071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24</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02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02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8071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80" name="Google Shape;1680;p46"/>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(1/3)</a:t>
            </a:r>
            <a:endParaRPr sz="1800" b="1">
              <a:solidFill>
                <a:schemeClr val="dk1"/>
              </a:solidFill>
              <a:latin typeface="Barlow"/>
              <a:ea typeface="Barlow"/>
              <a:cs typeface="Barlow"/>
              <a:sym typeface="Barlow"/>
            </a:endParaRPr>
          </a:p>
        </p:txBody>
      </p:sp>
      <p:sp>
        <p:nvSpPr>
          <p:cNvPr id="1681" name="Google Shape;1681;p4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682" name="Google Shape;1682;p46"/>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FFAC6F"/>
                </a:highlight>
                <a:latin typeface="Barlow"/>
                <a:ea typeface="Barlow"/>
                <a:cs typeface="Barlow"/>
                <a:sym typeface="Barlow"/>
              </a:rPr>
              <a:t>% OUI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687"/>
        <p:cNvGrpSpPr/>
        <p:nvPr/>
      </p:nvGrpSpPr>
      <p:grpSpPr>
        <a:xfrm>
          <a:off x="0" y="0"/>
          <a:ext cx="0" cy="0"/>
          <a:chOff x="0" y="0"/>
          <a:chExt cx="0" cy="0"/>
        </a:xfrm>
      </p:grpSpPr>
      <p:sp>
        <p:nvSpPr>
          <p:cNvPr id="1688" name="Google Shape;1688;p47"/>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Ce sont les pharmaciens qui conseillent le plus à leurs patients souhaitant arrêter de fumer d’en parler avec d’autres professionnels de santé.</a:t>
            </a:r>
            <a:endParaRPr/>
          </a:p>
        </p:txBody>
      </p:sp>
      <p:sp>
        <p:nvSpPr>
          <p:cNvPr id="1689" name="Google Shape;1689;p47"/>
          <p:cNvSpPr txBox="1"/>
          <p:nvPr/>
        </p:nvSpPr>
        <p:spPr>
          <a:xfrm>
            <a:off x="379474" y="5894170"/>
            <a:ext cx="11206389"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a:t>
            </a:r>
            <a:br>
              <a:rPr lang="fr-FR" sz="1000" u="none" strike="noStrike" cap="none">
                <a:solidFill>
                  <a:srgbClr val="002060"/>
                </a:solidFill>
                <a:latin typeface="Barlow"/>
                <a:ea typeface="Barlow"/>
                <a:cs typeface="Barlow"/>
                <a:sym typeface="Barlow"/>
              </a:rPr>
            </a:br>
            <a:r>
              <a:rPr lang="fr-FR" sz="1000" u="none" strike="noStrike" cap="none">
                <a:solidFill>
                  <a:srgbClr val="002060"/>
                </a:solidFill>
                <a:latin typeface="Barlow"/>
                <a:ea typeface="Barlow"/>
                <a:cs typeface="Barlow"/>
                <a:sym typeface="Barlow"/>
              </a:rPr>
              <a:t>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sp>
        <p:nvSpPr>
          <p:cNvPr id="1690" name="Google Shape;1690;p47"/>
          <p:cNvSpPr txBox="1"/>
          <p:nvPr/>
        </p:nvSpPr>
        <p:spPr>
          <a:xfrm>
            <a:off x="-5447" y="1344756"/>
            <a:ext cx="340701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CONSEILS / ENCADREMENT</a:t>
            </a:r>
            <a:endParaRPr/>
          </a:p>
        </p:txBody>
      </p:sp>
      <p:sp>
        <p:nvSpPr>
          <p:cNvPr id="1691" name="Google Shape;1691;p47"/>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(1/3)</a:t>
            </a:r>
            <a:endParaRPr sz="1800" b="1">
              <a:solidFill>
                <a:schemeClr val="dk1"/>
              </a:solidFill>
              <a:latin typeface="Barlow"/>
              <a:ea typeface="Barlow"/>
              <a:cs typeface="Barlow"/>
              <a:sym typeface="Barlow"/>
            </a:endParaRPr>
          </a:p>
        </p:txBody>
      </p:sp>
      <p:sp>
        <p:nvSpPr>
          <p:cNvPr id="1692" name="Google Shape;1692;p4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693" name="Google Shape;1693;p47"/>
          <p:cNvGraphicFramePr/>
          <p:nvPr/>
        </p:nvGraphicFramePr>
        <p:xfrm>
          <a:off x="707578" y="2069612"/>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84000">
                <a:tc>
                  <a:txBody>
                    <a:bodyPr/>
                    <a:lstStyle/>
                    <a:p>
                      <a:pPr marL="0" marR="0" lvl="0" indent="0" algn="l" rtl="0">
                        <a:spcBef>
                          <a:spcPts val="0"/>
                        </a:spcBef>
                        <a:spcAft>
                          <a:spcPts val="0"/>
                        </a:spcAft>
                        <a:buNone/>
                      </a:pPr>
                      <a:r>
                        <a:rPr lang="fr-FR" sz="1800" b="1" i="0" u="none" strike="noStrike" cap="none">
                          <a:solidFill>
                            <a:schemeClr val="lt1"/>
                          </a:solidFill>
                          <a:highlight>
                            <a:srgbClr val="FFAC6F"/>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560675">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Leur proposer d’en parler avec les autres médecins qui les suivent</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83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AC6F">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94</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60675">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Leur proposer d’avoir recours  à des médecines alternatives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AC6F">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74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89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69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79</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60675">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Leur proposer de se rapprocher d’une association</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53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49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33</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6067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rejoindre un groupe de soutien</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39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AC6F">
                        <a:alpha val="9803"/>
                      </a:srgbClr>
                    </a:solidFill>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29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53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41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30</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6067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partager des témoignages de personnes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séropositives qui ont arrêté de fumer</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25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1400"/>
                        <a:buFont typeface="Barlow"/>
                        <a:buNone/>
                      </a:pPr>
                      <a:r>
                        <a:rPr lang="fr-FR" sz="1400" b="0" i="0" u="none" strike="noStrike" cap="none">
                          <a:solidFill>
                            <a:srgbClr val="002060"/>
                          </a:solidFill>
                          <a:latin typeface="Barlow"/>
                          <a:ea typeface="Barlow"/>
                          <a:cs typeface="Barlow"/>
                          <a:sym typeface="Barlow"/>
                        </a:rPr>
                        <a:t>43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1694" name="Google Shape;1694;p47"/>
          <p:cNvGrpSpPr/>
          <p:nvPr/>
        </p:nvGrpSpPr>
        <p:grpSpPr>
          <a:xfrm>
            <a:off x="10913679" y="62212"/>
            <a:ext cx="1278321" cy="937230"/>
            <a:chOff x="9408744" y="1185992"/>
            <a:chExt cx="1278321" cy="937230"/>
          </a:xfrm>
        </p:grpSpPr>
        <p:sp>
          <p:nvSpPr>
            <p:cNvPr id="1695" name="Google Shape;1695;p47"/>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696" name="Google Shape;1696;p47"/>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697" name="Google Shape;1697;p47"/>
            <p:cNvGrpSpPr/>
            <p:nvPr/>
          </p:nvGrpSpPr>
          <p:grpSpPr>
            <a:xfrm>
              <a:off x="9823218" y="1287315"/>
              <a:ext cx="442309" cy="416627"/>
              <a:chOff x="6478588" y="5773739"/>
              <a:chExt cx="492125" cy="463550"/>
            </a:xfrm>
          </p:grpSpPr>
          <p:sp>
            <p:nvSpPr>
              <p:cNvPr id="1698" name="Google Shape;1698;p47"/>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699" name="Google Shape;1699;p47"/>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0" name="Google Shape;1700;p47"/>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1" name="Google Shape;1701;p47"/>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2" name="Google Shape;1702;p47"/>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3" name="Google Shape;1703;p47"/>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4" name="Google Shape;1704;p47"/>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5" name="Google Shape;1705;p47"/>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6" name="Google Shape;1706;p47"/>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7" name="Google Shape;1707;p47"/>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8" name="Google Shape;1708;p47"/>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09" name="Google Shape;1709;p47"/>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10" name="Google Shape;1710;p47"/>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711" name="Google Shape;1711;p47"/>
          <p:cNvGraphicFramePr/>
          <p:nvPr/>
        </p:nvGraphicFramePr>
        <p:xfrm>
          <a:off x="4534299" y="2496021"/>
          <a:ext cx="3000000" cy="3000000"/>
        </p:xfrm>
        <a:graphic>
          <a:graphicData uri="http://schemas.openxmlformats.org/drawingml/2006/table">
            <a:tbl>
              <a:tblPr>
                <a:noFill/>
                <a:tableStyleId>{E569ACED-2DDD-4A45-844F-45F103245E86}</a:tableStyleId>
              </a:tblPr>
              <a:tblGrid>
                <a:gridCol w="1052575">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graphicFrame>
        <p:nvGraphicFramePr>
          <p:cNvPr id="1717" name="Google Shape;1717;p48"/>
          <p:cNvGraphicFramePr/>
          <p:nvPr/>
        </p:nvGraphicFramePr>
        <p:xfrm>
          <a:off x="5334035" y="2060441"/>
          <a:ext cx="3872839" cy="35160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18" name="Google Shape;1718;p48"/>
          <p:cNvGraphicFramePr/>
          <p:nvPr/>
        </p:nvGraphicFramePr>
        <p:xfrm>
          <a:off x="589787" y="2147526"/>
          <a:ext cx="3000000" cy="3000000"/>
        </p:xfrm>
        <a:graphic>
          <a:graphicData uri="http://schemas.openxmlformats.org/drawingml/2006/table">
            <a:tbl>
              <a:tblPr firstRow="1" bandRow="1">
                <a:noFill/>
                <a:tableStyleId>{D0988FB2-149A-450F-9738-1AC2C797F4CA}</a:tableStyleId>
              </a:tblPr>
              <a:tblGrid>
                <a:gridCol w="4648725">
                  <a:extLst>
                    <a:ext uri="{9D8B030D-6E8A-4147-A177-3AD203B41FA5}">
                      <a16:colId xmlns:a16="http://schemas.microsoft.com/office/drawing/2014/main" val="20000"/>
                    </a:ext>
                  </a:extLst>
                </a:gridCol>
              </a:tblGrid>
              <a:tr h="11073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eu recours à des substituts (patch, gommes ou pastilles, inhalateurs,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01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utilisé une cigarette électronique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01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Votre médecin vous a prescrit des médicaments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adaptés (CHAMPIX* ZYBAN*)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19" name="Google Shape;1719;p48"/>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En termes d’aide à l’arrêt du tabac, les fumeurs se tournent en majorité vers des substituts comme les patchs ou utilisent des cigarettes électroniques.</a:t>
            </a:r>
            <a:endParaRPr/>
          </a:p>
        </p:txBody>
      </p:sp>
      <p:graphicFrame>
        <p:nvGraphicFramePr>
          <p:cNvPr id="1720" name="Google Shape;1720;p48"/>
          <p:cNvGraphicFramePr/>
          <p:nvPr/>
        </p:nvGraphicFramePr>
        <p:xfrm>
          <a:off x="8445637" y="2060441"/>
          <a:ext cx="3872839" cy="3516085"/>
        </p:xfrm>
        <a:graphic>
          <a:graphicData uri="http://schemas.openxmlformats.org/drawingml/2006/chart">
            <c:chart xmlns:c="http://schemas.openxmlformats.org/drawingml/2006/chart" xmlns:r="http://schemas.openxmlformats.org/officeDocument/2006/relationships" r:id="rId4"/>
          </a:graphicData>
        </a:graphic>
      </p:graphicFrame>
      <p:grpSp>
        <p:nvGrpSpPr>
          <p:cNvPr id="1721" name="Google Shape;1721;p48"/>
          <p:cNvGrpSpPr/>
          <p:nvPr/>
        </p:nvGrpSpPr>
        <p:grpSpPr>
          <a:xfrm>
            <a:off x="5551798" y="1309792"/>
            <a:ext cx="1649580" cy="965861"/>
            <a:chOff x="-161843" y="1551647"/>
            <a:chExt cx="1649580" cy="965861"/>
          </a:xfrm>
        </p:grpSpPr>
        <p:grpSp>
          <p:nvGrpSpPr>
            <p:cNvPr id="1722" name="Google Shape;1722;p48"/>
            <p:cNvGrpSpPr/>
            <p:nvPr/>
          </p:nvGrpSpPr>
          <p:grpSpPr>
            <a:xfrm>
              <a:off x="368934" y="1708609"/>
              <a:ext cx="588025" cy="588025"/>
              <a:chOff x="2641002" y="1479176"/>
              <a:chExt cx="645696" cy="645696"/>
            </a:xfrm>
          </p:grpSpPr>
          <p:sp>
            <p:nvSpPr>
              <p:cNvPr id="1723" name="Google Shape;1723;p48"/>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724" name="Google Shape;1724;p48"/>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1725" name="Google Shape;1725;p4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726" name="Google Shape;1726;p48"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sp>
        <p:nvSpPr>
          <p:cNvPr id="1727" name="Google Shape;1727;p48"/>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111) / </a:t>
            </a:r>
            <a:r>
              <a:rPr lang="fr-FR" sz="1000" i="1">
                <a:solidFill>
                  <a:srgbClr val="002060"/>
                </a:solidFill>
                <a:latin typeface="Barlow"/>
                <a:ea typeface="Barlow"/>
                <a:cs typeface="Barlow"/>
                <a:sym typeface="Barlow"/>
              </a:rPr>
              <a:t>PvVIH qui ont fumé par le passé</a:t>
            </a:r>
            <a:r>
              <a:rPr lang="fr-FR" sz="1000" i="1" u="none" strike="noStrike" cap="none">
                <a:solidFill>
                  <a:srgbClr val="002060"/>
                </a:solidFill>
                <a:latin typeface="Barlow"/>
                <a:ea typeface="Barlow"/>
                <a:cs typeface="Barlow"/>
                <a:sym typeface="Barlow"/>
              </a:rPr>
              <a:t> (n = 106)</a:t>
            </a:r>
            <a:endParaRPr/>
          </a:p>
        </p:txBody>
      </p:sp>
      <p:sp>
        <p:nvSpPr>
          <p:cNvPr id="1728" name="Google Shape;1728;p48"/>
          <p:cNvSpPr txBox="1"/>
          <p:nvPr/>
        </p:nvSpPr>
        <p:spPr>
          <a:xfrm>
            <a:off x="-5447" y="1344756"/>
            <a:ext cx="420100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RECOURS À DES SUBSTITUTS OU MÉDICAMENTS</a:t>
            </a:r>
            <a:endParaRPr/>
          </a:p>
        </p:txBody>
      </p:sp>
      <p:sp>
        <p:nvSpPr>
          <p:cNvPr id="1729" name="Google Shape;1729;p48"/>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(2/3)</a:t>
            </a:r>
            <a:endParaRPr sz="1800" b="1">
              <a:solidFill>
                <a:schemeClr val="dk1"/>
              </a:solidFill>
              <a:latin typeface="Barlow"/>
              <a:ea typeface="Barlow"/>
              <a:cs typeface="Barlow"/>
              <a:sym typeface="Barlow"/>
            </a:endParaRPr>
          </a:p>
        </p:txBody>
      </p:sp>
      <p:grpSp>
        <p:nvGrpSpPr>
          <p:cNvPr id="1730" name="Google Shape;1730;p48"/>
          <p:cNvGrpSpPr/>
          <p:nvPr/>
        </p:nvGrpSpPr>
        <p:grpSpPr>
          <a:xfrm>
            <a:off x="8732476" y="1309792"/>
            <a:ext cx="1649580" cy="965861"/>
            <a:chOff x="9250649" y="1551647"/>
            <a:chExt cx="1649580" cy="965861"/>
          </a:xfrm>
        </p:grpSpPr>
        <p:grpSp>
          <p:nvGrpSpPr>
            <p:cNvPr id="1731" name="Google Shape;1731;p48"/>
            <p:cNvGrpSpPr/>
            <p:nvPr/>
          </p:nvGrpSpPr>
          <p:grpSpPr>
            <a:xfrm>
              <a:off x="9250649" y="1551647"/>
              <a:ext cx="1649580" cy="965861"/>
              <a:chOff x="-161843" y="1551647"/>
              <a:chExt cx="1649580" cy="965861"/>
            </a:xfrm>
          </p:grpSpPr>
          <p:grpSp>
            <p:nvGrpSpPr>
              <p:cNvPr id="1732" name="Google Shape;1732;p48"/>
              <p:cNvGrpSpPr/>
              <p:nvPr/>
            </p:nvGrpSpPr>
            <p:grpSpPr>
              <a:xfrm>
                <a:off x="368934" y="1708609"/>
                <a:ext cx="588025" cy="588025"/>
                <a:chOff x="2641002" y="1479176"/>
                <a:chExt cx="645696" cy="645696"/>
              </a:xfrm>
            </p:grpSpPr>
            <p:sp>
              <p:nvSpPr>
                <p:cNvPr id="1733" name="Google Shape;1733;p48"/>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734" name="Google Shape;1734;p48"/>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1735" name="Google Shape;1735;p4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736" name="Google Shape;1736;p48"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1737" name="Google Shape;1737;p48"/>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738" name="Google Shape;1738;p48"/>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739" name="Google Shape;1739;p48"/>
          <p:cNvGrpSpPr/>
          <p:nvPr/>
        </p:nvGrpSpPr>
        <p:grpSpPr>
          <a:xfrm>
            <a:off x="10810957" y="184414"/>
            <a:ext cx="1649580" cy="808899"/>
            <a:chOff x="-161843" y="1708609"/>
            <a:chExt cx="1649580" cy="808899"/>
          </a:xfrm>
        </p:grpSpPr>
        <p:grpSp>
          <p:nvGrpSpPr>
            <p:cNvPr id="1740" name="Google Shape;1740;p48"/>
            <p:cNvGrpSpPr/>
            <p:nvPr/>
          </p:nvGrpSpPr>
          <p:grpSpPr>
            <a:xfrm>
              <a:off x="368934" y="1708609"/>
              <a:ext cx="588025" cy="588025"/>
              <a:chOff x="2641002" y="1479176"/>
              <a:chExt cx="645696" cy="645696"/>
            </a:xfrm>
          </p:grpSpPr>
          <p:sp>
            <p:nvSpPr>
              <p:cNvPr id="1741" name="Google Shape;1741;p4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742" name="Google Shape;1742;p48"/>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1743" name="Google Shape;1743;p4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744" name="Google Shape;1744;p4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745" name="Google Shape;1745;p48"/>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175673"/>
                </a:highlight>
                <a:latin typeface="Barlow"/>
                <a:ea typeface="Barlow"/>
                <a:cs typeface="Barlow"/>
                <a:sym typeface="Barlow"/>
              </a:rPr>
              <a:t>% OUI</a:t>
            </a:r>
            <a:endParaRPr/>
          </a:p>
        </p:txBody>
      </p:sp>
      <p:sp>
        <p:nvSpPr>
          <p:cNvPr id="1746" name="Google Shape;1746;p48"/>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751"/>
        <p:cNvGrpSpPr/>
        <p:nvPr/>
      </p:nvGrpSpPr>
      <p:grpSpPr>
        <a:xfrm>
          <a:off x="0" y="0"/>
          <a:ext cx="0" cy="0"/>
          <a:chOff x="0" y="0"/>
          <a:chExt cx="0" cy="0"/>
        </a:xfrm>
      </p:grpSpPr>
      <p:sp>
        <p:nvSpPr>
          <p:cNvPr id="1752" name="Google Shape;1752;p49"/>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Cela rejoint les pratiques des professionnels de santé, qui ont principalement recours à la prescription de substituts face à des patients souhaitant arrêter de fumer.</a:t>
            </a:r>
            <a:endParaRPr/>
          </a:p>
        </p:txBody>
      </p:sp>
      <p:graphicFrame>
        <p:nvGraphicFramePr>
          <p:cNvPr id="1753" name="Google Shape;1753;p49"/>
          <p:cNvGraphicFramePr/>
          <p:nvPr/>
        </p:nvGraphicFramePr>
        <p:xfrm>
          <a:off x="5393952" y="1959429"/>
          <a:ext cx="3207307" cy="35160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54" name="Google Shape;1754;p49"/>
          <p:cNvGraphicFramePr/>
          <p:nvPr/>
        </p:nvGraphicFramePr>
        <p:xfrm>
          <a:off x="589787" y="2046514"/>
          <a:ext cx="3000000" cy="3000000"/>
        </p:xfrm>
        <a:graphic>
          <a:graphicData uri="http://schemas.openxmlformats.org/drawingml/2006/table">
            <a:tbl>
              <a:tblPr firstRow="1" bandRow="1">
                <a:noFill/>
                <a:tableStyleId>{D0988FB2-149A-450F-9738-1AC2C797F4CA}</a:tableStyleId>
              </a:tblPr>
              <a:tblGrid>
                <a:gridCol w="4648725">
                  <a:extLst>
                    <a:ext uri="{9D8B030D-6E8A-4147-A177-3AD203B41FA5}">
                      <a16:colId xmlns:a16="http://schemas.microsoft.com/office/drawing/2014/main" val="20000"/>
                    </a:ext>
                  </a:extLst>
                </a:gridCol>
              </a:tblGrid>
              <a:tr h="11073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prescrire des substituts (patch, gommes ou pastilles, inhalateurs,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0167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modifier leur consommation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et d’utiliser une cigarette électronique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01675">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Leur prescrire des médicaments adaptés </a:t>
                      </a:r>
                      <a:r>
                        <a:rPr lang="fr-FR" sz="1200" b="0" i="0" u="none" strike="noStrike" cap="none">
                          <a:solidFill>
                            <a:srgbClr val="000000"/>
                          </a:solidFill>
                          <a:latin typeface="Barlow"/>
                          <a:ea typeface="Barlow"/>
                          <a:cs typeface="Barlow"/>
                          <a:sym typeface="Barlow"/>
                        </a:rPr>
                        <a:t>(CHAMPIX* ZYBAN*)</a:t>
                      </a:r>
                      <a:r>
                        <a:rPr lang="fr-FR" sz="1200" b="0" i="0" u="none" strike="noStrike" cap="none">
                          <a:solidFill>
                            <a:schemeClr val="dk1"/>
                          </a:solidFill>
                          <a:latin typeface="Barlow"/>
                          <a:ea typeface="Barlow"/>
                          <a:cs typeface="Barlow"/>
                          <a:sym typeface="Barlow"/>
                        </a:rPr>
                        <a:t>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1755" name="Google Shape;1755;p49"/>
          <p:cNvGrpSpPr/>
          <p:nvPr/>
        </p:nvGrpSpPr>
        <p:grpSpPr>
          <a:xfrm>
            <a:off x="7845847" y="1382486"/>
            <a:ext cx="1649580" cy="808899"/>
            <a:chOff x="-161843" y="1708609"/>
            <a:chExt cx="1649580" cy="808899"/>
          </a:xfrm>
        </p:grpSpPr>
        <p:grpSp>
          <p:nvGrpSpPr>
            <p:cNvPr id="1756" name="Google Shape;1756;p49"/>
            <p:cNvGrpSpPr/>
            <p:nvPr/>
          </p:nvGrpSpPr>
          <p:grpSpPr>
            <a:xfrm>
              <a:off x="368934" y="1708609"/>
              <a:ext cx="588025" cy="588025"/>
              <a:chOff x="2641002" y="1479176"/>
              <a:chExt cx="645696" cy="645696"/>
            </a:xfrm>
          </p:grpSpPr>
          <p:sp>
            <p:nvSpPr>
              <p:cNvPr id="1757" name="Google Shape;1757;p49"/>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758" name="Google Shape;1758;p49"/>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759" name="Google Shape;1759;p49"/>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pSp>
        <p:nvGrpSpPr>
          <p:cNvPr id="1760" name="Google Shape;1760;p49"/>
          <p:cNvGrpSpPr/>
          <p:nvPr/>
        </p:nvGrpSpPr>
        <p:grpSpPr>
          <a:xfrm>
            <a:off x="6007653" y="1318320"/>
            <a:ext cx="1278321" cy="937230"/>
            <a:chOff x="9408744" y="1185992"/>
            <a:chExt cx="1278321" cy="937230"/>
          </a:xfrm>
        </p:grpSpPr>
        <p:sp>
          <p:nvSpPr>
            <p:cNvPr id="1761" name="Google Shape;1761;p49"/>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762" name="Google Shape;1762;p49"/>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763" name="Google Shape;1763;p49"/>
            <p:cNvGrpSpPr/>
            <p:nvPr/>
          </p:nvGrpSpPr>
          <p:grpSpPr>
            <a:xfrm>
              <a:off x="9823218" y="1287315"/>
              <a:ext cx="442309" cy="416627"/>
              <a:chOff x="6478588" y="5773739"/>
              <a:chExt cx="492125" cy="463550"/>
            </a:xfrm>
          </p:grpSpPr>
          <p:sp>
            <p:nvSpPr>
              <p:cNvPr id="1764" name="Google Shape;1764;p49"/>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65" name="Google Shape;1765;p49"/>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66" name="Google Shape;1766;p49"/>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67" name="Google Shape;1767;p49"/>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68" name="Google Shape;1768;p49"/>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69" name="Google Shape;1769;p49"/>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0" name="Google Shape;1770;p49"/>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1" name="Google Shape;1771;p49"/>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2" name="Google Shape;1772;p49"/>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3" name="Google Shape;1773;p49"/>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4" name="Google Shape;1774;p49"/>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5" name="Google Shape;1775;p49"/>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76" name="Google Shape;1776;p49"/>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1777" name="Google Shape;1777;p49"/>
          <p:cNvSpPr txBox="1"/>
          <p:nvPr/>
        </p:nvSpPr>
        <p:spPr>
          <a:xfrm>
            <a:off x="-5447" y="1344756"/>
            <a:ext cx="420100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RECOURS À DES SUBSTITUTS OU MÉDICAMENTS</a:t>
            </a:r>
            <a:endParaRPr/>
          </a:p>
        </p:txBody>
      </p:sp>
      <p:graphicFrame>
        <p:nvGraphicFramePr>
          <p:cNvPr id="1778" name="Google Shape;1778;p49"/>
          <p:cNvGraphicFramePr/>
          <p:nvPr/>
        </p:nvGraphicFramePr>
        <p:xfrm>
          <a:off x="8259918" y="2046514"/>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11013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08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013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12</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9" name="Google Shape;1779;p49"/>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(2/3)</a:t>
            </a:r>
            <a:endParaRPr sz="1800" b="1">
              <a:solidFill>
                <a:schemeClr val="dk1"/>
              </a:solidFill>
              <a:latin typeface="Barlow"/>
              <a:ea typeface="Barlow"/>
              <a:cs typeface="Barlow"/>
              <a:sym typeface="Barlow"/>
            </a:endParaRPr>
          </a:p>
        </p:txBody>
      </p:sp>
      <p:sp>
        <p:nvSpPr>
          <p:cNvPr id="1780" name="Google Shape;1780;p4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781" name="Google Shape;1781;p49"/>
          <p:cNvSpPr txBox="1"/>
          <p:nvPr/>
        </p:nvSpPr>
        <p:spPr>
          <a:xfrm>
            <a:off x="379474" y="5751171"/>
            <a:ext cx="11206389" cy="67338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 </a:t>
            </a:r>
            <a:r>
              <a:rPr lang="fr-FR" sz="1000" i="1">
                <a:solidFill>
                  <a:srgbClr val="002060"/>
                </a:solidFill>
                <a:latin typeface="Barlow"/>
                <a:ea typeface="Barlow"/>
                <a:cs typeface="Barlow"/>
                <a:sym typeface="Barlow"/>
              </a:rPr>
              <a:t>Base : PvVIH qui fument actuellement et qui ont déjà arrêté de fumer pendant au moins une semaine et PvVIH qui ont fumé par le passé</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217</a:t>
            </a:r>
            <a:r>
              <a:rPr lang="fr-FR" sz="1000" i="1" u="none" strike="noStrike" cap="none">
                <a:solidFill>
                  <a:srgbClr val="002060"/>
                </a:solidFill>
                <a:latin typeface="Barlow"/>
                <a:ea typeface="Barlow"/>
                <a:cs typeface="Barlow"/>
                <a:sym typeface="Barlow"/>
              </a:rPr>
              <a:t>)</a:t>
            </a:r>
            <a:endParaRPr/>
          </a:p>
          <a:p>
            <a:pPr marL="0" marR="0" lvl="0" indent="0" algn="l" rtl="0">
              <a:lnSpc>
                <a:spcPct val="107000"/>
              </a:lnSpc>
              <a:spcBef>
                <a:spcPts val="800"/>
              </a:spcBef>
              <a:spcAft>
                <a:spcPts val="0"/>
              </a:spcAft>
              <a:buNone/>
            </a:pPr>
            <a:r>
              <a:rPr lang="fr-FR" sz="1000" i="1">
                <a:solidFill>
                  <a:srgbClr val="002060"/>
                </a:solidFill>
                <a:latin typeface="Barlow"/>
                <a:ea typeface="Barlow"/>
                <a:cs typeface="Barlow"/>
                <a:sym typeface="Barlow"/>
              </a:rPr>
              <a:t> </a:t>
            </a: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sp>
        <p:nvSpPr>
          <p:cNvPr id="1782" name="Google Shape;1782;p49"/>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FFAC6F"/>
                </a:highlight>
                <a:latin typeface="Barlow"/>
                <a:ea typeface="Barlow"/>
                <a:cs typeface="Barlow"/>
                <a:sym typeface="Barlow"/>
              </a:rPr>
              <a:t>% OUI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PROFIL DES PERSONNES VIVANT AVEC LE VIH</a:t>
            </a:r>
            <a:endParaRPr/>
          </a:p>
        </p:txBody>
      </p:sp>
      <p:sp>
        <p:nvSpPr>
          <p:cNvPr id="552" name="Google Shape;552;p5"/>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
        <p:nvSpPr>
          <p:cNvPr id="553" name="Google Shape;553;p5"/>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0a</a:t>
            </a:r>
            <a:endParaRPr/>
          </a:p>
          <a:p>
            <a:pPr marL="0" lvl="0" indent="0" algn="ctr" rtl="0">
              <a:lnSpc>
                <a:spcPct val="100000"/>
              </a:lnSpc>
              <a:spcBef>
                <a:spcPts val="0"/>
              </a:spcBef>
              <a:spcAft>
                <a:spcPts val="0"/>
              </a:spcAft>
              <a:buClr>
                <a:schemeClr val="lt1"/>
              </a:buClr>
              <a:buSzPts val="117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1787"/>
        <p:cNvGrpSpPr/>
        <p:nvPr/>
      </p:nvGrpSpPr>
      <p:grpSpPr>
        <a:xfrm>
          <a:off x="0" y="0"/>
          <a:ext cx="0" cy="0"/>
          <a:chOff x="0" y="0"/>
          <a:chExt cx="0" cy="0"/>
        </a:xfrm>
      </p:grpSpPr>
      <p:sp>
        <p:nvSpPr>
          <p:cNvPr id="1788" name="Google Shape;1788;p50"/>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médecins généralistes sont plus nombreux à prescrire des substituts ou à des médicaments à leurs patients, contrairement aux pharmaciens.</a:t>
            </a:r>
            <a:endParaRPr/>
          </a:p>
        </p:txBody>
      </p:sp>
      <p:sp>
        <p:nvSpPr>
          <p:cNvPr id="1789" name="Google Shape;1789;p50"/>
          <p:cNvSpPr txBox="1"/>
          <p:nvPr/>
        </p:nvSpPr>
        <p:spPr>
          <a:xfrm>
            <a:off x="-5447" y="1344756"/>
            <a:ext cx="4201006"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RECOURS À DES SUBSTITUTS OU MÉDICAMENTS</a:t>
            </a:r>
            <a:endParaRPr/>
          </a:p>
        </p:txBody>
      </p:sp>
      <p:sp>
        <p:nvSpPr>
          <p:cNvPr id="1790" name="Google Shape;1790;p50"/>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(2/3)</a:t>
            </a:r>
            <a:endParaRPr sz="1800" b="1">
              <a:solidFill>
                <a:schemeClr val="dk1"/>
              </a:solidFill>
              <a:latin typeface="Barlow"/>
              <a:ea typeface="Barlow"/>
              <a:cs typeface="Barlow"/>
              <a:sym typeface="Barlow"/>
            </a:endParaRPr>
          </a:p>
        </p:txBody>
      </p:sp>
      <p:sp>
        <p:nvSpPr>
          <p:cNvPr id="1791" name="Google Shape;1791;p5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pSp>
        <p:nvGrpSpPr>
          <p:cNvPr id="1792" name="Google Shape;1792;p50"/>
          <p:cNvGrpSpPr/>
          <p:nvPr/>
        </p:nvGrpSpPr>
        <p:grpSpPr>
          <a:xfrm>
            <a:off x="10913679" y="62212"/>
            <a:ext cx="1278321" cy="937230"/>
            <a:chOff x="9408744" y="1185992"/>
            <a:chExt cx="1278321" cy="937230"/>
          </a:xfrm>
        </p:grpSpPr>
        <p:sp>
          <p:nvSpPr>
            <p:cNvPr id="1793" name="Google Shape;1793;p50"/>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794" name="Google Shape;1794;p50"/>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795" name="Google Shape;1795;p50"/>
            <p:cNvGrpSpPr/>
            <p:nvPr/>
          </p:nvGrpSpPr>
          <p:grpSpPr>
            <a:xfrm>
              <a:off x="9823218" y="1287315"/>
              <a:ext cx="442309" cy="416627"/>
              <a:chOff x="6478588" y="5773739"/>
              <a:chExt cx="492125" cy="463550"/>
            </a:xfrm>
          </p:grpSpPr>
          <p:sp>
            <p:nvSpPr>
              <p:cNvPr id="1796" name="Google Shape;1796;p50"/>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97" name="Google Shape;1797;p50"/>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98" name="Google Shape;1798;p50"/>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799" name="Google Shape;1799;p50"/>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0" name="Google Shape;1800;p50"/>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1" name="Google Shape;1801;p50"/>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2" name="Google Shape;1802;p50"/>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3" name="Google Shape;1803;p50"/>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4" name="Google Shape;1804;p50"/>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5" name="Google Shape;1805;p50"/>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6" name="Google Shape;1806;p50"/>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7" name="Google Shape;1807;p50"/>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08" name="Google Shape;1808;p50"/>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809" name="Google Shape;1809;p50"/>
          <p:cNvGraphicFramePr/>
          <p:nvPr/>
        </p:nvGraphicFramePr>
        <p:xfrm>
          <a:off x="1500312" y="1814519"/>
          <a:ext cx="3000000" cy="3000000"/>
        </p:xfrm>
        <a:graphic>
          <a:graphicData uri="http://schemas.openxmlformats.org/drawingml/2006/table">
            <a:tbl>
              <a:tblPr>
                <a:noFill/>
                <a:tableStyleId>{E569ACED-2DDD-4A45-844F-45F103245E86}</a:tableStyleId>
              </a:tblPr>
              <a:tblGrid>
                <a:gridCol w="3312000">
                  <a:extLst>
                    <a:ext uri="{9D8B030D-6E8A-4147-A177-3AD203B41FA5}">
                      <a16:colId xmlns:a16="http://schemas.microsoft.com/office/drawing/2014/main" val="20000"/>
                    </a:ext>
                  </a:extLst>
                </a:gridCol>
                <a:gridCol w="1114925">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68075">
                <a:tc>
                  <a:txBody>
                    <a:bodyPr/>
                    <a:lstStyle/>
                    <a:p>
                      <a:pPr marL="0" marR="0" lvl="0" indent="0" algn="l" rtl="0">
                        <a:spcBef>
                          <a:spcPts val="0"/>
                        </a:spcBef>
                        <a:spcAft>
                          <a:spcPts val="0"/>
                        </a:spcAft>
                        <a:buNone/>
                      </a:pPr>
                      <a:r>
                        <a:rPr lang="fr-FR" sz="1800" b="1" i="0" u="none" strike="noStrike" cap="none">
                          <a:solidFill>
                            <a:schemeClr val="lt1"/>
                          </a:solidFill>
                          <a:highlight>
                            <a:srgbClr val="FFAC6F"/>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19250">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prescrire des substituts (patch, gommes ou pastilles, inhalateurs, etc.)</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90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54</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22200">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modifier leur consommation et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d’utiliser une cigarette électronique</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61</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19250">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Leur prescrire des médicaments adaptés </a:t>
                      </a:r>
                      <a:r>
                        <a:rPr lang="fr-FR" sz="1200" b="0" i="0" u="none" strike="noStrike" cap="none">
                          <a:solidFill>
                            <a:srgbClr val="000000"/>
                          </a:solidFill>
                          <a:latin typeface="Barlow"/>
                          <a:ea typeface="Barlow"/>
                          <a:cs typeface="Barlow"/>
                          <a:sym typeface="Barlow"/>
                        </a:rPr>
                        <a:t>(CHAMPIX* ZYBAN*)</a:t>
                      </a:r>
                      <a:r>
                        <a:rPr lang="fr-FR" sz="1200" b="0" i="0" u="none" strike="noStrike" cap="none">
                          <a:solidFill>
                            <a:schemeClr val="dk1"/>
                          </a:solidFill>
                          <a:latin typeface="Barlow"/>
                          <a:ea typeface="Barlow"/>
                          <a:cs typeface="Barlow"/>
                          <a:sym typeface="Barlow"/>
                        </a:rPr>
                        <a:t>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22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C6F">
                        <a:alpha val="9803"/>
                      </a:srgbClr>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14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47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12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9</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10" name="Google Shape;1810;p50"/>
          <p:cNvSpPr txBox="1"/>
          <p:nvPr/>
        </p:nvSpPr>
        <p:spPr>
          <a:xfrm>
            <a:off x="379474" y="5894170"/>
            <a:ext cx="11206389"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a:t>
            </a:r>
            <a:br>
              <a:rPr lang="fr-FR" sz="1000" u="none" strike="noStrike" cap="none">
                <a:solidFill>
                  <a:srgbClr val="002060"/>
                </a:solidFill>
                <a:latin typeface="Barlow"/>
                <a:ea typeface="Barlow"/>
                <a:cs typeface="Barlow"/>
                <a:sym typeface="Barlow"/>
              </a:rPr>
            </a:br>
            <a:r>
              <a:rPr lang="fr-FR" sz="1000" u="none" strike="noStrike" cap="none">
                <a:solidFill>
                  <a:srgbClr val="002060"/>
                </a:solidFill>
                <a:latin typeface="Barlow"/>
                <a:ea typeface="Barlow"/>
                <a:cs typeface="Barlow"/>
                <a:sym typeface="Barlow"/>
              </a:rPr>
              <a:t>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graphicFrame>
        <p:nvGraphicFramePr>
          <p:cNvPr id="1811" name="Google Shape;1811;p50"/>
          <p:cNvGraphicFramePr/>
          <p:nvPr/>
        </p:nvGraphicFramePr>
        <p:xfrm>
          <a:off x="3941034" y="2227720"/>
          <a:ext cx="3000000" cy="3000000"/>
        </p:xfrm>
        <a:graphic>
          <a:graphicData uri="http://schemas.openxmlformats.org/drawingml/2006/table">
            <a:tbl>
              <a:tblPr>
                <a:noFill/>
                <a:tableStyleId>{E569ACED-2DDD-4A45-844F-45F103245E86}</a:tableStyleId>
              </a:tblPr>
              <a:tblGrid>
                <a:gridCol w="870225">
                  <a:extLst>
                    <a:ext uri="{9D8B030D-6E8A-4147-A177-3AD203B41FA5}">
                      <a16:colId xmlns:a16="http://schemas.microsoft.com/office/drawing/2014/main" val="20000"/>
                    </a:ext>
                  </a:extLst>
                </a:gridCol>
                <a:gridCol w="1116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816"/>
        <p:cNvGrpSpPr/>
        <p:nvPr/>
      </p:nvGrpSpPr>
      <p:grpSpPr>
        <a:xfrm>
          <a:off x="0" y="0"/>
          <a:ext cx="0" cy="0"/>
          <a:chOff x="0" y="0"/>
          <a:chExt cx="0" cy="0"/>
        </a:xfrm>
      </p:grpSpPr>
      <p:graphicFrame>
        <p:nvGraphicFramePr>
          <p:cNvPr id="1817" name="Google Shape;1817;p51"/>
          <p:cNvGraphicFramePr/>
          <p:nvPr/>
        </p:nvGraphicFramePr>
        <p:xfrm>
          <a:off x="5732207" y="1804730"/>
          <a:ext cx="3429491" cy="38510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18" name="Google Shape;1818;p51"/>
          <p:cNvGraphicFramePr/>
          <p:nvPr/>
        </p:nvGraphicFramePr>
        <p:xfrm>
          <a:off x="589787" y="1912339"/>
          <a:ext cx="3000000" cy="3000000"/>
        </p:xfrm>
        <a:graphic>
          <a:graphicData uri="http://schemas.openxmlformats.org/drawingml/2006/table">
            <a:tbl>
              <a:tblPr firstRow="1" bandRow="1">
                <a:noFill/>
                <a:tableStyleId>{D0988FB2-149A-450F-9738-1AC2C797F4CA}</a:tableStyleId>
              </a:tblPr>
              <a:tblGrid>
                <a:gridCol w="5132325">
                  <a:extLst>
                    <a:ext uri="{9D8B030D-6E8A-4147-A177-3AD203B41FA5}">
                      <a16:colId xmlns:a16="http://schemas.microsoft.com/office/drawing/2014/main" val="20000"/>
                    </a:ext>
                  </a:extLst>
                </a:gridCol>
              </a:tblGrid>
              <a:tr h="1217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vous êtes impliqué dans d’autres activités (sportives, artistiques,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171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avez téléchargé une application qui diffuse des conseils et des encouragements pour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233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téléchargé une application vous permettant d’évaluer les économies que vous faisiez</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19" name="Google Shape;1819;p51"/>
          <p:cNvSpPr txBox="1">
            <a:spLocks noGrp="1"/>
          </p:cNvSpPr>
          <p:nvPr>
            <p:ph type="title"/>
          </p:nvPr>
        </p:nvSpPr>
        <p:spPr>
          <a:xfrm>
            <a:off x="450000" y="279223"/>
            <a:ext cx="105228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Se tourner vers d’autres activités lors de l’arrêt du tabac, une mesure adoptée par 2 fumeurs actuels sur 5 et 1/3 des anciens fumeurs.</a:t>
            </a:r>
            <a:endParaRPr/>
          </a:p>
        </p:txBody>
      </p:sp>
      <p:grpSp>
        <p:nvGrpSpPr>
          <p:cNvPr id="1820" name="Google Shape;1820;p51"/>
          <p:cNvGrpSpPr/>
          <p:nvPr/>
        </p:nvGrpSpPr>
        <p:grpSpPr>
          <a:xfrm>
            <a:off x="5955453" y="1098782"/>
            <a:ext cx="1649580" cy="965861"/>
            <a:chOff x="-161843" y="1551647"/>
            <a:chExt cx="1649580" cy="965861"/>
          </a:xfrm>
        </p:grpSpPr>
        <p:grpSp>
          <p:nvGrpSpPr>
            <p:cNvPr id="1821" name="Google Shape;1821;p51"/>
            <p:cNvGrpSpPr/>
            <p:nvPr/>
          </p:nvGrpSpPr>
          <p:grpSpPr>
            <a:xfrm>
              <a:off x="368934" y="1708609"/>
              <a:ext cx="588025" cy="588025"/>
              <a:chOff x="2641002" y="1479176"/>
              <a:chExt cx="645696" cy="645696"/>
            </a:xfrm>
          </p:grpSpPr>
          <p:sp>
            <p:nvSpPr>
              <p:cNvPr id="1822" name="Google Shape;1822;p51"/>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823" name="Google Shape;1823;p51"/>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824" name="Google Shape;1824;p51"/>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825" name="Google Shape;1825;p51"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1826" name="Google Shape;1826;p51"/>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111</a:t>
            </a:r>
            <a:r>
              <a:rPr lang="fr-FR" sz="1000" i="1" u="none" strike="noStrike" cap="none">
                <a:solidFill>
                  <a:srgbClr val="002060"/>
                </a:solidFill>
                <a:latin typeface="Barlow"/>
                <a:ea typeface="Barlow"/>
                <a:cs typeface="Barlow"/>
                <a:sym typeface="Barlow"/>
              </a:rPr>
              <a:t>) / </a:t>
            </a:r>
            <a:r>
              <a:rPr lang="fr-FR" sz="1000" i="1">
                <a:solidFill>
                  <a:srgbClr val="002060"/>
                </a:solidFill>
                <a:latin typeface="Barlow"/>
                <a:ea typeface="Barlow"/>
                <a:cs typeface="Barlow"/>
                <a:sym typeface="Barlow"/>
              </a:rPr>
              <a:t>PvVIH qui ont fumé par le passé</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106</a:t>
            </a:r>
            <a:r>
              <a:rPr lang="fr-FR" sz="1000" i="1" u="none" strike="noStrike" cap="none">
                <a:solidFill>
                  <a:srgbClr val="002060"/>
                </a:solidFill>
                <a:latin typeface="Barlow"/>
                <a:ea typeface="Barlow"/>
                <a:cs typeface="Barlow"/>
                <a:sym typeface="Barlow"/>
              </a:rPr>
              <a:t>)</a:t>
            </a:r>
            <a:endParaRPr/>
          </a:p>
        </p:txBody>
      </p:sp>
      <p:sp>
        <p:nvSpPr>
          <p:cNvPr id="1827" name="Google Shape;1827;p51"/>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(3/3)</a:t>
            </a:r>
            <a:endParaRPr sz="1800" b="1">
              <a:solidFill>
                <a:schemeClr val="dk1"/>
              </a:solidFill>
              <a:latin typeface="Barlow"/>
              <a:ea typeface="Barlow"/>
              <a:cs typeface="Barlow"/>
              <a:sym typeface="Barlow"/>
            </a:endParaRPr>
          </a:p>
        </p:txBody>
      </p:sp>
      <p:grpSp>
        <p:nvGrpSpPr>
          <p:cNvPr id="1828" name="Google Shape;1828;p51"/>
          <p:cNvGrpSpPr/>
          <p:nvPr/>
        </p:nvGrpSpPr>
        <p:grpSpPr>
          <a:xfrm>
            <a:off x="8786401" y="1098782"/>
            <a:ext cx="1649580" cy="965861"/>
            <a:chOff x="9250649" y="1551647"/>
            <a:chExt cx="1649580" cy="965861"/>
          </a:xfrm>
        </p:grpSpPr>
        <p:grpSp>
          <p:nvGrpSpPr>
            <p:cNvPr id="1829" name="Google Shape;1829;p51"/>
            <p:cNvGrpSpPr/>
            <p:nvPr/>
          </p:nvGrpSpPr>
          <p:grpSpPr>
            <a:xfrm>
              <a:off x="9250649" y="1551647"/>
              <a:ext cx="1649580" cy="965861"/>
              <a:chOff x="-161843" y="1551647"/>
              <a:chExt cx="1649580" cy="965861"/>
            </a:xfrm>
          </p:grpSpPr>
          <p:grpSp>
            <p:nvGrpSpPr>
              <p:cNvPr id="1830" name="Google Shape;1830;p51"/>
              <p:cNvGrpSpPr/>
              <p:nvPr/>
            </p:nvGrpSpPr>
            <p:grpSpPr>
              <a:xfrm>
                <a:off x="368934" y="1708609"/>
                <a:ext cx="588025" cy="588025"/>
                <a:chOff x="2641002" y="1479176"/>
                <a:chExt cx="645696" cy="645696"/>
              </a:xfrm>
            </p:grpSpPr>
            <p:sp>
              <p:nvSpPr>
                <p:cNvPr id="1831" name="Google Shape;1831;p51"/>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832" name="Google Shape;1832;p51"/>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1833" name="Google Shape;1833;p51"/>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anciens fumeurs</a:t>
                </a:r>
                <a:endParaRPr/>
              </a:p>
            </p:txBody>
          </p:sp>
          <p:pic>
            <p:nvPicPr>
              <p:cNvPr id="1834" name="Google Shape;1834;p51"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1835" name="Google Shape;1835;p51"/>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1836" name="Google Shape;1836;p51"/>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1837" name="Google Shape;1837;p51"/>
          <p:cNvGrpSpPr/>
          <p:nvPr/>
        </p:nvGrpSpPr>
        <p:grpSpPr>
          <a:xfrm>
            <a:off x="10810957" y="184414"/>
            <a:ext cx="1649580" cy="808899"/>
            <a:chOff x="-161843" y="1708609"/>
            <a:chExt cx="1649580" cy="808899"/>
          </a:xfrm>
        </p:grpSpPr>
        <p:grpSp>
          <p:nvGrpSpPr>
            <p:cNvPr id="1838" name="Google Shape;1838;p51"/>
            <p:cNvGrpSpPr/>
            <p:nvPr/>
          </p:nvGrpSpPr>
          <p:grpSpPr>
            <a:xfrm>
              <a:off x="368934" y="1708609"/>
              <a:ext cx="588025" cy="588025"/>
              <a:chOff x="2641002" y="1479176"/>
              <a:chExt cx="645696" cy="645696"/>
            </a:xfrm>
          </p:grpSpPr>
          <p:sp>
            <p:nvSpPr>
              <p:cNvPr id="1839" name="Google Shape;1839;p51"/>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1840" name="Google Shape;1840;p51"/>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841" name="Google Shape;1841;p51"/>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1842" name="Google Shape;1842;p5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843" name="Google Shape;1843;p51"/>
          <p:cNvGraphicFramePr/>
          <p:nvPr/>
        </p:nvGraphicFramePr>
        <p:xfrm>
          <a:off x="8656575" y="1803014"/>
          <a:ext cx="3429491" cy="3851045"/>
        </p:xfrm>
        <a:graphic>
          <a:graphicData uri="http://schemas.openxmlformats.org/drawingml/2006/chart">
            <c:chart xmlns:c="http://schemas.openxmlformats.org/drawingml/2006/chart" xmlns:r="http://schemas.openxmlformats.org/officeDocument/2006/relationships" r:id="rId7"/>
          </a:graphicData>
        </a:graphic>
      </p:graphicFrame>
      <p:sp>
        <p:nvSpPr>
          <p:cNvPr id="1844" name="Google Shape;1844;p51"/>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175673"/>
                </a:highlight>
                <a:latin typeface="Barlow"/>
                <a:ea typeface="Barlow"/>
                <a:cs typeface="Barlow"/>
                <a:sym typeface="Barlow"/>
              </a:rPr>
              <a:t>% OUI</a:t>
            </a:r>
            <a:endParaRPr/>
          </a:p>
        </p:txBody>
      </p:sp>
      <p:sp>
        <p:nvSpPr>
          <p:cNvPr id="1845" name="Google Shape;1845;p51"/>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850"/>
        <p:cNvGrpSpPr/>
        <p:nvPr/>
      </p:nvGrpSpPr>
      <p:grpSpPr>
        <a:xfrm>
          <a:off x="0" y="0"/>
          <a:ext cx="0" cy="0"/>
          <a:chOff x="0" y="0"/>
          <a:chExt cx="0" cy="0"/>
        </a:xfrm>
      </p:grpSpPr>
      <p:graphicFrame>
        <p:nvGraphicFramePr>
          <p:cNvPr id="1851" name="Google Shape;1851;p52"/>
          <p:cNvGraphicFramePr/>
          <p:nvPr/>
        </p:nvGraphicFramePr>
        <p:xfrm>
          <a:off x="6342320" y="1804730"/>
          <a:ext cx="3102547" cy="3851045"/>
        </p:xfrm>
        <a:graphic>
          <a:graphicData uri="http://schemas.openxmlformats.org/drawingml/2006/chart">
            <c:chart xmlns:c="http://schemas.openxmlformats.org/drawingml/2006/chart" xmlns:r="http://schemas.openxmlformats.org/officeDocument/2006/relationships" r:id="rId3"/>
          </a:graphicData>
        </a:graphic>
      </p:graphicFrame>
      <p:sp>
        <p:nvSpPr>
          <p:cNvPr id="1852" name="Google Shape;1852;p52"/>
          <p:cNvSpPr txBox="1">
            <a:spLocks noGrp="1"/>
          </p:cNvSpPr>
          <p:nvPr>
            <p:ph type="title"/>
          </p:nvPr>
        </p:nvSpPr>
        <p:spPr>
          <a:xfrm>
            <a:off x="450001" y="279223"/>
            <a:ext cx="1050394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Et les professionnels de santé conseillent fréquemment à leurs patients de s’impliquer dans d’autres activité lorsqu’ils souhaitent arrêter de fumer.</a:t>
            </a:r>
            <a:endParaRPr/>
          </a:p>
        </p:txBody>
      </p:sp>
      <p:graphicFrame>
        <p:nvGraphicFramePr>
          <p:cNvPr id="1853" name="Google Shape;1853;p52"/>
          <p:cNvGraphicFramePr/>
          <p:nvPr/>
        </p:nvGraphicFramePr>
        <p:xfrm>
          <a:off x="1117599" y="1912339"/>
          <a:ext cx="3000000" cy="3000000"/>
        </p:xfrm>
        <a:graphic>
          <a:graphicData uri="http://schemas.openxmlformats.org/drawingml/2006/table">
            <a:tbl>
              <a:tblPr firstRow="1" bandRow="1">
                <a:noFill/>
                <a:tableStyleId>{D0988FB2-149A-450F-9738-1AC2C797F4CA}</a:tableStyleId>
              </a:tblPr>
              <a:tblGrid>
                <a:gridCol w="4978400">
                  <a:extLst>
                    <a:ext uri="{9D8B030D-6E8A-4147-A177-3AD203B41FA5}">
                      <a16:colId xmlns:a16="http://schemas.microsoft.com/office/drawing/2014/main" val="20000"/>
                    </a:ext>
                  </a:extLst>
                </a:gridCol>
              </a:tblGrid>
              <a:tr h="121712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s’impliquer dans d’autres activités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(sportives, artistiques,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17125">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Les informer sur l’existence d’application diffusant des conseils, des encouragements, pour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23375">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Les informer sur l’existence d’application permettant d’évaluer les économies qu’ils font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1854" name="Google Shape;1854;p52"/>
          <p:cNvGrpSpPr/>
          <p:nvPr/>
        </p:nvGrpSpPr>
        <p:grpSpPr>
          <a:xfrm>
            <a:off x="8550586" y="1384501"/>
            <a:ext cx="1649580" cy="808899"/>
            <a:chOff x="-161843" y="1708609"/>
            <a:chExt cx="1649580" cy="808899"/>
          </a:xfrm>
        </p:grpSpPr>
        <p:grpSp>
          <p:nvGrpSpPr>
            <p:cNvPr id="1855" name="Google Shape;1855;p52"/>
            <p:cNvGrpSpPr/>
            <p:nvPr/>
          </p:nvGrpSpPr>
          <p:grpSpPr>
            <a:xfrm>
              <a:off x="368934" y="1708609"/>
              <a:ext cx="588025" cy="588025"/>
              <a:chOff x="2641002" y="1479176"/>
              <a:chExt cx="645696" cy="645696"/>
            </a:xfrm>
          </p:grpSpPr>
          <p:sp>
            <p:nvSpPr>
              <p:cNvPr id="1856" name="Google Shape;1856;p52"/>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857" name="Google Shape;1857;p52"/>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1858" name="Google Shape;1858;p52"/>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pSp>
        <p:nvGrpSpPr>
          <p:cNvPr id="1859" name="Google Shape;1859;p52"/>
          <p:cNvGrpSpPr/>
          <p:nvPr/>
        </p:nvGrpSpPr>
        <p:grpSpPr>
          <a:xfrm>
            <a:off x="6876243" y="1287677"/>
            <a:ext cx="1278321" cy="937230"/>
            <a:chOff x="9408744" y="1185992"/>
            <a:chExt cx="1278321" cy="937230"/>
          </a:xfrm>
        </p:grpSpPr>
        <p:sp>
          <p:nvSpPr>
            <p:cNvPr id="1860" name="Google Shape;1860;p52"/>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861" name="Google Shape;1861;p52"/>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862" name="Google Shape;1862;p52"/>
            <p:cNvGrpSpPr/>
            <p:nvPr/>
          </p:nvGrpSpPr>
          <p:grpSpPr>
            <a:xfrm>
              <a:off x="9823218" y="1287315"/>
              <a:ext cx="442309" cy="416627"/>
              <a:chOff x="6478588" y="5773739"/>
              <a:chExt cx="492125" cy="463550"/>
            </a:xfrm>
          </p:grpSpPr>
          <p:sp>
            <p:nvSpPr>
              <p:cNvPr id="1863" name="Google Shape;1863;p52"/>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4" name="Google Shape;1864;p52"/>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5" name="Google Shape;1865;p52"/>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6" name="Google Shape;1866;p52"/>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7" name="Google Shape;1867;p52"/>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8" name="Google Shape;1868;p52"/>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69" name="Google Shape;1869;p52"/>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0" name="Google Shape;1870;p52"/>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1" name="Google Shape;1871;p52"/>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2" name="Google Shape;1872;p52"/>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3" name="Google Shape;1873;p52"/>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4" name="Google Shape;1874;p52"/>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75" name="Google Shape;1875;p52"/>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876" name="Google Shape;1876;p52"/>
          <p:cNvGraphicFramePr/>
          <p:nvPr/>
        </p:nvGraphicFramePr>
        <p:xfrm>
          <a:off x="8997485" y="1887683"/>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1224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323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23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24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19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7" name="Google Shape;1877;p52"/>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(3/3)</a:t>
            </a:r>
            <a:endParaRPr sz="1800" b="1">
              <a:solidFill>
                <a:schemeClr val="dk1"/>
              </a:solidFill>
              <a:latin typeface="Barlow"/>
              <a:ea typeface="Barlow"/>
              <a:cs typeface="Barlow"/>
              <a:sym typeface="Barlow"/>
            </a:endParaRPr>
          </a:p>
        </p:txBody>
      </p:sp>
      <p:sp>
        <p:nvSpPr>
          <p:cNvPr id="1878" name="Google Shape;1878;p52"/>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FFAC6F"/>
                </a:highlight>
                <a:latin typeface="Barlow"/>
                <a:ea typeface="Barlow"/>
                <a:cs typeface="Barlow"/>
                <a:sym typeface="Barlow"/>
              </a:rPr>
              <a:t>% OUI</a:t>
            </a:r>
            <a:endParaRPr/>
          </a:p>
        </p:txBody>
      </p:sp>
      <p:sp>
        <p:nvSpPr>
          <p:cNvPr id="1879" name="Google Shape;1879;p5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880" name="Google Shape;1880;p52"/>
          <p:cNvSpPr txBox="1"/>
          <p:nvPr/>
        </p:nvSpPr>
        <p:spPr>
          <a:xfrm>
            <a:off x="379474" y="5811042"/>
            <a:ext cx="11206389" cy="67338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Q17 / Q26. Lorsque vous avez cherché à arrêter de fumer avez-vous fait les choses suivantes ? </a:t>
            </a:r>
            <a:br>
              <a:rPr lang="fr-FR" sz="1000">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 et PvVIH qui ont fumé par le passé</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217</a:t>
            </a:r>
            <a:r>
              <a:rPr lang="fr-FR" sz="1000" i="1" u="none" strike="noStrike" cap="none">
                <a:solidFill>
                  <a:srgbClr val="002060"/>
                </a:solidFill>
                <a:latin typeface="Barlow"/>
                <a:ea typeface="Barlow"/>
                <a:cs typeface="Barlow"/>
                <a:sym typeface="Barlow"/>
              </a:rPr>
              <a:t>)</a:t>
            </a:r>
            <a:endParaRPr sz="1000" i="1">
              <a:solidFill>
                <a:srgbClr val="002060"/>
              </a:solidFill>
              <a:latin typeface="Barlow"/>
              <a:ea typeface="Barlow"/>
              <a:cs typeface="Barlow"/>
              <a:sym typeface="Barlow"/>
            </a:endParaRPr>
          </a:p>
          <a:p>
            <a:pPr marL="0" marR="0" lvl="0" indent="0" algn="l" rtl="0">
              <a:lnSpc>
                <a:spcPct val="107000"/>
              </a:lnSpc>
              <a:spcBef>
                <a:spcPts val="800"/>
              </a:spcBef>
              <a:spcAft>
                <a:spcPts val="0"/>
              </a:spcAft>
              <a:buNone/>
            </a:pP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885"/>
        <p:cNvGrpSpPr/>
        <p:nvPr/>
      </p:nvGrpSpPr>
      <p:grpSpPr>
        <a:xfrm>
          <a:off x="0" y="0"/>
          <a:ext cx="0" cy="0"/>
          <a:chOff x="0" y="0"/>
          <a:chExt cx="0" cy="0"/>
        </a:xfrm>
      </p:grpSpPr>
      <p:sp>
        <p:nvSpPr>
          <p:cNvPr id="1886" name="Google Shape;1886;p53"/>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infectiologues sont moins nombreux à informer leurs patients sur l’existence d’applications qui pourraient les aider dans leur démarche d’arrêt du tabac. </a:t>
            </a:r>
            <a:endParaRPr/>
          </a:p>
        </p:txBody>
      </p:sp>
      <p:sp>
        <p:nvSpPr>
          <p:cNvPr id="1887" name="Google Shape;1887;p53"/>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(3/3)</a:t>
            </a:r>
            <a:endParaRPr sz="1800" b="1">
              <a:solidFill>
                <a:schemeClr val="dk1"/>
              </a:solidFill>
              <a:latin typeface="Barlow"/>
              <a:ea typeface="Barlow"/>
              <a:cs typeface="Barlow"/>
              <a:sym typeface="Barlow"/>
            </a:endParaRPr>
          </a:p>
        </p:txBody>
      </p:sp>
      <p:sp>
        <p:nvSpPr>
          <p:cNvPr id="1888" name="Google Shape;1888;p5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pSp>
        <p:nvGrpSpPr>
          <p:cNvPr id="1889" name="Google Shape;1889;p53"/>
          <p:cNvGrpSpPr/>
          <p:nvPr/>
        </p:nvGrpSpPr>
        <p:grpSpPr>
          <a:xfrm>
            <a:off x="10913679" y="62212"/>
            <a:ext cx="1278321" cy="937230"/>
            <a:chOff x="9408744" y="1185992"/>
            <a:chExt cx="1278321" cy="937230"/>
          </a:xfrm>
        </p:grpSpPr>
        <p:sp>
          <p:nvSpPr>
            <p:cNvPr id="1890" name="Google Shape;1890;p53"/>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891" name="Google Shape;1891;p53"/>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892" name="Google Shape;1892;p53"/>
            <p:cNvGrpSpPr/>
            <p:nvPr/>
          </p:nvGrpSpPr>
          <p:grpSpPr>
            <a:xfrm>
              <a:off x="9823218" y="1287315"/>
              <a:ext cx="442309" cy="416627"/>
              <a:chOff x="6478588" y="5773739"/>
              <a:chExt cx="492125" cy="463550"/>
            </a:xfrm>
          </p:grpSpPr>
          <p:sp>
            <p:nvSpPr>
              <p:cNvPr id="1893" name="Google Shape;1893;p53"/>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4" name="Google Shape;1894;p53"/>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5" name="Google Shape;1895;p53"/>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6" name="Google Shape;1896;p53"/>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7" name="Google Shape;1897;p53"/>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8" name="Google Shape;1898;p53"/>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899" name="Google Shape;1899;p53"/>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0" name="Google Shape;1900;p53"/>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1" name="Google Shape;1901;p53"/>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2" name="Google Shape;1902;p53"/>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3" name="Google Shape;1903;p53"/>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4" name="Google Shape;1904;p53"/>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05" name="Google Shape;1905;p53"/>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906" name="Google Shape;1906;p53"/>
          <p:cNvGraphicFramePr/>
          <p:nvPr/>
        </p:nvGraphicFramePr>
        <p:xfrm>
          <a:off x="1502827" y="1814519"/>
          <a:ext cx="3000000" cy="3000000"/>
        </p:xfrm>
        <a:graphic>
          <a:graphicData uri="http://schemas.openxmlformats.org/drawingml/2006/table">
            <a:tbl>
              <a:tblPr>
                <a:noFill/>
                <a:tableStyleId>{E569ACED-2DDD-4A45-844F-45F103245E86}</a:tableStyleId>
              </a:tblPr>
              <a:tblGrid>
                <a:gridCol w="34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68075">
                <a:tc>
                  <a:txBody>
                    <a:bodyPr/>
                    <a:lstStyle/>
                    <a:p>
                      <a:pPr marL="0" marR="0" lvl="0" indent="0" algn="l" rtl="0">
                        <a:spcBef>
                          <a:spcPts val="0"/>
                        </a:spcBef>
                        <a:spcAft>
                          <a:spcPts val="0"/>
                        </a:spcAft>
                        <a:buNone/>
                      </a:pPr>
                      <a:r>
                        <a:rPr lang="fr-FR" sz="1800" b="1" i="0" u="none" strike="noStrike" cap="none">
                          <a:solidFill>
                            <a:schemeClr val="lt1"/>
                          </a:solidFill>
                          <a:highlight>
                            <a:srgbClr val="FFAC6F"/>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19250">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Leur proposer de s’impliquer dans d’autres activités </a:t>
                      </a:r>
                      <a:br>
                        <a:rPr lang="fr-FR" sz="1200" b="0" i="0" u="none" strike="noStrike" cap="none">
                          <a:solidFill>
                            <a:schemeClr val="dk1"/>
                          </a:solidFill>
                          <a:latin typeface="Barlow"/>
                          <a:ea typeface="Barlow"/>
                          <a:cs typeface="Barlow"/>
                          <a:sym typeface="Barlow"/>
                        </a:rPr>
                      </a:br>
                      <a:r>
                        <a:rPr lang="fr-FR" sz="1200" b="0" i="0" u="none" strike="noStrike" cap="none">
                          <a:solidFill>
                            <a:schemeClr val="dk1"/>
                          </a:solidFill>
                          <a:latin typeface="Barlow"/>
                          <a:ea typeface="Barlow"/>
                          <a:cs typeface="Barlow"/>
                          <a:sym typeface="Barlow"/>
                        </a:rPr>
                        <a:t>(sportives, artistiques, etc.)</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22200">
                <a:tc>
                  <a:txBody>
                    <a:bodyPr/>
                    <a:lstStyle/>
                    <a:p>
                      <a:pPr marL="0" marR="0" lvl="0" indent="0" algn="r" rtl="0">
                        <a:spcBef>
                          <a:spcPts val="0"/>
                        </a:spcBef>
                        <a:spcAft>
                          <a:spcPts val="0"/>
                        </a:spcAft>
                        <a:buNone/>
                      </a:pPr>
                      <a:r>
                        <a:rPr lang="fr-FR" sz="1200" b="0" i="0" u="none" strike="noStrike" cap="none">
                          <a:solidFill>
                            <a:schemeClr val="dk1"/>
                          </a:solidFill>
                          <a:latin typeface="Barlow"/>
                          <a:ea typeface="Barlow"/>
                          <a:cs typeface="Barlow"/>
                          <a:sym typeface="Barlow"/>
                        </a:rPr>
                        <a:t>Les informer sur l’existence d’application diffusant des conseils, des encouragements, pour arrêter de fumer</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58</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19250">
                <a:tc>
                  <a:txBody>
                    <a:bodyPr/>
                    <a:lstStyle/>
                    <a:p>
                      <a:pPr marL="0" marR="0" lvl="0" indent="0" algn="r" rtl="0">
                        <a:lnSpc>
                          <a:spcPct val="100000"/>
                        </a:lnSpc>
                        <a:spcBef>
                          <a:spcPts val="0"/>
                        </a:spcBef>
                        <a:spcAft>
                          <a:spcPts val="0"/>
                        </a:spcAft>
                        <a:buClr>
                          <a:schemeClr val="dk1"/>
                        </a:buClr>
                        <a:buSzPts val="1200"/>
                        <a:buFont typeface="Barlow"/>
                        <a:buNone/>
                      </a:pPr>
                      <a:r>
                        <a:rPr lang="fr-FR" sz="1200" b="0" i="0" u="none" strike="noStrike" cap="none">
                          <a:solidFill>
                            <a:schemeClr val="dk1"/>
                          </a:solidFill>
                          <a:latin typeface="Barlow"/>
                          <a:ea typeface="Barlow"/>
                          <a:cs typeface="Barlow"/>
                          <a:sym typeface="Barlow"/>
                        </a:rPr>
                        <a:t>Les informer sur l’existence d’application permettant d’évaluer les économies qu’ils font</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21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58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33</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907" name="Google Shape;1907;p53"/>
          <p:cNvSpPr txBox="1"/>
          <p:nvPr/>
        </p:nvSpPr>
        <p:spPr>
          <a:xfrm>
            <a:off x="379474" y="5894170"/>
            <a:ext cx="11206389"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Q18. Et faites-vous les choses suivantes face aux PvVIH qui viennent vous voir pour arrêter de fumer ? </a:t>
            </a:r>
            <a:br>
              <a:rPr lang="fr-FR" sz="1000" u="none" strike="noStrike" cap="none">
                <a:solidFill>
                  <a:srgbClr val="002060"/>
                </a:solidFill>
                <a:latin typeface="Barlow"/>
                <a:ea typeface="Barlow"/>
                <a:cs typeface="Barlow"/>
                <a:sym typeface="Barlow"/>
              </a:rPr>
            </a:br>
            <a:r>
              <a:rPr lang="fr-FR" sz="1000" u="none" strike="noStrike" cap="none">
                <a:solidFill>
                  <a:srgbClr val="002060"/>
                </a:solidFill>
                <a:latin typeface="Barlow"/>
                <a:ea typeface="Barlow"/>
                <a:cs typeface="Barlow"/>
                <a:sym typeface="Barlow"/>
              </a:rPr>
              <a:t>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graphicFrame>
        <p:nvGraphicFramePr>
          <p:cNvPr id="1908" name="Google Shape;1908;p53"/>
          <p:cNvGraphicFramePr/>
          <p:nvPr/>
        </p:nvGraphicFramePr>
        <p:xfrm>
          <a:off x="4102522" y="2216347"/>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54"/>
          <p:cNvSpPr txBox="1">
            <a:spLocks noGrp="1"/>
          </p:cNvSpPr>
          <p:nvPr>
            <p:ph type="title"/>
          </p:nvPr>
        </p:nvSpPr>
        <p:spPr>
          <a:xfrm>
            <a:off x="450000" y="279223"/>
            <a:ext cx="10464595"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difficultés à résister à la tentation dans des moments conviviaux, avoir un entourage fumeur et un moment mal choisi sont les principales raisons avancées par les fumeurs qui ont déjà tenté d’arrêter de fumer. </a:t>
            </a:r>
            <a:endParaRPr/>
          </a:p>
        </p:txBody>
      </p:sp>
      <p:graphicFrame>
        <p:nvGraphicFramePr>
          <p:cNvPr id="1915" name="Google Shape;1915;p54"/>
          <p:cNvGraphicFramePr/>
          <p:nvPr/>
        </p:nvGraphicFramePr>
        <p:xfrm>
          <a:off x="6016752" y="1898881"/>
          <a:ext cx="3935087" cy="3534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16" name="Google Shape;1916;p54"/>
          <p:cNvGraphicFramePr/>
          <p:nvPr/>
        </p:nvGraphicFramePr>
        <p:xfrm>
          <a:off x="2762250" y="5232047"/>
          <a:ext cx="3000000" cy="3000000"/>
        </p:xfrm>
        <a:graphic>
          <a:graphicData uri="http://schemas.openxmlformats.org/drawingml/2006/table">
            <a:tbl>
              <a:tblPr firstRow="1" bandRow="1">
                <a:noFill/>
                <a:tableStyleId>{D0988FB2-149A-450F-9738-1AC2C797F4CA}</a:tableStyleId>
              </a:tblPr>
              <a:tblGrid>
                <a:gridCol w="1434450">
                  <a:extLst>
                    <a:ext uri="{9D8B030D-6E8A-4147-A177-3AD203B41FA5}">
                      <a16:colId xmlns:a16="http://schemas.microsoft.com/office/drawing/2014/main" val="20000"/>
                    </a:ext>
                  </a:extLst>
                </a:gridCol>
                <a:gridCol w="1434450">
                  <a:extLst>
                    <a:ext uri="{9D8B030D-6E8A-4147-A177-3AD203B41FA5}">
                      <a16:colId xmlns:a16="http://schemas.microsoft.com/office/drawing/2014/main" val="20001"/>
                    </a:ext>
                  </a:extLst>
                </a:gridCol>
                <a:gridCol w="1434450">
                  <a:extLst>
                    <a:ext uri="{9D8B030D-6E8A-4147-A177-3AD203B41FA5}">
                      <a16:colId xmlns:a16="http://schemas.microsoft.com/office/drawing/2014/main" val="20002"/>
                    </a:ext>
                  </a:extLst>
                </a:gridCol>
                <a:gridCol w="1434450">
                  <a:extLst>
                    <a:ext uri="{9D8B030D-6E8A-4147-A177-3AD203B41FA5}">
                      <a16:colId xmlns:a16="http://schemas.microsoft.com/office/drawing/2014/main" val="20003"/>
                    </a:ext>
                  </a:extLst>
                </a:gridCol>
                <a:gridCol w="1434450">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PLUTÔT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PAS VRAIMENT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 / NON CONCERNÉ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17" name="Google Shape;1917;p54"/>
          <p:cNvSpPr txBox="1"/>
          <p:nvPr/>
        </p:nvSpPr>
        <p:spPr>
          <a:xfrm>
            <a:off x="262241" y="5835551"/>
            <a:ext cx="8233480" cy="972446"/>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Q18. Pour chacune des raisons suivantes qui peuvent expliquer pourquoi votre tentative n’a pas abouti à un arrêt complet du tabac ou a conduit à une reprise du tabac, indiquez si elle vous correspond ou non ? </a:t>
            </a: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111) </a:t>
            </a:r>
            <a:br>
              <a:rPr lang="fr-FR" sz="1000" i="1">
                <a:solidFill>
                  <a:srgbClr val="002060"/>
                </a:solidFill>
                <a:latin typeface="Barlow"/>
                <a:ea typeface="Barlow"/>
                <a:cs typeface="Barlow"/>
                <a:sym typeface="Barlow"/>
              </a:rPr>
            </a:br>
            <a:br>
              <a:rPr lang="fr-FR" sz="1000" i="1" u="none" strike="noStrike" cap="none">
                <a:solidFill>
                  <a:srgbClr val="002060"/>
                </a:solidFill>
                <a:latin typeface="Barlow"/>
                <a:ea typeface="Barlow"/>
                <a:cs typeface="Barlow"/>
                <a:sym typeface="Barlow"/>
              </a:rPr>
            </a:br>
            <a:r>
              <a:rPr lang="fr-FR" sz="1000" u="none" strike="noStrike" cap="none">
                <a:solidFill>
                  <a:srgbClr val="002060"/>
                </a:solidFill>
                <a:latin typeface="Barlow"/>
                <a:ea typeface="Barlow"/>
                <a:cs typeface="Barlow"/>
                <a:sym typeface="Barlow"/>
              </a:rPr>
              <a:t>Q20. Selon vous, est-ce que chacune des raisons suivantes peut expliquer pourquoi les tentatives d’arrêt du tabac que font les PvVIH qui fument n’aboutissent pas à un arrêt complet du tabac ? </a:t>
            </a:r>
            <a:r>
              <a:rPr lang="fr-FR" sz="1000" i="1" u="none" strike="noStrike" cap="none">
                <a:solidFill>
                  <a:srgbClr val="002060"/>
                </a:solidFill>
                <a:latin typeface="Barlow"/>
                <a:ea typeface="Barlow"/>
                <a:cs typeface="Barlow"/>
                <a:sym typeface="Barlow"/>
              </a:rPr>
              <a:t>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grpSp>
        <p:nvGrpSpPr>
          <p:cNvPr id="1918" name="Google Shape;1918;p54"/>
          <p:cNvGrpSpPr/>
          <p:nvPr/>
        </p:nvGrpSpPr>
        <p:grpSpPr>
          <a:xfrm>
            <a:off x="7157245" y="1021432"/>
            <a:ext cx="1649580" cy="965861"/>
            <a:chOff x="-161843" y="1551647"/>
            <a:chExt cx="1649580" cy="965861"/>
          </a:xfrm>
        </p:grpSpPr>
        <p:grpSp>
          <p:nvGrpSpPr>
            <p:cNvPr id="1919" name="Google Shape;1919;p54"/>
            <p:cNvGrpSpPr/>
            <p:nvPr/>
          </p:nvGrpSpPr>
          <p:grpSpPr>
            <a:xfrm>
              <a:off x="368934" y="1708609"/>
              <a:ext cx="588025" cy="588025"/>
              <a:chOff x="2641002" y="1479176"/>
              <a:chExt cx="645696" cy="645696"/>
            </a:xfrm>
          </p:grpSpPr>
          <p:sp>
            <p:nvSpPr>
              <p:cNvPr id="1920" name="Google Shape;1920;p54"/>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921" name="Google Shape;1921;p54"/>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1922" name="Google Shape;1922;p54"/>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923" name="Google Shape;1923;p54"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1924" name="Google Shape;1924;p54"/>
          <p:cNvGrpSpPr/>
          <p:nvPr/>
        </p:nvGrpSpPr>
        <p:grpSpPr>
          <a:xfrm>
            <a:off x="10837967" y="677965"/>
            <a:ext cx="1278321" cy="937230"/>
            <a:chOff x="9408744" y="1185992"/>
            <a:chExt cx="1278321" cy="937230"/>
          </a:xfrm>
        </p:grpSpPr>
        <p:sp>
          <p:nvSpPr>
            <p:cNvPr id="1925" name="Google Shape;1925;p54"/>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926" name="Google Shape;1926;p54"/>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927" name="Google Shape;1927;p54"/>
            <p:cNvGrpSpPr/>
            <p:nvPr/>
          </p:nvGrpSpPr>
          <p:grpSpPr>
            <a:xfrm>
              <a:off x="9823218" y="1287315"/>
              <a:ext cx="442309" cy="416627"/>
              <a:chOff x="6478588" y="5773739"/>
              <a:chExt cx="492125" cy="463550"/>
            </a:xfrm>
          </p:grpSpPr>
          <p:sp>
            <p:nvSpPr>
              <p:cNvPr id="1928" name="Google Shape;1928;p54"/>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29" name="Google Shape;1929;p54"/>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0" name="Google Shape;1930;p54"/>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1" name="Google Shape;1931;p54"/>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2" name="Google Shape;1932;p54"/>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3" name="Google Shape;1933;p54"/>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4" name="Google Shape;1934;p54"/>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5" name="Google Shape;1935;p54"/>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6" name="Google Shape;1936;p54"/>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7" name="Google Shape;1937;p54"/>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8" name="Google Shape;1938;p54"/>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39" name="Google Shape;1939;p54"/>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40" name="Google Shape;1940;p54"/>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941" name="Google Shape;1941;p54"/>
          <p:cNvGraphicFramePr/>
          <p:nvPr/>
        </p:nvGraphicFramePr>
        <p:xfrm>
          <a:off x="11120172" y="1987292"/>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4776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85</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776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86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776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83</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776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79</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05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59</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77675">
                <a:tc>
                  <a:txBody>
                    <a:bodyPr/>
                    <a:lstStyle/>
                    <a:p>
                      <a:pPr marL="0" marR="0" lvl="0" indent="0" algn="ctr" rtl="0">
                        <a:spcBef>
                          <a:spcPts val="0"/>
                        </a:spcBef>
                        <a:spcAft>
                          <a:spcPts val="0"/>
                        </a:spcAft>
                        <a:buNone/>
                      </a:pPr>
                      <a:r>
                        <a:rPr lang="fr-FR" sz="1400" b="1" i="0" u="none" strike="noStrike" cap="none">
                          <a:solidFill>
                            <a:srgbClr val="FFAB6F"/>
                          </a:solidFill>
                          <a:latin typeface="Barlow"/>
                          <a:ea typeface="Barlow"/>
                          <a:cs typeface="Barlow"/>
                          <a:sym typeface="Barlow"/>
                        </a:rPr>
                        <a:t>71</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7767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48</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942" name="Google Shape;1942;p54"/>
          <p:cNvGraphicFramePr/>
          <p:nvPr/>
        </p:nvGraphicFramePr>
        <p:xfrm>
          <a:off x="9951839" y="1987292"/>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61</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50</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05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46</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7767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43</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943" name="Google Shape;1943;p54"/>
          <p:cNvSpPr txBox="1"/>
          <p:nvPr/>
        </p:nvSpPr>
        <p:spPr>
          <a:xfrm>
            <a:off x="9801133" y="1689804"/>
            <a:ext cx="913009" cy="221727"/>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rgbClr val="002060"/>
                </a:solidFill>
                <a:latin typeface="Barlow"/>
                <a:ea typeface="Barlow"/>
                <a:cs typeface="Barlow"/>
                <a:sym typeface="Barlow"/>
              </a:rPr>
              <a:t>% Oui</a:t>
            </a:r>
            <a:endParaRPr/>
          </a:p>
        </p:txBody>
      </p:sp>
      <p:sp>
        <p:nvSpPr>
          <p:cNvPr id="1944" name="Google Shape;1944;p54"/>
          <p:cNvSpPr txBox="1"/>
          <p:nvPr/>
        </p:nvSpPr>
        <p:spPr>
          <a:xfrm>
            <a:off x="11716813" y="3385"/>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sp>
        <p:nvSpPr>
          <p:cNvPr id="1945" name="Google Shape;1945;p5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1946" name="Google Shape;1946;p54"/>
          <p:cNvSpPr txBox="1"/>
          <p:nvPr/>
        </p:nvSpPr>
        <p:spPr>
          <a:xfrm>
            <a:off x="8534400" y="6022409"/>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professionnels de santé.</a:t>
            </a:r>
            <a:endParaRPr/>
          </a:p>
        </p:txBody>
      </p:sp>
      <p:graphicFrame>
        <p:nvGraphicFramePr>
          <p:cNvPr id="1947" name="Google Shape;1947;p54"/>
          <p:cNvGraphicFramePr/>
          <p:nvPr/>
        </p:nvGraphicFramePr>
        <p:xfrm>
          <a:off x="0" y="1987293"/>
          <a:ext cx="3000000" cy="3000000"/>
        </p:xfrm>
        <a:graphic>
          <a:graphicData uri="http://schemas.openxmlformats.org/drawingml/2006/table">
            <a:tbl>
              <a:tblPr firstRow="1" bandRow="1">
                <a:noFill/>
                <a:tableStyleId>{D0988FB2-149A-450F-9738-1AC2C797F4CA}</a:tableStyleId>
              </a:tblPr>
              <a:tblGrid>
                <a:gridCol w="6111725">
                  <a:extLst>
                    <a:ext uri="{9D8B030D-6E8A-4147-A177-3AD203B41FA5}">
                      <a16:colId xmlns:a16="http://schemas.microsoft.com/office/drawing/2014/main" val="20000"/>
                    </a:ext>
                  </a:extLst>
                </a:gridCol>
              </a:tblGrid>
              <a:tr h="4726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n’avez pas résisté pas à la tentation à l’occasion de moments festifs, de convivialité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7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étiez entouré de fumeurs (amis, collègues, famille)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7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Ce n’était finalement pas le bon moment (période chargée, de stress,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7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Les symptômes liés au sevrage ont été trop difficiles à supporter (irritabilité, difficultés à vous concentrer, augmentation de l’appétit,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726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avez été trop radical(e) dans le changement de vos habitudes,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l’arrêt complet et rapide de la cigarette était trop compliqué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7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ne vous êtes pas fait accompagner d’un professionnel</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7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vous êtes aperçu que le fait de fumer faisait partie intégrante de votre personnalité et que vous ne vous imaginiez pas comme non-fumeur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948" name="Google Shape;1948;p54"/>
          <p:cNvSpPr txBox="1"/>
          <p:nvPr/>
        </p:nvSpPr>
        <p:spPr>
          <a:xfrm>
            <a:off x="11039919" y="1689804"/>
            <a:ext cx="913009" cy="221727"/>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chemeClr val="lt1"/>
                </a:solidFill>
                <a:highlight>
                  <a:srgbClr val="FFAC6F"/>
                </a:highlight>
                <a:latin typeface="Barlow"/>
                <a:ea typeface="Barlow"/>
                <a:cs typeface="Barlow"/>
                <a:sym typeface="Barlow"/>
              </a:rPr>
              <a:t>% Oui</a:t>
            </a:r>
            <a:endParaRPr/>
          </a:p>
        </p:txBody>
      </p:sp>
      <p:sp>
        <p:nvSpPr>
          <p:cNvPr id="1949" name="Google Shape;1949;p54"/>
          <p:cNvSpPr txBox="1"/>
          <p:nvPr/>
        </p:nvSpPr>
        <p:spPr>
          <a:xfrm>
            <a:off x="8359129" y="6523499"/>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dk1"/>
                </a:solidFill>
                <a:latin typeface="Barlow"/>
                <a:ea typeface="Barlow"/>
                <a:cs typeface="Barlow"/>
                <a:sym typeface="Barlow"/>
              </a:rPr>
              <a:t>54</a:t>
            </a:fld>
            <a:endParaRPr sz="900">
              <a:solidFill>
                <a:schemeClr val="dk1"/>
              </a:solidFill>
              <a:latin typeface="Barlow"/>
              <a:ea typeface="Barlow"/>
              <a:cs typeface="Barlow"/>
              <a:sym typeface="Barlow"/>
            </a:endParaRPr>
          </a:p>
        </p:txBody>
      </p:sp>
      <p:sp>
        <p:nvSpPr>
          <p:cNvPr id="1950" name="Google Shape;1950;p54"/>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sp>
        <p:nvSpPr>
          <p:cNvPr id="1951" name="Google Shape;1951;p54"/>
          <p:cNvSpPr txBox="1"/>
          <p:nvPr/>
        </p:nvSpPr>
        <p:spPr>
          <a:xfrm>
            <a:off x="6840437" y="3284722"/>
            <a:ext cx="2884587"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Régulation des affects négatifs élev</a:t>
            </a:r>
            <a:r>
              <a:rPr lang="fr-FR" sz="1000">
                <a:solidFill>
                  <a:schemeClr val="dk1"/>
                </a:solidFill>
                <a:latin typeface="Barlow"/>
                <a:ea typeface="Barlow"/>
                <a:cs typeface="Barlow"/>
                <a:sym typeface="Barlow"/>
              </a:rPr>
              <a:t>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46</a:t>
            </a:r>
            <a:endParaRPr sz="1000" b="0" i="0" u="none" strike="noStrike" cap="none">
              <a:solidFill>
                <a:srgbClr val="00B050"/>
              </a:solidFill>
              <a:latin typeface="Barlow"/>
              <a:ea typeface="Barlow"/>
              <a:cs typeface="Barlow"/>
              <a:sym typeface="Barlow"/>
            </a:endParaRPr>
          </a:p>
        </p:txBody>
      </p:sp>
      <p:pic>
        <p:nvPicPr>
          <p:cNvPr id="1952" name="Google Shape;1952;p54" descr="Ligne fléchée : légèrement incurvée contour"/>
          <p:cNvPicPr preferRelativeResize="0"/>
          <p:nvPr/>
        </p:nvPicPr>
        <p:blipFill rotWithShape="1">
          <a:blip r:embed="rId6">
            <a:alphaModFix/>
          </a:blip>
          <a:srcRect/>
          <a:stretch/>
        </p:blipFill>
        <p:spPr>
          <a:xfrm>
            <a:off x="6621361" y="3284500"/>
            <a:ext cx="288000" cy="288000"/>
          </a:xfrm>
          <a:prstGeom prst="rect">
            <a:avLst/>
          </a:prstGeom>
          <a:noFill/>
          <a:ln>
            <a:noFill/>
          </a:ln>
        </p:spPr>
      </p:pic>
      <p:sp>
        <p:nvSpPr>
          <p:cNvPr id="1953" name="Google Shape;1953;p54"/>
          <p:cNvSpPr txBox="1"/>
          <p:nvPr/>
        </p:nvSpPr>
        <p:spPr>
          <a:xfrm>
            <a:off x="6935687" y="2343692"/>
            <a:ext cx="2884587"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Régulation des affects négatifs élev</a:t>
            </a:r>
            <a:r>
              <a:rPr lang="fr-FR" sz="1000">
                <a:solidFill>
                  <a:schemeClr val="dk1"/>
                </a:solidFill>
                <a:latin typeface="Barlow"/>
                <a:ea typeface="Barlow"/>
                <a:cs typeface="Barlow"/>
                <a:sym typeface="Barlow"/>
              </a:rPr>
              <a:t>é </a:t>
            </a:r>
            <a:r>
              <a:rPr lang="fr-FR" sz="1000" b="0" i="0" u="none" strike="noStrike" cap="none">
                <a:solidFill>
                  <a:schemeClr val="dk1"/>
                </a:solidFill>
                <a:latin typeface="Barlow"/>
                <a:ea typeface="Barlow"/>
                <a:cs typeface="Barlow"/>
                <a:sym typeface="Barlow"/>
              </a:rPr>
              <a:t>: </a:t>
            </a:r>
            <a:r>
              <a:rPr lang="fr-FR" sz="1000" b="0" i="0" u="none" strike="noStrike" cap="none">
                <a:solidFill>
                  <a:srgbClr val="00B050"/>
                </a:solidFill>
                <a:latin typeface="Barlow"/>
                <a:ea typeface="Barlow"/>
                <a:cs typeface="Barlow"/>
                <a:sym typeface="Barlow"/>
              </a:rPr>
              <a:t>51</a:t>
            </a:r>
            <a:endParaRPr/>
          </a:p>
        </p:txBody>
      </p:sp>
      <p:pic>
        <p:nvPicPr>
          <p:cNvPr id="1954" name="Google Shape;1954;p54" descr="Ligne fléchée : légèrement incurvée contour"/>
          <p:cNvPicPr preferRelativeResize="0"/>
          <p:nvPr/>
        </p:nvPicPr>
        <p:blipFill rotWithShape="1">
          <a:blip r:embed="rId6">
            <a:alphaModFix/>
          </a:blip>
          <a:srcRect/>
          <a:stretch/>
        </p:blipFill>
        <p:spPr>
          <a:xfrm>
            <a:off x="6716611" y="2343470"/>
            <a:ext cx="288000" cy="288000"/>
          </a:xfrm>
          <a:prstGeom prst="rect">
            <a:avLst/>
          </a:prstGeom>
          <a:noFill/>
          <a:ln>
            <a:noFill/>
          </a:ln>
        </p:spPr>
      </p:pic>
      <p:sp>
        <p:nvSpPr>
          <p:cNvPr id="1955" name="Google Shape;1955;p54"/>
          <p:cNvSpPr txBox="1"/>
          <p:nvPr/>
        </p:nvSpPr>
        <p:spPr>
          <a:xfrm>
            <a:off x="10431362" y="5161147"/>
            <a:ext cx="1064137"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Hédonisme / gest</a:t>
            </a:r>
            <a:r>
              <a:rPr lang="fr-FR" sz="1000">
                <a:solidFill>
                  <a:schemeClr val="dk1"/>
                </a:solidFill>
                <a:latin typeface="Barlow"/>
                <a:ea typeface="Barlow"/>
                <a:cs typeface="Barlow"/>
                <a:sym typeface="Barlow"/>
              </a:rPr>
              <a:t>e </a:t>
            </a:r>
            <a:r>
              <a:rPr lang="fr-FR" sz="1000" b="0" i="0" u="none" strike="noStrike" cap="none">
                <a:solidFill>
                  <a:schemeClr val="dk1"/>
                </a:solidFill>
                <a:latin typeface="Barlow"/>
                <a:ea typeface="Barlow"/>
                <a:cs typeface="Barlow"/>
                <a:sym typeface="Barlow"/>
              </a:rPr>
              <a:t>élev</a:t>
            </a:r>
            <a:r>
              <a:rPr lang="fr-FR" sz="1000">
                <a:solidFill>
                  <a:schemeClr val="dk1"/>
                </a:solidFill>
                <a:latin typeface="Barlow"/>
                <a:ea typeface="Barlow"/>
                <a:cs typeface="Barlow"/>
                <a:sym typeface="Barlow"/>
              </a:rPr>
              <a:t>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74</a:t>
            </a:r>
            <a:endParaRPr sz="1000" b="0" i="0" u="none" strike="noStrike" cap="none">
              <a:solidFill>
                <a:srgbClr val="00B050"/>
              </a:solidFill>
              <a:latin typeface="Barlow"/>
              <a:ea typeface="Barlow"/>
              <a:cs typeface="Barlow"/>
              <a:sym typeface="Barlow"/>
            </a:endParaRPr>
          </a:p>
        </p:txBody>
      </p:sp>
      <p:pic>
        <p:nvPicPr>
          <p:cNvPr id="1956" name="Google Shape;1956;p54" descr="Ligne fléchée : légèrement incurvée contour"/>
          <p:cNvPicPr preferRelativeResize="0"/>
          <p:nvPr/>
        </p:nvPicPr>
        <p:blipFill rotWithShape="1">
          <a:blip r:embed="rId6">
            <a:alphaModFix/>
          </a:blip>
          <a:srcRect l="39613"/>
          <a:stretch/>
        </p:blipFill>
        <p:spPr>
          <a:xfrm>
            <a:off x="10326370" y="5160925"/>
            <a:ext cx="173916" cy="28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55"/>
          <p:cNvSpPr txBox="1">
            <a:spLocks noGrp="1"/>
          </p:cNvSpPr>
          <p:nvPr>
            <p:ph type="title"/>
          </p:nvPr>
        </p:nvSpPr>
        <p:spPr>
          <a:xfrm>
            <a:off x="450000" y="279223"/>
            <a:ext cx="10509484"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En revanche, le non-aboutissement de la tentative s’explique beaucoup moins par un manque de soutien de l’entourage, un isolement de celui-ci ou une non-volonté d’arrêter le cannabis. </a:t>
            </a:r>
            <a:endParaRPr/>
          </a:p>
        </p:txBody>
      </p:sp>
      <p:grpSp>
        <p:nvGrpSpPr>
          <p:cNvPr id="1963" name="Google Shape;1963;p55"/>
          <p:cNvGrpSpPr/>
          <p:nvPr/>
        </p:nvGrpSpPr>
        <p:grpSpPr>
          <a:xfrm>
            <a:off x="6983405" y="1021432"/>
            <a:ext cx="1649580" cy="965861"/>
            <a:chOff x="-161843" y="1551647"/>
            <a:chExt cx="1649580" cy="965861"/>
          </a:xfrm>
        </p:grpSpPr>
        <p:grpSp>
          <p:nvGrpSpPr>
            <p:cNvPr id="1964" name="Google Shape;1964;p55"/>
            <p:cNvGrpSpPr/>
            <p:nvPr/>
          </p:nvGrpSpPr>
          <p:grpSpPr>
            <a:xfrm>
              <a:off x="368934" y="1708609"/>
              <a:ext cx="588025" cy="588025"/>
              <a:chOff x="2641002" y="1479176"/>
              <a:chExt cx="645696" cy="645696"/>
            </a:xfrm>
          </p:grpSpPr>
          <p:sp>
            <p:nvSpPr>
              <p:cNvPr id="1965" name="Google Shape;1965;p55"/>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1966" name="Google Shape;1966;p55"/>
              <p:cNvPicPr preferRelativeResize="0"/>
              <p:nvPr/>
            </p:nvPicPr>
            <p:blipFill rotWithShape="1">
              <a:blip r:embed="rId3">
                <a:alphaModFix/>
              </a:blip>
              <a:srcRect/>
              <a:stretch/>
            </p:blipFill>
            <p:spPr>
              <a:xfrm>
                <a:off x="2745902" y="1584076"/>
                <a:ext cx="435896" cy="435896"/>
              </a:xfrm>
              <a:prstGeom prst="rect">
                <a:avLst/>
              </a:prstGeom>
              <a:solidFill>
                <a:srgbClr val="1E7DA7"/>
              </a:solidFill>
              <a:ln>
                <a:noFill/>
              </a:ln>
            </p:spPr>
          </p:pic>
        </p:grpSp>
        <p:sp>
          <p:nvSpPr>
            <p:cNvPr id="1967" name="Google Shape;1967;p55"/>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1968" name="Google Shape;1968;p55"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graphicFrame>
        <p:nvGraphicFramePr>
          <p:cNvPr id="1969" name="Google Shape;1969;p55"/>
          <p:cNvGraphicFramePr/>
          <p:nvPr/>
        </p:nvGraphicFramePr>
        <p:xfrm>
          <a:off x="9877081" y="1987293"/>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5515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42</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515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42</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515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41</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515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28</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548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15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16</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970" name="Google Shape;1970;p55"/>
          <p:cNvSpPr txBox="1"/>
          <p:nvPr/>
        </p:nvSpPr>
        <p:spPr>
          <a:xfrm>
            <a:off x="10018425" y="1669384"/>
            <a:ext cx="913009"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002060"/>
                </a:solidFill>
                <a:latin typeface="Barlow"/>
                <a:ea typeface="Barlow"/>
                <a:cs typeface="Barlow"/>
                <a:sym typeface="Barlow"/>
              </a:rPr>
              <a:t>% Oui</a:t>
            </a:r>
            <a:endParaRPr/>
          </a:p>
        </p:txBody>
      </p:sp>
      <p:graphicFrame>
        <p:nvGraphicFramePr>
          <p:cNvPr id="1971" name="Google Shape;1971;p55"/>
          <p:cNvGraphicFramePr/>
          <p:nvPr/>
        </p:nvGraphicFramePr>
        <p:xfrm>
          <a:off x="11151684" y="1987293"/>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551500">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71</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51500">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70</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51500">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58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51500">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62</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54825">
                <a:tc>
                  <a:txBody>
                    <a:bodyPr/>
                    <a:lstStyle/>
                    <a:p>
                      <a:pPr marL="0" marR="0" lvl="0" indent="0" algn="ctr" rtl="0">
                        <a:lnSpc>
                          <a:spcPct val="100000"/>
                        </a:lnSpc>
                        <a:spcBef>
                          <a:spcPts val="0"/>
                        </a:spcBef>
                        <a:spcAft>
                          <a:spcPts val="0"/>
                        </a:spcAft>
                        <a:buClr>
                          <a:srgbClr val="FFAB6F"/>
                        </a:buClr>
                        <a:buSzPts val="1400"/>
                        <a:buFont typeface="Barlow"/>
                        <a:buNone/>
                      </a:pPr>
                      <a:r>
                        <a:rPr lang="fr-FR" sz="1400" b="1" i="0" u="none" strike="noStrike" cap="none">
                          <a:solidFill>
                            <a:srgbClr val="FFAB6F"/>
                          </a:solidFill>
                          <a:latin typeface="Barlow"/>
                          <a:ea typeface="Barlow"/>
                          <a:cs typeface="Barlow"/>
                          <a:sym typeface="Barlow"/>
                        </a:rPr>
                        <a:t>64</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1500">
                <a:tc>
                  <a:txBody>
                    <a:bodyPr/>
                    <a:lstStyle/>
                    <a:p>
                      <a:pPr marL="0" marR="0" lvl="0" indent="0" algn="ctr" rtl="0">
                        <a:spcBef>
                          <a:spcPts val="0"/>
                        </a:spcBef>
                        <a:spcAft>
                          <a:spcPts val="0"/>
                        </a:spcAft>
                        <a:buNone/>
                      </a:pPr>
                      <a:r>
                        <a:rPr lang="fr-FR" sz="1400" b="1" i="0" u="none" strike="noStrike" cap="none">
                          <a:solidFill>
                            <a:srgbClr val="FFAB6F"/>
                          </a:solidFill>
                          <a:latin typeface="Barlow"/>
                          <a:ea typeface="Barlow"/>
                          <a:cs typeface="Barlow"/>
                          <a:sym typeface="Barlow"/>
                        </a:rPr>
                        <a:t>44</a:t>
                      </a:r>
                      <a:endParaRPr sz="14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972" name="Google Shape;1972;p55"/>
          <p:cNvSpPr txBox="1"/>
          <p:nvPr/>
        </p:nvSpPr>
        <p:spPr>
          <a:xfrm>
            <a:off x="11658199" y="70"/>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sp>
        <p:nvSpPr>
          <p:cNvPr id="1973" name="Google Shape;1973;p55"/>
          <p:cNvSpPr txBox="1"/>
          <p:nvPr/>
        </p:nvSpPr>
        <p:spPr>
          <a:xfrm>
            <a:off x="8534400" y="6022409"/>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professionnels de santé.</a:t>
            </a:r>
            <a:endParaRPr/>
          </a:p>
        </p:txBody>
      </p:sp>
      <p:sp>
        <p:nvSpPr>
          <p:cNvPr id="1974" name="Google Shape;1974;p5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1975" name="Google Shape;1975;p55"/>
          <p:cNvGraphicFramePr/>
          <p:nvPr/>
        </p:nvGraphicFramePr>
        <p:xfrm>
          <a:off x="2762250" y="5232047"/>
          <a:ext cx="3000000" cy="3000000"/>
        </p:xfrm>
        <a:graphic>
          <a:graphicData uri="http://schemas.openxmlformats.org/drawingml/2006/table">
            <a:tbl>
              <a:tblPr firstRow="1" bandRow="1">
                <a:noFill/>
                <a:tableStyleId>{D0988FB2-149A-450F-9738-1AC2C797F4CA}</a:tableStyleId>
              </a:tblPr>
              <a:tblGrid>
                <a:gridCol w="1434450">
                  <a:extLst>
                    <a:ext uri="{9D8B030D-6E8A-4147-A177-3AD203B41FA5}">
                      <a16:colId xmlns:a16="http://schemas.microsoft.com/office/drawing/2014/main" val="20000"/>
                    </a:ext>
                  </a:extLst>
                </a:gridCol>
                <a:gridCol w="1434450">
                  <a:extLst>
                    <a:ext uri="{9D8B030D-6E8A-4147-A177-3AD203B41FA5}">
                      <a16:colId xmlns:a16="http://schemas.microsoft.com/office/drawing/2014/main" val="20001"/>
                    </a:ext>
                  </a:extLst>
                </a:gridCol>
                <a:gridCol w="1434450">
                  <a:extLst>
                    <a:ext uri="{9D8B030D-6E8A-4147-A177-3AD203B41FA5}">
                      <a16:colId xmlns:a16="http://schemas.microsoft.com/office/drawing/2014/main" val="20002"/>
                    </a:ext>
                  </a:extLst>
                </a:gridCol>
                <a:gridCol w="1434450">
                  <a:extLst>
                    <a:ext uri="{9D8B030D-6E8A-4147-A177-3AD203B41FA5}">
                      <a16:colId xmlns:a16="http://schemas.microsoft.com/office/drawing/2014/main" val="20003"/>
                    </a:ext>
                  </a:extLst>
                </a:gridCol>
                <a:gridCol w="1434450">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PLUTÔT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PAS VRAIMENT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 / NON CONCERNÉ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76" name="Google Shape;1976;p55"/>
          <p:cNvGraphicFramePr/>
          <p:nvPr/>
        </p:nvGraphicFramePr>
        <p:xfrm>
          <a:off x="540062" y="2111968"/>
          <a:ext cx="3000000" cy="3000000"/>
        </p:xfrm>
        <a:graphic>
          <a:graphicData uri="http://schemas.openxmlformats.org/drawingml/2006/table">
            <a:tbl>
              <a:tblPr firstRow="1" bandRow="1">
                <a:noFill/>
                <a:tableStyleId>{D0988FB2-149A-450F-9738-1AC2C797F4CA}</a:tableStyleId>
              </a:tblPr>
              <a:tblGrid>
                <a:gridCol w="5476700">
                  <a:extLst>
                    <a:ext uri="{9D8B030D-6E8A-4147-A177-3AD203B41FA5}">
                      <a16:colId xmlns:a16="http://schemas.microsoft.com/office/drawing/2014/main" val="20000"/>
                    </a:ext>
                  </a:extLst>
                </a:gridCol>
              </a:tblGrid>
              <a:tr h="472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étiez en train de prendre du poids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200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vous êtes mis une forte pression et avez eu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des doutes sur votre capacité à relever le défi</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200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n’avez pas constaté assez vite les bienfaits de l’arrêt de la cigarette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13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manqué de soutien de la part de vos proches dans votre démarche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605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ne vouliez pas arrêter le cannabis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3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étiez en train de vous isoler de votre famille, de vos amis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1977" name="Google Shape;1977;p55"/>
          <p:cNvGrpSpPr/>
          <p:nvPr/>
        </p:nvGrpSpPr>
        <p:grpSpPr>
          <a:xfrm>
            <a:off x="10837967" y="677965"/>
            <a:ext cx="1278321" cy="937230"/>
            <a:chOff x="9408744" y="1185992"/>
            <a:chExt cx="1278321" cy="937230"/>
          </a:xfrm>
        </p:grpSpPr>
        <p:sp>
          <p:nvSpPr>
            <p:cNvPr id="1978" name="Google Shape;1978;p55"/>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1979" name="Google Shape;1979;p55"/>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1980" name="Google Shape;1980;p55"/>
            <p:cNvGrpSpPr/>
            <p:nvPr/>
          </p:nvGrpSpPr>
          <p:grpSpPr>
            <a:xfrm>
              <a:off x="9823218" y="1287315"/>
              <a:ext cx="442309" cy="416627"/>
              <a:chOff x="6478588" y="5773739"/>
              <a:chExt cx="492125" cy="463550"/>
            </a:xfrm>
          </p:grpSpPr>
          <p:sp>
            <p:nvSpPr>
              <p:cNvPr id="1981" name="Google Shape;1981;p55"/>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2" name="Google Shape;1982;p55"/>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3" name="Google Shape;1983;p55"/>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4" name="Google Shape;1984;p55"/>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5" name="Google Shape;1985;p55"/>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6" name="Google Shape;1986;p55"/>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7" name="Google Shape;1987;p55"/>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8" name="Google Shape;1988;p55"/>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89" name="Google Shape;1989;p55"/>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90" name="Google Shape;1990;p55"/>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91" name="Google Shape;1991;p55"/>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92" name="Google Shape;1992;p55"/>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1993" name="Google Shape;1993;p55"/>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1994" name="Google Shape;1994;p55"/>
          <p:cNvGraphicFramePr/>
          <p:nvPr/>
        </p:nvGraphicFramePr>
        <p:xfrm>
          <a:off x="5905177" y="1940357"/>
          <a:ext cx="3935087" cy="3433779"/>
        </p:xfrm>
        <a:graphic>
          <a:graphicData uri="http://schemas.openxmlformats.org/drawingml/2006/chart">
            <c:chart xmlns:c="http://schemas.openxmlformats.org/drawingml/2006/chart" xmlns:r="http://schemas.openxmlformats.org/officeDocument/2006/relationships" r:id="rId5"/>
          </a:graphicData>
        </a:graphic>
      </p:graphicFrame>
      <p:sp>
        <p:nvSpPr>
          <p:cNvPr id="1995" name="Google Shape;1995;p55"/>
          <p:cNvSpPr txBox="1"/>
          <p:nvPr/>
        </p:nvSpPr>
        <p:spPr>
          <a:xfrm>
            <a:off x="384048" y="5673108"/>
            <a:ext cx="8233480" cy="1173458"/>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Q18. Pour chacune des raisons suivantes qui peuvent expliquer pourquoi votre tentative n’a pas abouti à un arrêt complet du tabac ou a conduit à une reprise du tabac, indiquez si elle vous correspond ou non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ont déjà arrêté de fumer pendant au moins une semaine</a:t>
            </a:r>
            <a:r>
              <a:rPr lang="fr-FR" sz="1000" i="1" u="none" strike="noStrike" cap="none">
                <a:solidFill>
                  <a:srgbClr val="002060"/>
                </a:solidFill>
                <a:latin typeface="Barlow"/>
                <a:ea typeface="Barlow"/>
                <a:cs typeface="Barlow"/>
                <a:sym typeface="Barlow"/>
              </a:rPr>
              <a:t> (n = 111) </a:t>
            </a:r>
            <a:br>
              <a:rPr lang="fr-FR" sz="1000" i="1">
                <a:solidFill>
                  <a:srgbClr val="002060"/>
                </a:solidFill>
                <a:latin typeface="Barlow"/>
                <a:ea typeface="Barlow"/>
                <a:cs typeface="Barlow"/>
                <a:sym typeface="Barlow"/>
              </a:rPr>
            </a:br>
            <a:br>
              <a:rPr lang="fr-FR" sz="1000" i="1" u="none" strike="noStrike" cap="none">
                <a:solidFill>
                  <a:srgbClr val="002060"/>
                </a:solidFill>
                <a:latin typeface="Barlow"/>
                <a:ea typeface="Barlow"/>
                <a:cs typeface="Barlow"/>
                <a:sym typeface="Barlow"/>
              </a:rPr>
            </a:br>
            <a:r>
              <a:rPr lang="fr-FR" sz="1000" u="none" strike="noStrike" cap="none">
                <a:solidFill>
                  <a:srgbClr val="002060"/>
                </a:solidFill>
                <a:latin typeface="Barlow"/>
                <a:ea typeface="Barlow"/>
                <a:cs typeface="Barlow"/>
                <a:sym typeface="Barlow"/>
              </a:rPr>
              <a:t>Q20. Selon vous, est-ce que chacune des raisons suivantes peut expliquer pourquoi les tentatives d’arrêt du tabac que font les PvVIH qui fument n’aboutissent pas à un arrêt complet du tabac ? </a:t>
            </a:r>
            <a:br>
              <a:rPr lang="fr-FR" sz="1000" u="none" strike="noStrike" cap="none">
                <a:solidFill>
                  <a:srgbClr val="002060"/>
                </a:solidFill>
                <a:latin typeface="Barlow"/>
                <a:ea typeface="Barlow"/>
                <a:cs typeface="Barlow"/>
                <a:sym typeface="Barlow"/>
              </a:rPr>
            </a:br>
            <a:r>
              <a:rPr lang="fr-FR" sz="1000" i="1" u="none" strike="noStrike" cap="none">
                <a:solidFill>
                  <a:srgbClr val="002060"/>
                </a:solidFill>
                <a:latin typeface="Barlow"/>
                <a:ea typeface="Barlow"/>
                <a:cs typeface="Barlow"/>
                <a:sym typeface="Barlow"/>
              </a:rPr>
              <a:t>Base : </a:t>
            </a:r>
            <a:r>
              <a:rPr lang="fr-FR" sz="1000" i="1">
                <a:solidFill>
                  <a:srgbClr val="002060"/>
                </a:solidFill>
                <a:latin typeface="Barlow"/>
                <a:ea typeface="Barlow"/>
                <a:cs typeface="Barlow"/>
                <a:sym typeface="Barlow"/>
              </a:rPr>
              <a:t>ensemble des professionnels de santé (n = 371)</a:t>
            </a:r>
            <a:endParaRPr sz="1000" i="1" u="none" strike="noStrike" cap="none">
              <a:solidFill>
                <a:srgbClr val="002060"/>
              </a:solidFill>
              <a:latin typeface="Barlow"/>
              <a:ea typeface="Barlow"/>
              <a:cs typeface="Barlow"/>
              <a:sym typeface="Barlow"/>
            </a:endParaRPr>
          </a:p>
        </p:txBody>
      </p:sp>
      <p:sp>
        <p:nvSpPr>
          <p:cNvPr id="1996" name="Google Shape;1996;p55"/>
          <p:cNvSpPr txBox="1"/>
          <p:nvPr/>
        </p:nvSpPr>
        <p:spPr>
          <a:xfrm>
            <a:off x="5849681" y="6479951"/>
            <a:ext cx="492637" cy="14048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fld id="{00000000-1234-1234-1234-123412341234}" type="slidenum">
              <a:rPr lang="fr-FR" sz="900">
                <a:solidFill>
                  <a:schemeClr val="dk1"/>
                </a:solidFill>
                <a:latin typeface="Barlow"/>
                <a:ea typeface="Barlow"/>
                <a:cs typeface="Barlow"/>
                <a:sym typeface="Barlow"/>
              </a:rPr>
              <a:t>55</a:t>
            </a:fld>
            <a:endParaRPr sz="900">
              <a:solidFill>
                <a:schemeClr val="dk1"/>
              </a:solidFill>
              <a:latin typeface="Barlow"/>
              <a:ea typeface="Barlow"/>
              <a:cs typeface="Barlow"/>
              <a:sym typeface="Barlow"/>
            </a:endParaRPr>
          </a:p>
        </p:txBody>
      </p:sp>
      <p:sp>
        <p:nvSpPr>
          <p:cNvPr id="1997" name="Google Shape;1997;p55"/>
          <p:cNvSpPr txBox="1"/>
          <p:nvPr/>
        </p:nvSpPr>
        <p:spPr>
          <a:xfrm>
            <a:off x="11039919" y="1689804"/>
            <a:ext cx="913009" cy="221727"/>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fr-FR" sz="1400" b="1">
                <a:solidFill>
                  <a:schemeClr val="lt1"/>
                </a:solidFill>
                <a:highlight>
                  <a:srgbClr val="FFAC6F"/>
                </a:highlight>
                <a:latin typeface="Barlow"/>
                <a:ea typeface="Barlow"/>
                <a:cs typeface="Barlow"/>
                <a:sym typeface="Barlow"/>
              </a:rPr>
              <a:t>% Oui</a:t>
            </a:r>
            <a:endParaRPr/>
          </a:p>
        </p:txBody>
      </p:sp>
      <p:sp>
        <p:nvSpPr>
          <p:cNvPr id="1998" name="Google Shape;1998;p55"/>
          <p:cNvSpPr/>
          <p:nvPr/>
        </p:nvSpPr>
        <p:spPr>
          <a:xfrm>
            <a:off x="0" y="-564"/>
            <a:ext cx="1359068" cy="256780"/>
          </a:xfrm>
          <a:prstGeom prst="rect">
            <a:avLst/>
          </a:prstGeom>
          <a:solidFill>
            <a:srgbClr val="299883"/>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050"/>
              <a:buFont typeface="Barlow"/>
              <a:buNone/>
            </a:pPr>
            <a:r>
              <a:rPr lang="fr-FR" sz="1050" b="1" i="0" u="none" strike="noStrike" cap="none">
                <a:solidFill>
                  <a:srgbClr val="FFFFFF"/>
                </a:solidFill>
                <a:latin typeface="Barlow"/>
                <a:ea typeface="Barlow"/>
                <a:cs typeface="Barlow"/>
                <a:sym typeface="Barlow"/>
              </a:rPr>
              <a:t>Tentative d’arrêt</a:t>
            </a:r>
            <a:endParaRPr/>
          </a:p>
        </p:txBody>
      </p:sp>
      <p:sp>
        <p:nvSpPr>
          <p:cNvPr id="1999" name="Google Shape;1999;p55"/>
          <p:cNvSpPr txBox="1"/>
          <p:nvPr/>
        </p:nvSpPr>
        <p:spPr>
          <a:xfrm>
            <a:off x="10374212" y="2846572"/>
            <a:ext cx="1064137"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Hédonisme / geste</a:t>
            </a:r>
            <a:r>
              <a:rPr lang="fr-FR" sz="1000">
                <a:solidFill>
                  <a:schemeClr val="dk1"/>
                </a:solidFill>
                <a:latin typeface="Barlow"/>
                <a:ea typeface="Barlow"/>
                <a:cs typeface="Barlow"/>
                <a:sym typeface="Barlow"/>
              </a:rPr>
              <a:t> </a:t>
            </a:r>
            <a:r>
              <a:rPr lang="fr-FR" sz="1000" b="0" i="0" u="none" strike="noStrike" cap="none">
                <a:solidFill>
                  <a:schemeClr val="dk1"/>
                </a:solidFill>
                <a:latin typeface="Barlow"/>
                <a:ea typeface="Barlow"/>
                <a:cs typeface="Barlow"/>
                <a:sym typeface="Barlow"/>
              </a:rPr>
              <a:t>élev</a:t>
            </a:r>
            <a:r>
              <a:rPr lang="fr-FR" sz="1000">
                <a:solidFill>
                  <a:schemeClr val="dk1"/>
                </a:solidFill>
                <a:latin typeface="Barlow"/>
                <a:ea typeface="Barlow"/>
                <a:cs typeface="Barlow"/>
                <a:sym typeface="Barlow"/>
              </a:rPr>
              <a:t>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71</a:t>
            </a:r>
            <a:endParaRPr sz="1000" b="0" i="0" u="none" strike="noStrike" cap="none">
              <a:solidFill>
                <a:srgbClr val="00B050"/>
              </a:solidFill>
              <a:latin typeface="Barlow"/>
              <a:ea typeface="Barlow"/>
              <a:cs typeface="Barlow"/>
              <a:sym typeface="Barlow"/>
            </a:endParaRPr>
          </a:p>
        </p:txBody>
      </p:sp>
      <p:pic>
        <p:nvPicPr>
          <p:cNvPr id="2000" name="Google Shape;2000;p55" descr="Ligne fléchée : légèrement incurvée contour"/>
          <p:cNvPicPr preferRelativeResize="0"/>
          <p:nvPr/>
        </p:nvPicPr>
        <p:blipFill rotWithShape="1">
          <a:blip r:embed="rId6">
            <a:alphaModFix/>
          </a:blip>
          <a:srcRect l="39833"/>
          <a:stretch/>
        </p:blipFill>
        <p:spPr>
          <a:xfrm>
            <a:off x="10269854" y="2846350"/>
            <a:ext cx="173281" cy="28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56"/>
          <p:cNvSpPr txBox="1">
            <a:spLocks noGrp="1"/>
          </p:cNvSpPr>
          <p:nvPr>
            <p:ph type="title"/>
          </p:nvPr>
        </p:nvSpPr>
        <p:spPr>
          <a:xfrm>
            <a:off x="450000" y="279223"/>
            <a:ext cx="10551252"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Pour les anciens fumeurs, les moyens les plus efficaces pour arrêter de fumer ont été le recours à des substituts, l’utilisation d’une cigarette électronique et l’implication dans d’autres activités.</a:t>
            </a:r>
            <a:endParaRPr/>
          </a:p>
        </p:txBody>
      </p:sp>
      <p:graphicFrame>
        <p:nvGraphicFramePr>
          <p:cNvPr id="2007" name="Google Shape;2007;p56"/>
          <p:cNvGraphicFramePr/>
          <p:nvPr/>
        </p:nvGraphicFramePr>
        <p:xfrm>
          <a:off x="589787" y="1911096"/>
          <a:ext cx="3000000" cy="3000000"/>
        </p:xfrm>
        <a:graphic>
          <a:graphicData uri="http://schemas.openxmlformats.org/drawingml/2006/table">
            <a:tbl>
              <a:tblPr firstRow="1" bandRow="1">
                <a:noFill/>
                <a:tableStyleId>{D0988FB2-149A-450F-9738-1AC2C797F4CA}</a:tableStyleId>
              </a:tblPr>
              <a:tblGrid>
                <a:gridCol w="3240000">
                  <a:extLst>
                    <a:ext uri="{9D8B030D-6E8A-4147-A177-3AD203B41FA5}">
                      <a16:colId xmlns:a16="http://schemas.microsoft.com/office/drawing/2014/main" val="20000"/>
                    </a:ext>
                  </a:extLst>
                </a:gridCol>
              </a:tblGrid>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eu recours à des substituts (patch, gommes ou pastilles, inhalateurs, etc.)</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acheté une cigarette électronique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vous êtes impliqué dans d'autres activités (sportives, artistiques, etc.)</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eu recours à des médecines alternatives (hypnose, méditation, acupuncture, laser, etc.)</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consulté un spécialiste (tabacologue, addictologue)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en avez parlé aux professionnels de santé qui vous suivent (généraliste, spécialiste)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1200">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Votre médecin vous a prescrit des médicaments adaptés (CHAMPIX* ZYBAN*)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61200">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Vous avez cherché des conseils sur internet (Tabac Info Service par exemple)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008" name="Google Shape;2008;p56"/>
          <p:cNvSpPr txBox="1"/>
          <p:nvPr/>
        </p:nvSpPr>
        <p:spPr>
          <a:xfrm>
            <a:off x="589787" y="5894170"/>
            <a:ext cx="1056589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Q27. Et parmi tous ces moyens que vous avez activés pour arrêter de fumer, quels sont </a:t>
            </a:r>
            <a:r>
              <a:rPr lang="fr-FR" sz="1000" u="sng" strike="noStrike" cap="none">
                <a:solidFill>
                  <a:srgbClr val="002060"/>
                </a:solidFill>
                <a:latin typeface="Barlow"/>
                <a:ea typeface="Barlow"/>
                <a:cs typeface="Barlow"/>
                <a:sym typeface="Barlow"/>
              </a:rPr>
              <a:t>les deux qui ont été les plus efficaces pour réussir à arrêter de fumer </a:t>
            </a:r>
            <a:r>
              <a:rPr lang="fr-FR" sz="1000" u="none" strike="noStrike" cap="none">
                <a:solidFill>
                  <a:srgbClr val="002060"/>
                </a:solidFill>
                <a:latin typeface="Barlow"/>
                <a:ea typeface="Barlow"/>
                <a:cs typeface="Barlow"/>
                <a:sym typeface="Barlow"/>
              </a:rPr>
              <a:t>?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fumé par le passé</a:t>
            </a:r>
            <a:r>
              <a:rPr lang="fr-FR" sz="1000" i="1" u="none" strike="noStrike" cap="none">
                <a:solidFill>
                  <a:srgbClr val="002060"/>
                </a:solidFill>
                <a:latin typeface="Barlow"/>
                <a:ea typeface="Barlow"/>
                <a:cs typeface="Barlow"/>
                <a:sym typeface="Barlow"/>
              </a:rPr>
              <a:t> en activant au moins un moyen (n = </a:t>
            </a:r>
            <a:r>
              <a:rPr lang="fr-FR" sz="1000" i="1">
                <a:solidFill>
                  <a:srgbClr val="002060"/>
                </a:solidFill>
                <a:latin typeface="Barlow"/>
                <a:ea typeface="Barlow"/>
                <a:cs typeface="Barlow"/>
                <a:sym typeface="Barlow"/>
              </a:rPr>
              <a:t>81</a:t>
            </a:r>
            <a:r>
              <a:rPr lang="fr-FR" sz="1000" i="1" u="none" strike="noStrike" cap="none">
                <a:solidFill>
                  <a:srgbClr val="002060"/>
                </a:solidFill>
                <a:latin typeface="Barlow"/>
                <a:ea typeface="Barlow"/>
                <a:cs typeface="Barlow"/>
                <a:sym typeface="Barlow"/>
              </a:rPr>
              <a:t>)</a:t>
            </a:r>
            <a:endParaRPr/>
          </a:p>
        </p:txBody>
      </p:sp>
      <p:graphicFrame>
        <p:nvGraphicFramePr>
          <p:cNvPr id="2009" name="Google Shape;2009;p56"/>
          <p:cNvGraphicFramePr/>
          <p:nvPr/>
        </p:nvGraphicFramePr>
        <p:xfrm>
          <a:off x="3959061" y="1759975"/>
          <a:ext cx="5551469" cy="4014796"/>
        </p:xfrm>
        <a:graphic>
          <a:graphicData uri="http://schemas.openxmlformats.org/drawingml/2006/chart">
            <c:chart xmlns:c="http://schemas.openxmlformats.org/drawingml/2006/chart" xmlns:r="http://schemas.openxmlformats.org/officeDocument/2006/relationships" r:id="rId3"/>
          </a:graphicData>
        </a:graphic>
      </p:graphicFrame>
      <p:sp>
        <p:nvSpPr>
          <p:cNvPr id="2010" name="Google Shape;2010;p56"/>
          <p:cNvSpPr txBox="1"/>
          <p:nvPr/>
        </p:nvSpPr>
        <p:spPr>
          <a:xfrm>
            <a:off x="4979857" y="1764213"/>
            <a:ext cx="898482"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8DBDD3"/>
              </a:buClr>
              <a:buSzPts val="1200"/>
              <a:buFont typeface="Barlow"/>
              <a:buNone/>
            </a:pPr>
            <a:r>
              <a:rPr lang="fr-FR" sz="1200" b="1" i="0" u="none" strike="noStrike" cap="small">
                <a:solidFill>
                  <a:srgbClr val="8DBDD3"/>
                </a:solidFill>
                <a:latin typeface="Barlow"/>
                <a:ea typeface="Barlow"/>
                <a:cs typeface="Barlow"/>
                <a:sym typeface="Barlow"/>
              </a:rPr>
              <a:t>Au total</a:t>
            </a:r>
            <a:endParaRPr/>
          </a:p>
        </p:txBody>
      </p:sp>
      <p:sp>
        <p:nvSpPr>
          <p:cNvPr id="2011" name="Google Shape;2011;p56"/>
          <p:cNvSpPr txBox="1"/>
          <p:nvPr/>
        </p:nvSpPr>
        <p:spPr>
          <a:xfrm>
            <a:off x="4089710" y="1764214"/>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002060"/>
              </a:buClr>
              <a:buSzPts val="1200"/>
              <a:buFont typeface="Barlow"/>
              <a:buNone/>
            </a:pPr>
            <a:r>
              <a:rPr lang="fr-FR" sz="1200" b="1" i="0" u="none" strike="noStrike" cap="small">
                <a:solidFill>
                  <a:srgbClr val="002060"/>
                </a:solidFill>
                <a:latin typeface="Barlow"/>
                <a:ea typeface="Barlow"/>
                <a:cs typeface="Barlow"/>
                <a:sym typeface="Barlow"/>
              </a:rPr>
              <a:t>En premier</a:t>
            </a:r>
            <a:endParaRPr/>
          </a:p>
        </p:txBody>
      </p:sp>
      <p:graphicFrame>
        <p:nvGraphicFramePr>
          <p:cNvPr id="2012" name="Google Shape;2012;p56"/>
          <p:cNvGraphicFramePr/>
          <p:nvPr/>
        </p:nvGraphicFramePr>
        <p:xfrm>
          <a:off x="6430209" y="1911096"/>
          <a:ext cx="3000000" cy="3000000"/>
        </p:xfrm>
        <a:graphic>
          <a:graphicData uri="http://schemas.openxmlformats.org/drawingml/2006/table">
            <a:tbl>
              <a:tblPr firstRow="1" bandRow="1">
                <a:noFill/>
                <a:tableStyleId>{D0988FB2-149A-450F-9738-1AC2C797F4CA}</a:tableStyleId>
              </a:tblPr>
              <a:tblGrid>
                <a:gridCol w="3363950">
                  <a:extLst>
                    <a:ext uri="{9D8B030D-6E8A-4147-A177-3AD203B41FA5}">
                      <a16:colId xmlns:a16="http://schemas.microsoft.com/office/drawing/2014/main" val="20000"/>
                    </a:ext>
                  </a:extLst>
                </a:gridCol>
              </a:tblGrid>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téléchargé une application qui diffuse des conseils et des encouragements pour arrêter de fumer</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1200">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Vous avez demandé des conseils à un pharmacien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1200">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Vous avez téléchargé une application vous permettant d'évaluer les économies que vous faisiez</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61200">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Vous avez pris des conseils auprès de vos proches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avez rejoint un groupe de soutien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Vous vous êtes rapproché d'une association</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12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Autre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61200">
                <a:tc>
                  <a:txBody>
                    <a:bodyPr/>
                    <a:lstStyle/>
                    <a:p>
                      <a:pPr marL="0" marR="0" lvl="0" indent="0" algn="r" rtl="0">
                        <a:spcBef>
                          <a:spcPts val="0"/>
                        </a:spcBef>
                        <a:spcAft>
                          <a:spcPts val="0"/>
                        </a:spcAft>
                        <a:buNone/>
                      </a:pPr>
                      <a:endParaRPr sz="1100" b="0" i="0" u="none" strike="noStrike" cap="none">
                        <a:solidFill>
                          <a:srgbClr val="000000"/>
                        </a:solidFill>
                        <a:latin typeface="Barlow"/>
                        <a:ea typeface="Barlow"/>
                        <a:cs typeface="Barlow"/>
                        <a:sym typeface="Barlow"/>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013" name="Google Shape;2013;p56"/>
          <p:cNvSpPr txBox="1"/>
          <p:nvPr/>
        </p:nvSpPr>
        <p:spPr>
          <a:xfrm>
            <a:off x="10449306" y="1764213"/>
            <a:ext cx="898482"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8DBDD3"/>
              </a:buClr>
              <a:buSzPts val="1200"/>
              <a:buFont typeface="Barlow"/>
              <a:buNone/>
            </a:pPr>
            <a:r>
              <a:rPr lang="fr-FR" sz="1200" b="1" i="0" u="none" strike="noStrike" cap="small">
                <a:solidFill>
                  <a:srgbClr val="8DBDD3"/>
                </a:solidFill>
                <a:latin typeface="Barlow"/>
                <a:ea typeface="Barlow"/>
                <a:cs typeface="Barlow"/>
                <a:sym typeface="Barlow"/>
              </a:rPr>
              <a:t>Au total</a:t>
            </a:r>
            <a:endParaRPr/>
          </a:p>
        </p:txBody>
      </p:sp>
      <p:sp>
        <p:nvSpPr>
          <p:cNvPr id="2014" name="Google Shape;2014;p56"/>
          <p:cNvSpPr txBox="1"/>
          <p:nvPr/>
        </p:nvSpPr>
        <p:spPr>
          <a:xfrm>
            <a:off x="9661668" y="1764213"/>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002060"/>
              </a:buClr>
              <a:buSzPts val="1200"/>
              <a:buFont typeface="Barlow"/>
              <a:buNone/>
            </a:pPr>
            <a:r>
              <a:rPr lang="fr-FR" sz="1200" b="1" i="0" u="none" strike="noStrike" cap="small">
                <a:solidFill>
                  <a:srgbClr val="002060"/>
                </a:solidFill>
                <a:latin typeface="Barlow"/>
                <a:ea typeface="Barlow"/>
                <a:cs typeface="Barlow"/>
                <a:sym typeface="Barlow"/>
              </a:rPr>
              <a:t>En premier</a:t>
            </a:r>
            <a:endParaRPr/>
          </a:p>
        </p:txBody>
      </p:sp>
      <p:grpSp>
        <p:nvGrpSpPr>
          <p:cNvPr id="2015" name="Google Shape;2015;p56"/>
          <p:cNvGrpSpPr/>
          <p:nvPr/>
        </p:nvGrpSpPr>
        <p:grpSpPr>
          <a:xfrm>
            <a:off x="10695397" y="52679"/>
            <a:ext cx="1649580" cy="1135138"/>
            <a:chOff x="9250649" y="1551647"/>
            <a:chExt cx="1649580" cy="1135138"/>
          </a:xfrm>
        </p:grpSpPr>
        <p:grpSp>
          <p:nvGrpSpPr>
            <p:cNvPr id="2016" name="Google Shape;2016;p56"/>
            <p:cNvGrpSpPr/>
            <p:nvPr/>
          </p:nvGrpSpPr>
          <p:grpSpPr>
            <a:xfrm>
              <a:off x="9250649" y="1551647"/>
              <a:ext cx="1649580" cy="1135138"/>
              <a:chOff x="-161843" y="1551647"/>
              <a:chExt cx="1649580" cy="1135138"/>
            </a:xfrm>
          </p:grpSpPr>
          <p:grpSp>
            <p:nvGrpSpPr>
              <p:cNvPr id="2017" name="Google Shape;2017;p56"/>
              <p:cNvGrpSpPr/>
              <p:nvPr/>
            </p:nvGrpSpPr>
            <p:grpSpPr>
              <a:xfrm>
                <a:off x="368934" y="1708609"/>
                <a:ext cx="588025" cy="588025"/>
                <a:chOff x="2641002" y="1479176"/>
                <a:chExt cx="645696" cy="645696"/>
              </a:xfrm>
            </p:grpSpPr>
            <p:sp>
              <p:nvSpPr>
                <p:cNvPr id="2018" name="Google Shape;2018;p56"/>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019" name="Google Shape;2019;p56"/>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2020" name="Google Shape;2020;p56"/>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2021" name="Google Shape;2021;p56"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2022" name="Google Shape;2022;p56"/>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2023" name="Google Shape;2023;p56"/>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sp>
        <p:nvSpPr>
          <p:cNvPr id="2024" name="Google Shape;2024;p5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025" name="Google Shape;2025;p56"/>
          <p:cNvGraphicFramePr/>
          <p:nvPr/>
        </p:nvGraphicFramePr>
        <p:xfrm>
          <a:off x="9917951" y="1759975"/>
          <a:ext cx="5551469" cy="4014796"/>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aphicFrame>
        <p:nvGraphicFramePr>
          <p:cNvPr id="2031" name="Google Shape;2031;p57"/>
          <p:cNvGraphicFramePr/>
          <p:nvPr/>
        </p:nvGraphicFramePr>
        <p:xfrm>
          <a:off x="6899876" y="1221926"/>
          <a:ext cx="4216922" cy="4787579"/>
        </p:xfrm>
        <a:graphic>
          <a:graphicData uri="http://schemas.openxmlformats.org/drawingml/2006/chart">
            <c:chart xmlns:c="http://schemas.openxmlformats.org/drawingml/2006/chart" xmlns:r="http://schemas.openxmlformats.org/officeDocument/2006/relationships" r:id="rId3"/>
          </a:graphicData>
        </a:graphic>
      </p:graphicFrame>
      <p:sp>
        <p:nvSpPr>
          <p:cNvPr id="2032" name="Google Shape;2032;p57"/>
          <p:cNvSpPr txBox="1">
            <a:spLocks noGrp="1"/>
          </p:cNvSpPr>
          <p:nvPr>
            <p:ph type="title"/>
          </p:nvPr>
        </p:nvSpPr>
        <p:spPr>
          <a:xfrm>
            <a:off x="450000" y="279223"/>
            <a:ext cx="10513373"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Pour arrêter de fumer, les fumeurs actuels déclarent avoir besoin avant tout d’une activité physique pour se dépenser, d’avoir recours à des médecines alternatives ou d’utiliser des substituts nicotiniques.</a:t>
            </a:r>
            <a:endParaRPr/>
          </a:p>
        </p:txBody>
      </p:sp>
      <p:sp>
        <p:nvSpPr>
          <p:cNvPr id="2033" name="Google Shape;2033;p57"/>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Q21. Parmi les éléments suivants quels sont les 3 qui pour vous seraient les plus efficaces pour vous aider à arrêter de fumer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(n = 126)</a:t>
            </a:r>
            <a:endParaRPr sz="1000" i="1" u="none" strike="noStrike" cap="none">
              <a:solidFill>
                <a:srgbClr val="002060"/>
              </a:solidFill>
              <a:latin typeface="Barlow"/>
              <a:ea typeface="Barlow"/>
              <a:cs typeface="Barlow"/>
              <a:sym typeface="Barlow"/>
            </a:endParaRPr>
          </a:p>
        </p:txBody>
      </p:sp>
      <p:sp>
        <p:nvSpPr>
          <p:cNvPr id="2034" name="Google Shape;2034;p57"/>
          <p:cNvSpPr txBox="1"/>
          <p:nvPr/>
        </p:nvSpPr>
        <p:spPr>
          <a:xfrm>
            <a:off x="9084097" y="1283438"/>
            <a:ext cx="780340"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8DBDD3"/>
              </a:buClr>
              <a:buSzPts val="1200"/>
              <a:buFont typeface="Barlow"/>
              <a:buNone/>
            </a:pPr>
            <a:r>
              <a:rPr lang="fr-FR" sz="1200" b="1" i="0" u="none" strike="noStrike" cap="small">
                <a:solidFill>
                  <a:srgbClr val="8DBDD3"/>
                </a:solidFill>
                <a:latin typeface="Barlow"/>
                <a:ea typeface="Barlow"/>
                <a:cs typeface="Barlow"/>
                <a:sym typeface="Barlow"/>
              </a:rPr>
              <a:t>Au total</a:t>
            </a:r>
            <a:endParaRPr/>
          </a:p>
        </p:txBody>
      </p:sp>
      <p:sp>
        <p:nvSpPr>
          <p:cNvPr id="2035" name="Google Shape;2035;p57"/>
          <p:cNvSpPr txBox="1"/>
          <p:nvPr/>
        </p:nvSpPr>
        <p:spPr>
          <a:xfrm>
            <a:off x="7474179" y="1283439"/>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002060"/>
              </a:buClr>
              <a:buSzPts val="1200"/>
              <a:buFont typeface="Barlow"/>
              <a:buNone/>
            </a:pPr>
            <a:r>
              <a:rPr lang="fr-FR" sz="1200" b="1" i="0" u="none" strike="noStrike" cap="small">
                <a:solidFill>
                  <a:srgbClr val="002060"/>
                </a:solidFill>
                <a:latin typeface="Barlow"/>
                <a:ea typeface="Barlow"/>
                <a:cs typeface="Barlow"/>
                <a:sym typeface="Barlow"/>
              </a:rPr>
              <a:t>En premier</a:t>
            </a:r>
            <a:endParaRPr/>
          </a:p>
        </p:txBody>
      </p:sp>
      <p:graphicFrame>
        <p:nvGraphicFramePr>
          <p:cNvPr id="2036" name="Google Shape;2036;p57"/>
          <p:cNvGraphicFramePr/>
          <p:nvPr>
            <p:extLst>
              <p:ext uri="{D42A27DB-BD31-4B8C-83A1-F6EECF244321}">
                <p14:modId xmlns:p14="http://schemas.microsoft.com/office/powerpoint/2010/main" val="1537974429"/>
              </p:ext>
            </p:extLst>
          </p:nvPr>
        </p:nvGraphicFramePr>
        <p:xfrm>
          <a:off x="1295400" y="1433431"/>
          <a:ext cx="5697775" cy="4336125"/>
        </p:xfrm>
        <a:graphic>
          <a:graphicData uri="http://schemas.openxmlformats.org/drawingml/2006/table">
            <a:tbl>
              <a:tblPr firstRow="1" bandRow="1">
                <a:noFill/>
                <a:tableStyleId>{D0988FB2-149A-450F-9738-1AC2C797F4CA}</a:tableStyleId>
              </a:tblPr>
              <a:tblGrid>
                <a:gridCol w="5697775">
                  <a:extLst>
                    <a:ext uri="{9D8B030D-6E8A-4147-A177-3AD203B41FA5}">
                      <a16:colId xmlns:a16="http://schemas.microsoft.com/office/drawing/2014/main" val="20000"/>
                    </a:ext>
                  </a:extLst>
                </a:gridCol>
              </a:tblGrid>
              <a:tr h="4219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dirty="0">
                          <a:solidFill>
                            <a:schemeClr val="bg1"/>
                          </a:solidFill>
                          <a:latin typeface="Barlow"/>
                          <a:ea typeface="Barlow"/>
                          <a:cs typeface="Barlow"/>
                          <a:sym typeface="Barlow"/>
                        </a:rPr>
                        <a:t>Faire du sport, une activité physique pour vous dépenser</a:t>
                      </a:r>
                      <a:endParaRPr dirty="0">
                        <a:solidFill>
                          <a:schemeClr val="bg1"/>
                        </a:solidFill>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19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recours à l’hypnose, au laser ou à l’acupuncture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219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Utiliser des substituts nicotiniques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19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Consulter un tabacologue, un spécialiste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59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Pratiquer la méditation, la relaxation pour vous aider à maîtriser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anxiété et votre stress liés au sevrage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59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le soutien, les encouragements de vos proches pour rester motivé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26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Assister à des témoignages de personnes séropositives qui fumaient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592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Télécharger une application qui motive à l’arrêt du tabac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(sous forme de jeux “serious game”)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219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Télécharger une application sur votre téléphone pour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prendre conscience des économies réalisées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21950">
                <a:tc>
                  <a:txBody>
                    <a:bodyPr/>
                    <a:lstStyle/>
                    <a:p>
                      <a:pPr marL="0" marR="0" lvl="0" indent="0" algn="r" rtl="0">
                        <a:spcBef>
                          <a:spcPts val="0"/>
                        </a:spcBef>
                        <a:spcAft>
                          <a:spcPts val="0"/>
                        </a:spcAft>
                        <a:buNone/>
                      </a:pPr>
                      <a:r>
                        <a:rPr lang="fr-FR" sz="1200" b="0" i="0" u="none" strike="noStrike" cap="none" dirty="0">
                          <a:solidFill>
                            <a:srgbClr val="000000"/>
                          </a:solidFill>
                          <a:latin typeface="Barlow"/>
                          <a:ea typeface="Barlow"/>
                          <a:cs typeface="Barlow"/>
                          <a:sym typeface="Barlow"/>
                        </a:rPr>
                        <a:t>Participer à des groupes de soutien avec des personnes qui ont le même lien au tabac</a:t>
                      </a:r>
                      <a:endParaRPr dirty="0"/>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pSp>
        <p:nvGrpSpPr>
          <p:cNvPr id="2037" name="Google Shape;2037;p57"/>
          <p:cNvGrpSpPr/>
          <p:nvPr/>
        </p:nvGrpSpPr>
        <p:grpSpPr>
          <a:xfrm>
            <a:off x="10742326" y="59478"/>
            <a:ext cx="1649580" cy="1135138"/>
            <a:chOff x="-161843" y="1551647"/>
            <a:chExt cx="1649580" cy="1135138"/>
          </a:xfrm>
        </p:grpSpPr>
        <p:grpSp>
          <p:nvGrpSpPr>
            <p:cNvPr id="2038" name="Google Shape;2038;p57"/>
            <p:cNvGrpSpPr/>
            <p:nvPr/>
          </p:nvGrpSpPr>
          <p:grpSpPr>
            <a:xfrm>
              <a:off x="368934" y="1708609"/>
              <a:ext cx="588025" cy="588025"/>
              <a:chOff x="2641002" y="1479176"/>
              <a:chExt cx="645696" cy="645696"/>
            </a:xfrm>
          </p:grpSpPr>
          <p:sp>
            <p:nvSpPr>
              <p:cNvPr id="2039" name="Google Shape;2039;p57"/>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040" name="Google Shape;2040;p57"/>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2041" name="Google Shape;2041;p57"/>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042" name="Google Shape;2042;p57"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2043" name="Google Shape;2043;p5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044" name="Google Shape;2044;p57"/>
          <p:cNvSpPr txBox="1"/>
          <p:nvPr/>
        </p:nvSpPr>
        <p:spPr>
          <a:xfrm>
            <a:off x="9864437" y="1584074"/>
            <a:ext cx="1362363" cy="2507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b="0" i="0" u="none" strike="noStrike" cap="none">
                <a:solidFill>
                  <a:schemeClr val="dk1"/>
                </a:solidFill>
                <a:latin typeface="Barlow"/>
                <a:ea typeface="Barlow"/>
                <a:cs typeface="Barlow"/>
                <a:sym typeface="Barlow"/>
              </a:rPr>
              <a:t>Moins de 45 ans : </a:t>
            </a:r>
            <a:r>
              <a:rPr lang="fr-FR" sz="1000">
                <a:solidFill>
                  <a:srgbClr val="00B050"/>
                </a:solidFill>
                <a:latin typeface="Barlow"/>
                <a:ea typeface="Barlow"/>
                <a:cs typeface="Barlow"/>
                <a:sym typeface="Barlow"/>
              </a:rPr>
              <a:t>76</a:t>
            </a:r>
            <a:endParaRPr sz="1000" b="0" i="0" u="none" strike="noStrike" cap="none">
              <a:solidFill>
                <a:srgbClr val="00B050"/>
              </a:solidFill>
              <a:latin typeface="Barlow"/>
              <a:ea typeface="Barlow"/>
              <a:cs typeface="Barlow"/>
              <a:sym typeface="Barlow"/>
            </a:endParaRPr>
          </a:p>
        </p:txBody>
      </p:sp>
      <p:pic>
        <p:nvPicPr>
          <p:cNvPr id="2045" name="Google Shape;2045;p57" descr="Ligne fléchée : légèrement incurvée contour"/>
          <p:cNvPicPr preferRelativeResize="0"/>
          <p:nvPr/>
        </p:nvPicPr>
        <p:blipFill rotWithShape="1">
          <a:blip r:embed="rId6">
            <a:alphaModFix/>
          </a:blip>
          <a:srcRect/>
          <a:stretch/>
        </p:blipFill>
        <p:spPr>
          <a:xfrm>
            <a:off x="9645361" y="1583852"/>
            <a:ext cx="288000" cy="28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58"/>
          <p:cNvSpPr txBox="1">
            <a:spLocks noGrp="1"/>
          </p:cNvSpPr>
          <p:nvPr>
            <p:ph type="title"/>
          </p:nvPr>
        </p:nvSpPr>
        <p:spPr>
          <a:xfrm>
            <a:off x="432000" y="1350000"/>
            <a:ext cx="9016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ÊTRE DANS UNE DÉMARCHE D’ARRÊT DU TABAC : MOTIVATIONS ET FREINS</a:t>
            </a:r>
            <a:endParaRPr/>
          </a:p>
        </p:txBody>
      </p:sp>
      <p:sp>
        <p:nvSpPr>
          <p:cNvPr id="2052" name="Google Shape;2052;p58"/>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3b</a:t>
            </a:r>
            <a:endParaRPr/>
          </a:p>
          <a:p>
            <a:pPr marL="0" lvl="0" indent="0" algn="ctr" rtl="0">
              <a:lnSpc>
                <a:spcPct val="100000"/>
              </a:lnSpc>
              <a:spcBef>
                <a:spcPts val="0"/>
              </a:spcBef>
              <a:spcAft>
                <a:spcPts val="0"/>
              </a:spcAft>
              <a:buClr>
                <a:schemeClr val="lt1"/>
              </a:buClr>
              <a:buSzPts val="11700"/>
              <a:buNone/>
            </a:pPr>
            <a:endParaRPr/>
          </a:p>
        </p:txBody>
      </p:sp>
      <p:sp>
        <p:nvSpPr>
          <p:cNvPr id="2053" name="Google Shape;2053;p58"/>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graphicFrame>
        <p:nvGraphicFramePr>
          <p:cNvPr id="2059" name="Google Shape;2059;p59"/>
          <p:cNvGraphicFramePr/>
          <p:nvPr/>
        </p:nvGraphicFramePr>
        <p:xfrm>
          <a:off x="1640022" y="1465045"/>
          <a:ext cx="9394346" cy="4824520"/>
        </p:xfrm>
        <a:graphic>
          <a:graphicData uri="http://schemas.openxmlformats.org/drawingml/2006/chart">
            <c:chart xmlns:c="http://schemas.openxmlformats.org/drawingml/2006/chart" xmlns:r="http://schemas.openxmlformats.org/officeDocument/2006/relationships" r:id="rId3"/>
          </a:graphicData>
        </a:graphic>
      </p:graphicFrame>
      <p:sp>
        <p:nvSpPr>
          <p:cNvPr id="2060" name="Google Shape;2060;p59"/>
          <p:cNvSpPr txBox="1">
            <a:spLocks noGrp="1"/>
          </p:cNvSpPr>
          <p:nvPr>
            <p:ph type="title"/>
          </p:nvPr>
        </p:nvSpPr>
        <p:spPr>
          <a:xfrm>
            <a:off x="450000" y="279223"/>
            <a:ext cx="1058436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Près de la moitié des fumeurs qui envisagent d’arrêter de fumer pensent à le faire à moyen terme, d’ici 6 mois. </a:t>
            </a:r>
            <a:endParaRPr/>
          </a:p>
        </p:txBody>
      </p:sp>
      <p:sp>
        <p:nvSpPr>
          <p:cNvPr id="2061" name="Google Shape;2061;p59"/>
          <p:cNvSpPr txBox="1"/>
          <p:nvPr/>
        </p:nvSpPr>
        <p:spPr>
          <a:xfrm>
            <a:off x="589787" y="5850948"/>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Q19. A quelle échéance envisagez-vous d’arrêter de fumer …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envisagent sérieusement d’arrêter de fumer</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100</a:t>
            </a:r>
            <a:r>
              <a:rPr lang="fr-FR" sz="1000" i="1" u="none" strike="noStrike" cap="none">
                <a:solidFill>
                  <a:srgbClr val="002060"/>
                </a:solidFill>
                <a:latin typeface="Barlow"/>
                <a:ea typeface="Barlow"/>
                <a:cs typeface="Barlow"/>
                <a:sym typeface="Barlow"/>
              </a:rPr>
              <a:t>)</a:t>
            </a:r>
            <a:endParaRPr/>
          </a:p>
        </p:txBody>
      </p:sp>
      <p:grpSp>
        <p:nvGrpSpPr>
          <p:cNvPr id="2062" name="Google Shape;2062;p59"/>
          <p:cNvGrpSpPr/>
          <p:nvPr/>
        </p:nvGrpSpPr>
        <p:grpSpPr>
          <a:xfrm>
            <a:off x="10742326" y="59478"/>
            <a:ext cx="1649580" cy="1135138"/>
            <a:chOff x="-161843" y="1551647"/>
            <a:chExt cx="1649580" cy="1135138"/>
          </a:xfrm>
        </p:grpSpPr>
        <p:grpSp>
          <p:nvGrpSpPr>
            <p:cNvPr id="2063" name="Google Shape;2063;p59"/>
            <p:cNvGrpSpPr/>
            <p:nvPr/>
          </p:nvGrpSpPr>
          <p:grpSpPr>
            <a:xfrm>
              <a:off x="368934" y="1708609"/>
              <a:ext cx="588025" cy="588025"/>
              <a:chOff x="2641002" y="1479176"/>
              <a:chExt cx="645696" cy="645696"/>
            </a:xfrm>
          </p:grpSpPr>
          <p:sp>
            <p:nvSpPr>
              <p:cNvPr id="2064" name="Google Shape;2064;p59"/>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065" name="Google Shape;2065;p59"/>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2066" name="Google Shape;2066;p59"/>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067" name="Google Shape;2067;p59"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2068" name="Google Shape;2068;p59"/>
          <p:cNvSpPr txBox="1"/>
          <p:nvPr/>
        </p:nvSpPr>
        <p:spPr>
          <a:xfrm>
            <a:off x="1989207" y="1446632"/>
            <a:ext cx="5759626"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a:solidFill>
                  <a:srgbClr val="002060"/>
                </a:solidFill>
                <a:latin typeface="Barlow"/>
                <a:ea typeface="Barlow"/>
                <a:cs typeface="Barlow"/>
                <a:sym typeface="Barlow"/>
              </a:rPr>
              <a:t>des PvVIH fumeurs actuels envisagent sérieusement d’arrêter de fumer</a:t>
            </a:r>
            <a:endParaRPr/>
          </a:p>
        </p:txBody>
      </p:sp>
      <p:sp>
        <p:nvSpPr>
          <p:cNvPr id="2069" name="Google Shape;2069;p5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070" name="Google Shape;2070;p59"/>
          <p:cNvSpPr/>
          <p:nvPr/>
        </p:nvSpPr>
        <p:spPr>
          <a:xfrm>
            <a:off x="0" y="-10037"/>
            <a:ext cx="1359068" cy="256780"/>
          </a:xfrm>
          <a:prstGeom prst="rect">
            <a:avLst/>
          </a:prstGeom>
          <a:solidFill>
            <a:srgbClr val="CA5500"/>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050" b="1">
                <a:solidFill>
                  <a:schemeClr val="lt1"/>
                </a:solidFill>
                <a:latin typeface="Barlow"/>
                <a:ea typeface="Barlow"/>
                <a:cs typeface="Barlow"/>
                <a:sym typeface="Barlow"/>
              </a:rPr>
              <a:t>Démarche d’arrêt </a:t>
            </a:r>
            <a:endParaRPr/>
          </a:p>
        </p:txBody>
      </p:sp>
      <p:graphicFrame>
        <p:nvGraphicFramePr>
          <p:cNvPr id="2071" name="Google Shape;2071;p59"/>
          <p:cNvGraphicFramePr/>
          <p:nvPr/>
        </p:nvGraphicFramePr>
        <p:xfrm>
          <a:off x="279368" y="1057107"/>
          <a:ext cx="2280164" cy="115108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aphicFrame>
        <p:nvGraphicFramePr>
          <p:cNvPr id="559" name="Google Shape;559;p6"/>
          <p:cNvGraphicFramePr/>
          <p:nvPr/>
        </p:nvGraphicFramePr>
        <p:xfrm>
          <a:off x="7735305" y="4237904"/>
          <a:ext cx="3000000" cy="3000000"/>
        </p:xfrm>
        <a:graphic>
          <a:graphicData uri="http://schemas.openxmlformats.org/drawingml/2006/table">
            <a:tbl>
              <a:tblPr firstRow="1" bandRow="1">
                <a:noFill/>
                <a:tableStyleId>{D0988FB2-149A-450F-9738-1AC2C797F4CA}</a:tableStyleId>
              </a:tblPr>
              <a:tblGrid>
                <a:gridCol w="2096225">
                  <a:extLst>
                    <a:ext uri="{9D8B030D-6E8A-4147-A177-3AD203B41FA5}">
                      <a16:colId xmlns:a16="http://schemas.microsoft.com/office/drawing/2014/main" val="20000"/>
                    </a:ext>
                  </a:extLst>
                </a:gridCol>
              </a:tblGrid>
              <a:tr h="3323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Rural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323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Moins de 20.000 hab.</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323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20.000 à 100.000 hab.</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323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Plus de 100.000 hab.</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323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Agglomération Parisienne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60" name="Google Shape;560;p6"/>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profil des PvVIH interrogées</a:t>
            </a:r>
            <a:endParaRPr/>
          </a:p>
        </p:txBody>
      </p:sp>
      <p:sp>
        <p:nvSpPr>
          <p:cNvPr id="561" name="Google Shape;561;p6"/>
          <p:cNvSpPr txBox="1"/>
          <p:nvPr/>
        </p:nvSpPr>
        <p:spPr>
          <a:xfrm>
            <a:off x="911280" y="3809143"/>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Age </a:t>
            </a:r>
            <a:endParaRPr/>
          </a:p>
        </p:txBody>
      </p:sp>
      <p:graphicFrame>
        <p:nvGraphicFramePr>
          <p:cNvPr id="562" name="Google Shape;562;p6"/>
          <p:cNvGraphicFramePr/>
          <p:nvPr/>
        </p:nvGraphicFramePr>
        <p:xfrm>
          <a:off x="1700485" y="1213842"/>
          <a:ext cx="2884103" cy="23431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3" name="Google Shape;563;p6"/>
          <p:cNvGraphicFramePr/>
          <p:nvPr/>
        </p:nvGraphicFramePr>
        <p:xfrm>
          <a:off x="755815" y="1277100"/>
          <a:ext cx="3000000" cy="3000000"/>
        </p:xfrm>
        <a:graphic>
          <a:graphicData uri="http://schemas.openxmlformats.org/drawingml/2006/table">
            <a:tbl>
              <a:tblPr firstRow="1" bandRow="1">
                <a:noFill/>
                <a:tableStyleId>{D0988FB2-149A-450F-9738-1AC2C797F4CA}</a:tableStyleId>
              </a:tblPr>
              <a:tblGrid>
                <a:gridCol w="978950">
                  <a:extLst>
                    <a:ext uri="{9D8B030D-6E8A-4147-A177-3AD203B41FA5}">
                      <a16:colId xmlns:a16="http://schemas.microsoft.com/office/drawing/2014/main" val="20000"/>
                    </a:ext>
                  </a:extLst>
                </a:gridCol>
              </a:tblGrid>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Homme Cis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Femme Cis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Homme trans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Femme trans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Non binaire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444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Ne souhaite pas répondre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99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Autre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64" name="Google Shape;564;p6"/>
          <p:cNvSpPr txBox="1"/>
          <p:nvPr/>
        </p:nvSpPr>
        <p:spPr>
          <a:xfrm>
            <a:off x="868308" y="978547"/>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Genre</a:t>
            </a:r>
            <a:endParaRPr/>
          </a:p>
        </p:txBody>
      </p:sp>
      <p:graphicFrame>
        <p:nvGraphicFramePr>
          <p:cNvPr id="565" name="Google Shape;565;p6"/>
          <p:cNvGraphicFramePr/>
          <p:nvPr/>
        </p:nvGraphicFramePr>
        <p:xfrm>
          <a:off x="109014" y="4032416"/>
          <a:ext cx="3000000" cy="3000000"/>
        </p:xfrm>
        <a:graphic>
          <a:graphicData uri="http://schemas.openxmlformats.org/drawingml/2006/table">
            <a:tbl>
              <a:tblPr firstRow="1" bandRow="1">
                <a:noFill/>
                <a:tableStyleId>{D0988FB2-149A-450F-9738-1AC2C797F4CA}</a:tableStyleId>
              </a:tblPr>
              <a:tblGrid>
                <a:gridCol w="1655475">
                  <a:extLst>
                    <a:ext uri="{9D8B030D-6E8A-4147-A177-3AD203B41FA5}">
                      <a16:colId xmlns:a16="http://schemas.microsoft.com/office/drawing/2014/main" val="20000"/>
                    </a:ext>
                  </a:extLst>
                </a:gridCol>
              </a:tblGrid>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18-24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25-34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35-44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45-54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55-64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417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65 ans et plus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66" name="Google Shape;566;p6"/>
          <p:cNvSpPr txBox="1"/>
          <p:nvPr/>
        </p:nvSpPr>
        <p:spPr>
          <a:xfrm>
            <a:off x="8080691" y="1020683"/>
            <a:ext cx="2884103"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PCS</a:t>
            </a:r>
            <a:endParaRPr/>
          </a:p>
        </p:txBody>
      </p:sp>
      <p:graphicFrame>
        <p:nvGraphicFramePr>
          <p:cNvPr id="567" name="Google Shape;567;p6"/>
          <p:cNvGraphicFramePr/>
          <p:nvPr/>
        </p:nvGraphicFramePr>
        <p:xfrm>
          <a:off x="7750996" y="1396199"/>
          <a:ext cx="3000000" cy="3000000"/>
        </p:xfrm>
        <a:graphic>
          <a:graphicData uri="http://schemas.openxmlformats.org/drawingml/2006/table">
            <a:tbl>
              <a:tblPr firstRow="1" bandRow="1">
                <a:noFill/>
                <a:tableStyleId>{D0988FB2-149A-450F-9738-1AC2C797F4CA}</a:tableStyleId>
              </a:tblPr>
              <a:tblGrid>
                <a:gridCol w="2096225">
                  <a:extLst>
                    <a:ext uri="{9D8B030D-6E8A-4147-A177-3AD203B41FA5}">
                      <a16:colId xmlns:a16="http://schemas.microsoft.com/office/drawing/2014/main" val="20000"/>
                    </a:ext>
                  </a:extLst>
                </a:gridCol>
              </a:tblGrid>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Agriculteurs exploitants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Professions Indépendantes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Cadres Supérieurs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Professions intermédiaires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Employés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Ouvriers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86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Retraités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568" name="Google Shape;568;p6"/>
          <p:cNvGrpSpPr/>
          <p:nvPr/>
        </p:nvGrpSpPr>
        <p:grpSpPr>
          <a:xfrm>
            <a:off x="10917210" y="135141"/>
            <a:ext cx="1649580" cy="808899"/>
            <a:chOff x="-161843" y="1708609"/>
            <a:chExt cx="1649580" cy="808899"/>
          </a:xfrm>
        </p:grpSpPr>
        <p:grpSp>
          <p:nvGrpSpPr>
            <p:cNvPr id="569" name="Google Shape;569;p6"/>
            <p:cNvGrpSpPr/>
            <p:nvPr/>
          </p:nvGrpSpPr>
          <p:grpSpPr>
            <a:xfrm>
              <a:off x="368934" y="1708609"/>
              <a:ext cx="588025" cy="588025"/>
              <a:chOff x="2641002" y="1479176"/>
              <a:chExt cx="645696" cy="645696"/>
            </a:xfrm>
          </p:grpSpPr>
          <p:sp>
            <p:nvSpPr>
              <p:cNvPr id="570" name="Google Shape;570;p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571" name="Google Shape;571;p6"/>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572" name="Google Shape;572;p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PvVIH</a:t>
              </a:r>
              <a:endParaRPr sz="1100" b="1" i="0" u="none" strike="noStrike" cap="none">
                <a:solidFill>
                  <a:srgbClr val="175673"/>
                </a:solidFill>
                <a:latin typeface="Barlow"/>
                <a:ea typeface="Barlow"/>
                <a:cs typeface="Barlow"/>
                <a:sym typeface="Barlow"/>
              </a:endParaRPr>
            </a:p>
          </p:txBody>
        </p:sp>
      </p:grpSp>
      <p:sp>
        <p:nvSpPr>
          <p:cNvPr id="573" name="Google Shape;573;p6"/>
          <p:cNvSpPr txBox="1"/>
          <p:nvPr/>
        </p:nvSpPr>
        <p:spPr>
          <a:xfrm>
            <a:off x="4296481" y="5343232"/>
            <a:ext cx="3631367" cy="40241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90% </a:t>
            </a:r>
            <a:r>
              <a:rPr lang="fr-FR" sz="1200" b="0" i="0" u="none" strike="noStrike" cap="none">
                <a:solidFill>
                  <a:srgbClr val="000000"/>
                </a:solidFill>
                <a:latin typeface="Barlow"/>
                <a:ea typeface="Barlow"/>
                <a:cs typeface="Barlow"/>
                <a:sym typeface="Barlow"/>
              </a:rPr>
              <a:t>des PvVIH interrogées sont </a:t>
            </a:r>
            <a:r>
              <a:rPr lang="fr-FR" sz="1200" b="1" i="0" u="none" strike="noStrike" cap="none">
                <a:solidFill>
                  <a:srgbClr val="000000"/>
                </a:solidFill>
                <a:latin typeface="Barlow"/>
                <a:ea typeface="Barlow"/>
                <a:cs typeface="Barlow"/>
                <a:sym typeface="Barlow"/>
              </a:rPr>
              <a:t>nées en France</a:t>
            </a:r>
            <a:r>
              <a:rPr lang="fr-FR" sz="1200" b="0" i="0" u="none" strike="noStrike" cap="none">
                <a:solidFill>
                  <a:srgbClr val="000000"/>
                </a:solidFill>
                <a:latin typeface="Barlow"/>
                <a:ea typeface="Barlow"/>
                <a:cs typeface="Barlow"/>
                <a:sym typeface="Barlow"/>
              </a:rPr>
              <a:t>, tandis que 8% sont nées dans un autre pays.</a:t>
            </a:r>
            <a:endParaRPr/>
          </a:p>
        </p:txBody>
      </p:sp>
      <p:sp>
        <p:nvSpPr>
          <p:cNvPr id="574" name="Google Shape;574;p6"/>
          <p:cNvSpPr txBox="1"/>
          <p:nvPr/>
        </p:nvSpPr>
        <p:spPr>
          <a:xfrm>
            <a:off x="3870995" y="978547"/>
            <a:ext cx="3487607"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Région</a:t>
            </a:r>
            <a:endParaRPr/>
          </a:p>
        </p:txBody>
      </p:sp>
      <p:graphicFrame>
        <p:nvGraphicFramePr>
          <p:cNvPr id="575" name="Google Shape;575;p6"/>
          <p:cNvGraphicFramePr/>
          <p:nvPr/>
        </p:nvGraphicFramePr>
        <p:xfrm>
          <a:off x="3646767" y="1340365"/>
          <a:ext cx="3000000" cy="3000000"/>
        </p:xfrm>
        <a:graphic>
          <a:graphicData uri="http://schemas.openxmlformats.org/drawingml/2006/table">
            <a:tbl>
              <a:tblPr firstRow="1" bandRow="1">
                <a:noFill/>
                <a:tableStyleId>{D0988FB2-149A-450F-9738-1AC2C797F4CA}</a:tableStyleId>
              </a:tblPr>
              <a:tblGrid>
                <a:gridCol w="2144425">
                  <a:extLst>
                    <a:ext uri="{9D8B030D-6E8A-4147-A177-3AD203B41FA5}">
                      <a16:colId xmlns:a16="http://schemas.microsoft.com/office/drawing/2014/main" val="20000"/>
                    </a:ext>
                  </a:extLst>
                </a:gridCol>
              </a:tblGrid>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Île-de-France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Centre - Val de Loire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Bourgogne -Franche-Comté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Normandie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Hauts-de-France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Grand Est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6570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Pays de la Loire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Bretagne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Nouvelle Aquitaine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Occitanie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Auvergne-Rhône-Alpes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PACA</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772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Corse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75050">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DROM</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576" name="Google Shape;576;p6"/>
          <p:cNvSpPr txBox="1"/>
          <p:nvPr/>
        </p:nvSpPr>
        <p:spPr>
          <a:xfrm>
            <a:off x="4296481" y="6023043"/>
            <a:ext cx="3682281" cy="40241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98% </a:t>
            </a:r>
            <a:r>
              <a:rPr lang="fr-FR" sz="1200" b="0" i="0" u="none" strike="noStrike" cap="none">
                <a:solidFill>
                  <a:srgbClr val="000000"/>
                </a:solidFill>
                <a:latin typeface="Barlow"/>
                <a:ea typeface="Barlow"/>
                <a:cs typeface="Barlow"/>
                <a:sym typeface="Barlow"/>
              </a:rPr>
              <a:t>ont rempli le questionnaire </a:t>
            </a:r>
            <a:r>
              <a:rPr lang="fr-FR" sz="1200" b="1" i="0" u="none" strike="noStrike" cap="none">
                <a:solidFill>
                  <a:srgbClr val="000000"/>
                </a:solidFill>
                <a:latin typeface="Barlow"/>
                <a:ea typeface="Barlow"/>
                <a:cs typeface="Barlow"/>
                <a:sym typeface="Barlow"/>
              </a:rPr>
              <a:t>seul</a:t>
            </a:r>
            <a:r>
              <a:rPr lang="fr-FR" sz="1200" b="0" i="0" u="none" strike="noStrike" cap="none">
                <a:solidFill>
                  <a:srgbClr val="000000"/>
                </a:solidFill>
                <a:latin typeface="Barlow"/>
                <a:ea typeface="Barlow"/>
                <a:cs typeface="Barlow"/>
                <a:sym typeface="Barlow"/>
              </a:rPr>
              <a:t>, 2% l’ont fait avec </a:t>
            </a:r>
            <a:r>
              <a:rPr lang="fr-FR" sz="1200">
                <a:solidFill>
                  <a:srgbClr val="000000"/>
                </a:solidFill>
                <a:latin typeface="Barlow"/>
                <a:ea typeface="Barlow"/>
                <a:cs typeface="Barlow"/>
                <a:sym typeface="Barlow"/>
              </a:rPr>
              <a:t>une aide extérieure</a:t>
            </a:r>
            <a:r>
              <a:rPr lang="fr-FR" sz="1200" b="0" i="0" u="none" strike="noStrike" cap="none">
                <a:solidFill>
                  <a:srgbClr val="000000"/>
                </a:solidFill>
                <a:latin typeface="Barlow"/>
                <a:ea typeface="Barlow"/>
                <a:cs typeface="Barlow"/>
                <a:sym typeface="Barlow"/>
              </a:rPr>
              <a:t> </a:t>
            </a:r>
            <a:r>
              <a:rPr lang="fr-FR" sz="1050" b="0" i="0" u="none" strike="noStrike" cap="none">
                <a:solidFill>
                  <a:srgbClr val="000000"/>
                </a:solidFill>
                <a:latin typeface="Barlow"/>
                <a:ea typeface="Barlow"/>
                <a:cs typeface="Barlow"/>
                <a:sym typeface="Barlow"/>
              </a:rPr>
              <a:t>(un proche ou un professionnel de santé)</a:t>
            </a:r>
            <a:endParaRPr sz="1200" b="0" i="0" u="none" strike="noStrike" cap="none">
              <a:solidFill>
                <a:srgbClr val="000000"/>
              </a:solidFill>
              <a:latin typeface="Barlow"/>
              <a:ea typeface="Barlow"/>
              <a:cs typeface="Barlow"/>
              <a:sym typeface="Barlow"/>
            </a:endParaRPr>
          </a:p>
        </p:txBody>
      </p:sp>
      <p:sp>
        <p:nvSpPr>
          <p:cNvPr id="577" name="Google Shape;577;p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578" name="Google Shape;578;p6"/>
          <p:cNvSpPr txBox="1"/>
          <p:nvPr/>
        </p:nvSpPr>
        <p:spPr>
          <a:xfrm>
            <a:off x="8080691" y="3861690"/>
            <a:ext cx="2884103" cy="44653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Catégorie d’agglomération </a:t>
            </a:r>
            <a:endParaRPr/>
          </a:p>
          <a:p>
            <a:pPr marL="0" marR="0" lvl="0" indent="0" algn="ctr" rtl="0">
              <a:lnSpc>
                <a:spcPct val="107000"/>
              </a:lnSpc>
              <a:spcBef>
                <a:spcPts val="0"/>
              </a:spcBef>
              <a:spcAft>
                <a:spcPts val="0"/>
              </a:spcAft>
              <a:buClr>
                <a:srgbClr val="002060"/>
              </a:buClr>
              <a:buSzPts val="1000"/>
              <a:buFont typeface="Barlow"/>
              <a:buNone/>
            </a:pPr>
            <a:r>
              <a:rPr lang="fr-FR" sz="1000" b="1" i="1" u="none" strike="noStrike" cap="none">
                <a:solidFill>
                  <a:srgbClr val="002060"/>
                </a:solidFill>
                <a:latin typeface="Barlow"/>
                <a:ea typeface="Barlow"/>
                <a:cs typeface="Barlow"/>
                <a:sym typeface="Barlow"/>
              </a:rPr>
              <a:t>(base: France métropolitaine, n=224)</a:t>
            </a:r>
            <a:endParaRPr/>
          </a:p>
        </p:txBody>
      </p:sp>
      <p:sp>
        <p:nvSpPr>
          <p:cNvPr id="579" name="Google Shape;579;p6"/>
          <p:cNvSpPr txBox="1"/>
          <p:nvPr/>
        </p:nvSpPr>
        <p:spPr>
          <a:xfrm>
            <a:off x="10990109"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(1/2)</a:t>
            </a:r>
            <a:endParaRPr sz="1800" b="1" i="0" u="none" strike="noStrike" cap="none">
              <a:solidFill>
                <a:srgbClr val="000000"/>
              </a:solidFill>
              <a:latin typeface="Barlow"/>
              <a:ea typeface="Barlow"/>
              <a:cs typeface="Barlow"/>
              <a:sym typeface="Barlow"/>
            </a:endParaRPr>
          </a:p>
        </p:txBody>
      </p:sp>
      <p:graphicFrame>
        <p:nvGraphicFramePr>
          <p:cNvPr id="580" name="Google Shape;580;p6"/>
          <p:cNvGraphicFramePr/>
          <p:nvPr/>
        </p:nvGraphicFramePr>
        <p:xfrm>
          <a:off x="1764479" y="3977881"/>
          <a:ext cx="2617743" cy="21869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81" name="Google Shape;581;p6"/>
          <p:cNvGraphicFramePr/>
          <p:nvPr/>
        </p:nvGraphicFramePr>
        <p:xfrm>
          <a:off x="5929041" y="1182770"/>
          <a:ext cx="2371351" cy="40676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82" name="Google Shape;582;p6"/>
          <p:cNvGraphicFramePr/>
          <p:nvPr/>
        </p:nvGraphicFramePr>
        <p:xfrm>
          <a:off x="9905689" y="1302354"/>
          <a:ext cx="2617743" cy="21869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83" name="Google Shape;583;p6"/>
          <p:cNvGraphicFramePr/>
          <p:nvPr/>
        </p:nvGraphicFramePr>
        <p:xfrm>
          <a:off x="9949047" y="4156953"/>
          <a:ext cx="2617743" cy="1842691"/>
        </p:xfrm>
        <a:graphic>
          <a:graphicData uri="http://schemas.openxmlformats.org/drawingml/2006/chart">
            <c:chart xmlns:c="http://schemas.openxmlformats.org/drawingml/2006/chart" xmlns:r="http://schemas.openxmlformats.org/officeDocument/2006/relationships" r:id="rId8"/>
          </a:graphicData>
        </a:graphic>
      </p:graphicFrame>
      <p:sp>
        <p:nvSpPr>
          <p:cNvPr id="584" name="Google Shape;584;p6">
            <a:hlinkClick r:id="" action="ppaction://hlinkshowjump?jump=nextslide"/>
          </p:cNvPr>
          <p:cNvSpPr/>
          <p:nvPr/>
        </p:nvSpPr>
        <p:spPr>
          <a:xfrm>
            <a:off x="3996966" y="5417029"/>
            <a:ext cx="216274" cy="216000"/>
          </a:xfrm>
          <a:custGeom>
            <a:avLst/>
            <a:gdLst/>
            <a:ahLst/>
            <a:cxnLst/>
            <a:rect l="l" t="t" r="r" b="b"/>
            <a:pathLst>
              <a:path w="120000" h="120000" extrusionOk="0">
                <a:moveTo>
                  <a:pt x="0" y="0"/>
                </a:moveTo>
                <a:lnTo>
                  <a:pt x="120000" y="0"/>
                </a:lnTo>
                <a:lnTo>
                  <a:pt x="120000" y="120000"/>
                </a:lnTo>
                <a:lnTo>
                  <a:pt x="0" y="120000"/>
                </a:lnTo>
                <a:close/>
                <a:moveTo>
                  <a:pt x="104943" y="60000"/>
                </a:moveTo>
                <a:lnTo>
                  <a:pt x="15057" y="15000"/>
                </a:lnTo>
                <a:lnTo>
                  <a:pt x="15057" y="105000"/>
                </a:lnTo>
                <a:close/>
              </a:path>
              <a:path w="120000" h="120000" fill="darken" extrusionOk="0">
                <a:moveTo>
                  <a:pt x="104943" y="60000"/>
                </a:moveTo>
                <a:lnTo>
                  <a:pt x="15057" y="15000"/>
                </a:lnTo>
                <a:lnTo>
                  <a:pt x="15057" y="105000"/>
                </a:lnTo>
                <a:close/>
              </a:path>
              <a:path w="120000" h="120000" fill="none" extrusionOk="0">
                <a:moveTo>
                  <a:pt x="104943" y="60000"/>
                </a:moveTo>
                <a:lnTo>
                  <a:pt x="15057" y="105000"/>
                </a:lnTo>
                <a:lnTo>
                  <a:pt x="15057" y="15000"/>
                </a:lnTo>
                <a:close/>
              </a:path>
              <a:path w="120000" h="120000" fill="none" extrusionOk="0">
                <a:moveTo>
                  <a:pt x="0" y="0"/>
                </a:moveTo>
                <a:lnTo>
                  <a:pt x="120000" y="0"/>
                </a:lnTo>
                <a:lnTo>
                  <a:pt x="120000" y="120000"/>
                </a:lnTo>
                <a:lnTo>
                  <a:pt x="0" y="120000"/>
                </a:lnTo>
                <a:close/>
              </a:path>
            </a:pathLst>
          </a:custGeom>
          <a:solidFill>
            <a:srgbClr val="E7EBF0"/>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85" name="Google Shape;585;p6">
            <a:hlinkClick r:id="" action="ppaction://hlinkshowjump?jump=nextslide"/>
          </p:cNvPr>
          <p:cNvSpPr/>
          <p:nvPr/>
        </p:nvSpPr>
        <p:spPr>
          <a:xfrm>
            <a:off x="3996966" y="6083077"/>
            <a:ext cx="216274" cy="216000"/>
          </a:xfrm>
          <a:custGeom>
            <a:avLst/>
            <a:gdLst/>
            <a:ahLst/>
            <a:cxnLst/>
            <a:rect l="l" t="t" r="r" b="b"/>
            <a:pathLst>
              <a:path w="120000" h="120000" extrusionOk="0">
                <a:moveTo>
                  <a:pt x="0" y="0"/>
                </a:moveTo>
                <a:lnTo>
                  <a:pt x="120000" y="0"/>
                </a:lnTo>
                <a:lnTo>
                  <a:pt x="120000" y="120000"/>
                </a:lnTo>
                <a:lnTo>
                  <a:pt x="0" y="120000"/>
                </a:lnTo>
                <a:close/>
                <a:moveTo>
                  <a:pt x="104943" y="60000"/>
                </a:moveTo>
                <a:lnTo>
                  <a:pt x="15057" y="15000"/>
                </a:lnTo>
                <a:lnTo>
                  <a:pt x="15057" y="105000"/>
                </a:lnTo>
                <a:close/>
              </a:path>
              <a:path w="120000" h="120000" fill="darken" extrusionOk="0">
                <a:moveTo>
                  <a:pt x="104943" y="60000"/>
                </a:moveTo>
                <a:lnTo>
                  <a:pt x="15057" y="15000"/>
                </a:lnTo>
                <a:lnTo>
                  <a:pt x="15057" y="105000"/>
                </a:lnTo>
                <a:close/>
              </a:path>
              <a:path w="120000" h="120000" fill="none" extrusionOk="0">
                <a:moveTo>
                  <a:pt x="104943" y="60000"/>
                </a:moveTo>
                <a:lnTo>
                  <a:pt x="15057" y="105000"/>
                </a:lnTo>
                <a:lnTo>
                  <a:pt x="15057" y="15000"/>
                </a:lnTo>
                <a:close/>
              </a:path>
              <a:path w="120000" h="120000" fill="none" extrusionOk="0">
                <a:moveTo>
                  <a:pt x="0" y="0"/>
                </a:moveTo>
                <a:lnTo>
                  <a:pt x="120000" y="0"/>
                </a:lnTo>
                <a:lnTo>
                  <a:pt x="120000" y="120000"/>
                </a:lnTo>
                <a:lnTo>
                  <a:pt x="0" y="120000"/>
                </a:lnTo>
                <a:close/>
              </a:path>
            </a:pathLst>
          </a:custGeom>
          <a:solidFill>
            <a:srgbClr val="E7EBF0"/>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1200"/>
              <a:buFont typeface="Barlow"/>
              <a:buNone/>
            </a:pPr>
            <a:endParaRPr sz="1200" b="0" i="0" u="none" strike="noStrike" cap="none">
              <a:solidFill>
                <a:srgbClr val="000000"/>
              </a:solidFill>
              <a:latin typeface="Barlow"/>
              <a:ea typeface="Barlow"/>
              <a:cs typeface="Barlow"/>
              <a:sym typeface="Barlow"/>
            </a:endParaRPr>
          </a:p>
        </p:txBody>
      </p:sp>
      <p:sp>
        <p:nvSpPr>
          <p:cNvPr id="586" name="Google Shape;586;p6"/>
          <p:cNvSpPr txBox="1"/>
          <p:nvPr/>
        </p:nvSpPr>
        <p:spPr>
          <a:xfrm>
            <a:off x="2866938" y="5187458"/>
            <a:ext cx="604591"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63</a:t>
            </a:r>
            <a:endParaRPr sz="1000" b="1" i="1" u="none" strike="noStrike" cap="none">
              <a:solidFill>
                <a:srgbClr val="002060"/>
              </a:solidFill>
              <a:latin typeface="Barlow"/>
              <a:ea typeface="Barlow"/>
              <a:cs typeface="Barlow"/>
              <a:sym typeface="Barlow"/>
            </a:endParaRPr>
          </a:p>
        </p:txBody>
      </p:sp>
      <p:cxnSp>
        <p:nvCxnSpPr>
          <p:cNvPr id="587" name="Google Shape;587;p6"/>
          <p:cNvCxnSpPr/>
          <p:nvPr/>
        </p:nvCxnSpPr>
        <p:spPr>
          <a:xfrm>
            <a:off x="2691184" y="5116731"/>
            <a:ext cx="598991" cy="516298"/>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2076"/>
        <p:cNvGrpSpPr/>
        <p:nvPr/>
      </p:nvGrpSpPr>
      <p:grpSpPr>
        <a:xfrm>
          <a:off x="0" y="0"/>
          <a:ext cx="0" cy="0"/>
          <a:chOff x="0" y="0"/>
          <a:chExt cx="0" cy="0"/>
        </a:xfrm>
      </p:grpSpPr>
      <p:graphicFrame>
        <p:nvGraphicFramePr>
          <p:cNvPr id="2077" name="Google Shape;2077;p60"/>
          <p:cNvGraphicFramePr/>
          <p:nvPr/>
        </p:nvGraphicFramePr>
        <p:xfrm>
          <a:off x="6897318" y="2076087"/>
          <a:ext cx="2866114" cy="4040762"/>
        </p:xfrm>
        <a:graphic>
          <a:graphicData uri="http://schemas.openxmlformats.org/drawingml/2006/chart">
            <c:chart xmlns:c="http://schemas.openxmlformats.org/drawingml/2006/chart" xmlns:r="http://schemas.openxmlformats.org/officeDocument/2006/relationships" r:id="rId3"/>
          </a:graphicData>
        </a:graphic>
      </p:graphicFrame>
      <p:sp>
        <p:nvSpPr>
          <p:cNvPr id="2078" name="Google Shape;2078;p60"/>
          <p:cNvSpPr txBox="1">
            <a:spLocks noGrp="1"/>
          </p:cNvSpPr>
          <p:nvPr>
            <p:ph type="title"/>
          </p:nvPr>
        </p:nvSpPr>
        <p:spPr>
          <a:xfrm>
            <a:off x="450000" y="279223"/>
            <a:ext cx="1053363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De nombreuses raisons sont avancées pour arrêter de fumer : que ce soit pour leur santé, pour se libérer de la dépendance, en raison du coût du tabac, pour avoir un mode de vie plus sain, à la suite d’une prise de conscience lié à leur âge et leur état de santé…</a:t>
            </a:r>
            <a:endParaRPr/>
          </a:p>
        </p:txBody>
      </p:sp>
      <p:sp>
        <p:nvSpPr>
          <p:cNvPr id="2079" name="Google Shape;2079;p60"/>
          <p:cNvSpPr txBox="1"/>
          <p:nvPr/>
        </p:nvSpPr>
        <p:spPr>
          <a:xfrm>
            <a:off x="312509" y="5885330"/>
            <a:ext cx="7513245" cy="5707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Q20. Pour quelles raisons envisagez-vous aujourd’hui d’arrêter de fumer … ?  </a:t>
            </a:r>
            <a:r>
              <a:rPr lang="fr-FR" sz="1000" i="1">
                <a:solidFill>
                  <a:srgbClr val="002060"/>
                </a:solidFill>
                <a:latin typeface="Barlow"/>
                <a:ea typeface="Barlow"/>
                <a:cs typeface="Barlow"/>
                <a:sym typeface="Barlow"/>
              </a:rPr>
              <a:t>Base : PvVIH qui fument actuellement et qui envisagent sérieusement d’arrêter de fumer</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100</a:t>
            </a:r>
            <a:r>
              <a:rPr lang="fr-FR" sz="1000" i="1" u="none" strike="noStrike" cap="none">
                <a:solidFill>
                  <a:srgbClr val="002060"/>
                </a:solidFill>
                <a:latin typeface="Barlow"/>
                <a:ea typeface="Barlow"/>
                <a:cs typeface="Barlow"/>
                <a:sym typeface="Barlow"/>
              </a:rPr>
              <a:t>) / </a:t>
            </a:r>
            <a:r>
              <a:rPr lang="fr-FR" sz="1000" u="none" strike="noStrike" cap="none">
                <a:solidFill>
                  <a:srgbClr val="002060"/>
                </a:solidFill>
                <a:latin typeface="Barlow"/>
                <a:ea typeface="Barlow"/>
                <a:cs typeface="Barlow"/>
                <a:sym typeface="Barlow"/>
              </a:rPr>
              <a:t>Q25. Pour quelles raisons avez-vous arrêté de fumer … ? Quelles étaient vos motivations ?  </a:t>
            </a:r>
            <a:r>
              <a:rPr lang="fr-FR" sz="1000" i="1">
                <a:solidFill>
                  <a:srgbClr val="002060"/>
                </a:solidFill>
                <a:latin typeface="Barlow"/>
                <a:ea typeface="Barlow"/>
                <a:cs typeface="Barlow"/>
                <a:sym typeface="Barlow"/>
              </a:rPr>
              <a:t>Base : PvVIH qui ont fumé par le passé </a:t>
            </a:r>
            <a:r>
              <a:rPr lang="fr-FR" sz="1000" i="1" u="none" strike="noStrike" cap="none">
                <a:solidFill>
                  <a:srgbClr val="002060"/>
                </a:solidFill>
                <a:latin typeface="Barlow"/>
                <a:ea typeface="Barlow"/>
                <a:cs typeface="Barlow"/>
                <a:sym typeface="Barlow"/>
              </a:rPr>
              <a:t>(n = </a:t>
            </a:r>
            <a:r>
              <a:rPr lang="fr-FR" sz="1000" i="1">
                <a:solidFill>
                  <a:srgbClr val="002060"/>
                </a:solidFill>
                <a:latin typeface="Barlow"/>
                <a:ea typeface="Barlow"/>
                <a:cs typeface="Barlow"/>
                <a:sym typeface="Barlow"/>
              </a:rPr>
              <a:t>106</a:t>
            </a:r>
            <a:r>
              <a:rPr lang="fr-FR" sz="1000" i="1" u="none" strike="noStrike" cap="none">
                <a:solidFill>
                  <a:srgbClr val="002060"/>
                </a:solidFill>
                <a:latin typeface="Barlow"/>
                <a:ea typeface="Barlow"/>
                <a:cs typeface="Barlow"/>
                <a:sym typeface="Barlow"/>
              </a:rPr>
              <a:t>)</a:t>
            </a:r>
            <a:endParaRPr/>
          </a:p>
        </p:txBody>
      </p:sp>
      <p:graphicFrame>
        <p:nvGraphicFramePr>
          <p:cNvPr id="2080" name="Google Shape;2080;p60"/>
          <p:cNvGraphicFramePr/>
          <p:nvPr/>
        </p:nvGraphicFramePr>
        <p:xfrm>
          <a:off x="271452" y="2171700"/>
          <a:ext cx="3000000" cy="3000000"/>
        </p:xfrm>
        <a:graphic>
          <a:graphicData uri="http://schemas.openxmlformats.org/drawingml/2006/table">
            <a:tbl>
              <a:tblPr firstRow="1" bandRow="1">
                <a:noFill/>
                <a:tableStyleId>{D0988FB2-149A-450F-9738-1AC2C797F4CA}</a:tableStyleId>
              </a:tblPr>
              <a:tblGrid>
                <a:gridCol w="6625875">
                  <a:extLst>
                    <a:ext uri="{9D8B030D-6E8A-4147-A177-3AD203B41FA5}">
                      <a16:colId xmlns:a16="http://schemas.microsoft.com/office/drawing/2014/main" val="20000"/>
                    </a:ext>
                  </a:extLst>
                </a:gridCol>
              </a:tblGrid>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savez que pour votre bien il faut que vous arrêtiez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envie de vous libérer de cette dépendance nicotine et/ou cannabis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Fumer est trop cher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êtes dans une réflexion plus globale et souhaitez adopter un mode de vie plus sain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eu une prise de conscience au regard de votre âge et de votre santé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observez des conséquences négatives sur votre santé qui sont liées au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Pour donner l’exemple à vos enfants</a:t>
                      </a:r>
                      <a:endParaRPr sz="1200" b="0" i="1" u="none" strike="noStrike" cap="none">
                        <a:solidFill>
                          <a:srgbClr val="7F7F7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784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médecin vous a sensibilisé aux risques liés au tabac pour vous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2081" name="Google Shape;2081;p60"/>
          <p:cNvGrpSpPr/>
          <p:nvPr/>
        </p:nvGrpSpPr>
        <p:grpSpPr>
          <a:xfrm>
            <a:off x="7199446" y="1110225"/>
            <a:ext cx="1649580" cy="1135138"/>
            <a:chOff x="-161843" y="1551647"/>
            <a:chExt cx="1649580" cy="1135138"/>
          </a:xfrm>
        </p:grpSpPr>
        <p:grpSp>
          <p:nvGrpSpPr>
            <p:cNvPr id="2082" name="Google Shape;2082;p60"/>
            <p:cNvGrpSpPr/>
            <p:nvPr/>
          </p:nvGrpSpPr>
          <p:grpSpPr>
            <a:xfrm>
              <a:off x="368934" y="1708609"/>
              <a:ext cx="588025" cy="588025"/>
              <a:chOff x="2641002" y="1479176"/>
              <a:chExt cx="645696" cy="645696"/>
            </a:xfrm>
          </p:grpSpPr>
          <p:sp>
            <p:nvSpPr>
              <p:cNvPr id="2083" name="Google Shape;2083;p60"/>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084" name="Google Shape;2084;p60"/>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2085" name="Google Shape;2085;p60"/>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086" name="Google Shape;2086;p60"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sp>
        <p:nvSpPr>
          <p:cNvPr id="2087" name="Google Shape;2087;p60"/>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grpSp>
        <p:nvGrpSpPr>
          <p:cNvPr id="2088" name="Google Shape;2088;p60"/>
          <p:cNvGrpSpPr/>
          <p:nvPr/>
        </p:nvGrpSpPr>
        <p:grpSpPr>
          <a:xfrm>
            <a:off x="9890129" y="1110225"/>
            <a:ext cx="1649580" cy="1135138"/>
            <a:chOff x="9250649" y="1551647"/>
            <a:chExt cx="1649580" cy="1135138"/>
          </a:xfrm>
        </p:grpSpPr>
        <p:grpSp>
          <p:nvGrpSpPr>
            <p:cNvPr id="2089" name="Google Shape;2089;p60"/>
            <p:cNvGrpSpPr/>
            <p:nvPr/>
          </p:nvGrpSpPr>
          <p:grpSpPr>
            <a:xfrm>
              <a:off x="9250649" y="1551647"/>
              <a:ext cx="1649580" cy="1135138"/>
              <a:chOff x="-161843" y="1551647"/>
              <a:chExt cx="1649580" cy="1135138"/>
            </a:xfrm>
          </p:grpSpPr>
          <p:grpSp>
            <p:nvGrpSpPr>
              <p:cNvPr id="2090" name="Google Shape;2090;p60"/>
              <p:cNvGrpSpPr/>
              <p:nvPr/>
            </p:nvGrpSpPr>
            <p:grpSpPr>
              <a:xfrm>
                <a:off x="368934" y="1708609"/>
                <a:ext cx="588025" cy="588025"/>
                <a:chOff x="2641002" y="1479176"/>
                <a:chExt cx="645696" cy="645696"/>
              </a:xfrm>
            </p:grpSpPr>
            <p:sp>
              <p:nvSpPr>
                <p:cNvPr id="2091" name="Google Shape;2091;p60"/>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092" name="Google Shape;2092;p60"/>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2093" name="Google Shape;2093;p60"/>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2094" name="Google Shape;2094;p60"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2095" name="Google Shape;2095;p60"/>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2096" name="Google Shape;2096;p60"/>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2097" name="Google Shape;2097;p60"/>
          <p:cNvGrpSpPr/>
          <p:nvPr/>
        </p:nvGrpSpPr>
        <p:grpSpPr>
          <a:xfrm>
            <a:off x="10810957" y="184414"/>
            <a:ext cx="1649580" cy="808899"/>
            <a:chOff x="-161843" y="1708609"/>
            <a:chExt cx="1649580" cy="808899"/>
          </a:xfrm>
        </p:grpSpPr>
        <p:grpSp>
          <p:nvGrpSpPr>
            <p:cNvPr id="2098" name="Google Shape;2098;p60"/>
            <p:cNvGrpSpPr/>
            <p:nvPr/>
          </p:nvGrpSpPr>
          <p:grpSpPr>
            <a:xfrm>
              <a:off x="368934" y="1708609"/>
              <a:ext cx="588025" cy="588025"/>
              <a:chOff x="2641002" y="1479176"/>
              <a:chExt cx="645696" cy="645696"/>
            </a:xfrm>
          </p:grpSpPr>
          <p:sp>
            <p:nvSpPr>
              <p:cNvPr id="2099" name="Google Shape;2099;p60"/>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100" name="Google Shape;2100;p60"/>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2101" name="Google Shape;2101;p60"/>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2102" name="Google Shape;2102;p60"/>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175673"/>
                </a:highlight>
                <a:latin typeface="Barlow"/>
                <a:ea typeface="Barlow"/>
                <a:cs typeface="Barlow"/>
                <a:sym typeface="Barlow"/>
              </a:rPr>
              <a:t>% OUI</a:t>
            </a:r>
            <a:endParaRPr/>
          </a:p>
        </p:txBody>
      </p:sp>
      <p:sp>
        <p:nvSpPr>
          <p:cNvPr id="2103" name="Google Shape;2103;p6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104" name="Google Shape;2104;p60"/>
          <p:cNvSpPr txBox="1"/>
          <p:nvPr/>
        </p:nvSpPr>
        <p:spPr>
          <a:xfrm>
            <a:off x="8534400" y="6070683"/>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graphicFrame>
        <p:nvGraphicFramePr>
          <p:cNvPr id="2105" name="Google Shape;2105;p60"/>
          <p:cNvGraphicFramePr/>
          <p:nvPr/>
        </p:nvGraphicFramePr>
        <p:xfrm>
          <a:off x="9884223" y="2076087"/>
          <a:ext cx="1879072" cy="4040762"/>
        </p:xfrm>
        <a:graphic>
          <a:graphicData uri="http://schemas.openxmlformats.org/drawingml/2006/chart">
            <c:chart xmlns:c="http://schemas.openxmlformats.org/drawingml/2006/chart" xmlns:r="http://schemas.openxmlformats.org/officeDocument/2006/relationships" r:id="rId7"/>
          </a:graphicData>
        </a:graphic>
      </p:graphicFrame>
      <p:sp>
        <p:nvSpPr>
          <p:cNvPr id="2106" name="Google Shape;2106;p60"/>
          <p:cNvSpPr txBox="1"/>
          <p:nvPr/>
        </p:nvSpPr>
        <p:spPr>
          <a:xfrm>
            <a:off x="7084097" y="5406251"/>
            <a:ext cx="523875"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n = 11</a:t>
            </a:r>
            <a:endParaRPr/>
          </a:p>
        </p:txBody>
      </p:sp>
      <p:sp>
        <p:nvSpPr>
          <p:cNvPr id="2107" name="Google Shape;2107;p60"/>
          <p:cNvSpPr txBox="1"/>
          <p:nvPr/>
        </p:nvSpPr>
        <p:spPr>
          <a:xfrm>
            <a:off x="9999328" y="5406250"/>
            <a:ext cx="523875"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n = 22</a:t>
            </a:r>
            <a:endParaRPr/>
          </a:p>
        </p:txBody>
      </p:sp>
      <p:sp>
        <p:nvSpPr>
          <p:cNvPr id="2108" name="Google Shape;2108;p60"/>
          <p:cNvSpPr txBox="1"/>
          <p:nvPr/>
        </p:nvSpPr>
        <p:spPr>
          <a:xfrm>
            <a:off x="6096000" y="5409341"/>
            <a:ext cx="796418" cy="15837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000">
                <a:solidFill>
                  <a:srgbClr val="7F7F7F"/>
                </a:solidFill>
                <a:latin typeface="Barlow"/>
                <a:ea typeface="Barlow"/>
                <a:cs typeface="Barlow"/>
                <a:sym typeface="Barlow"/>
              </a:rPr>
              <a:t>Aux parents</a:t>
            </a:r>
            <a:endParaRPr/>
          </a:p>
        </p:txBody>
      </p:sp>
      <p:grpSp>
        <p:nvGrpSpPr>
          <p:cNvPr id="2109" name="Google Shape;2109;p60"/>
          <p:cNvGrpSpPr/>
          <p:nvPr/>
        </p:nvGrpSpPr>
        <p:grpSpPr>
          <a:xfrm>
            <a:off x="6318260" y="6461267"/>
            <a:ext cx="2999525" cy="192428"/>
            <a:chOff x="118143" y="1765490"/>
            <a:chExt cx="2999525" cy="192428"/>
          </a:xfrm>
        </p:grpSpPr>
        <p:sp>
          <p:nvSpPr>
            <p:cNvPr id="2110" name="Google Shape;2110;p60"/>
            <p:cNvSpPr txBox="1"/>
            <p:nvPr/>
          </p:nvSpPr>
          <p:spPr>
            <a:xfrm>
              <a:off x="338307" y="1765490"/>
              <a:ext cx="2779361" cy="164148"/>
            </a:xfrm>
            <a:prstGeom prst="rect">
              <a:avLst/>
            </a:prstGeom>
            <a:noFill/>
            <a:ln>
              <a:noFill/>
            </a:ln>
          </p:spPr>
          <p:txBody>
            <a:bodyPr spcFirstLastPara="1" wrap="square" lIns="0" tIns="0" rIns="0" bIns="0" anchor="b" anchorCtr="0">
              <a:spAutoFit/>
            </a:bodyPr>
            <a:lstStyle/>
            <a:p>
              <a:pPr marL="0" marR="0" lvl="0" indent="0" algn="l" rtl="0">
                <a:lnSpc>
                  <a:spcPct val="120000"/>
                </a:lnSpc>
                <a:spcBef>
                  <a:spcPts val="0"/>
                </a:spcBef>
                <a:spcAft>
                  <a:spcPts val="0"/>
                </a:spcAft>
                <a:buClr>
                  <a:srgbClr val="C00000"/>
                </a:buClr>
                <a:buSzPts val="500"/>
                <a:buFont typeface="Barlow"/>
                <a:buNone/>
              </a:pPr>
              <a:r>
                <a:rPr lang="fr-FR" sz="1000" b="0" i="1">
                  <a:solidFill>
                    <a:srgbClr val="C00000"/>
                  </a:solidFill>
                  <a:latin typeface="Barlow"/>
                  <a:ea typeface="Barlow"/>
                  <a:cs typeface="Barlow"/>
                  <a:sym typeface="Barlow"/>
                </a:rPr>
                <a:t>Base faible, résultats à interpréter avec prudence</a:t>
              </a:r>
              <a:endParaRPr/>
            </a:p>
          </p:txBody>
        </p:sp>
        <p:pic>
          <p:nvPicPr>
            <p:cNvPr id="2111" name="Google Shape;2111;p60" descr="Avertissement avec un remplissage uni"/>
            <p:cNvPicPr preferRelativeResize="0"/>
            <p:nvPr/>
          </p:nvPicPr>
          <p:blipFill rotWithShape="1">
            <a:blip r:embed="rId8">
              <a:alphaModFix/>
            </a:blip>
            <a:srcRect/>
            <a:stretch/>
          </p:blipFill>
          <p:spPr>
            <a:xfrm>
              <a:off x="118143" y="1771970"/>
              <a:ext cx="185948" cy="185948"/>
            </a:xfrm>
            <a:prstGeom prst="rect">
              <a:avLst/>
            </a:prstGeom>
            <a:noFill/>
            <a:ln>
              <a:noFill/>
            </a:ln>
          </p:spPr>
        </p:pic>
      </p:grpSp>
      <p:pic>
        <p:nvPicPr>
          <p:cNvPr id="2112" name="Google Shape;2112;p60" descr="Avertissement avec un remplissage uni"/>
          <p:cNvPicPr preferRelativeResize="0"/>
          <p:nvPr/>
        </p:nvPicPr>
        <p:blipFill rotWithShape="1">
          <a:blip r:embed="rId8">
            <a:alphaModFix/>
          </a:blip>
          <a:srcRect/>
          <a:stretch/>
        </p:blipFill>
        <p:spPr>
          <a:xfrm>
            <a:off x="6003026" y="5393050"/>
            <a:ext cx="185948" cy="185948"/>
          </a:xfrm>
          <a:prstGeom prst="rect">
            <a:avLst/>
          </a:prstGeom>
          <a:noFill/>
          <a:ln>
            <a:noFill/>
          </a:ln>
        </p:spPr>
      </p:pic>
      <p:sp>
        <p:nvSpPr>
          <p:cNvPr id="2113" name="Google Shape;2113;p60"/>
          <p:cNvSpPr/>
          <p:nvPr/>
        </p:nvSpPr>
        <p:spPr>
          <a:xfrm>
            <a:off x="0" y="-10037"/>
            <a:ext cx="1359068" cy="256780"/>
          </a:xfrm>
          <a:prstGeom prst="rect">
            <a:avLst/>
          </a:prstGeom>
          <a:solidFill>
            <a:srgbClr val="CA5500"/>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050" b="1">
                <a:solidFill>
                  <a:schemeClr val="lt1"/>
                </a:solidFill>
                <a:latin typeface="Barlow"/>
                <a:ea typeface="Barlow"/>
                <a:cs typeface="Barlow"/>
                <a:sym typeface="Barlow"/>
              </a:rPr>
              <a:t>Démarche d’arrêt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2118"/>
        <p:cNvGrpSpPr/>
        <p:nvPr/>
      </p:nvGrpSpPr>
      <p:grpSpPr>
        <a:xfrm>
          <a:off x="0" y="0"/>
          <a:ext cx="0" cy="0"/>
          <a:chOff x="0" y="0"/>
          <a:chExt cx="0" cy="0"/>
        </a:xfrm>
      </p:grpSpPr>
      <p:sp>
        <p:nvSpPr>
          <p:cNvPr id="2119" name="Google Shape;2119;p61"/>
          <p:cNvSpPr txBox="1">
            <a:spLocks noGrp="1"/>
          </p:cNvSpPr>
          <p:nvPr>
            <p:ph type="title"/>
          </p:nvPr>
        </p:nvSpPr>
        <p:spPr>
          <a:xfrm>
            <a:off x="450000" y="279223"/>
            <a:ext cx="1053363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Alors qu’avoir eu un déclic est une raison très exprimée par les anciens fumeurs, c’est beaucoup moins le cas pour les fumeurs actuels.</a:t>
            </a:r>
            <a:endParaRPr/>
          </a:p>
        </p:txBody>
      </p:sp>
      <p:graphicFrame>
        <p:nvGraphicFramePr>
          <p:cNvPr id="2120" name="Google Shape;2120;p61"/>
          <p:cNvGraphicFramePr/>
          <p:nvPr/>
        </p:nvGraphicFramePr>
        <p:xfrm>
          <a:off x="283581" y="2171700"/>
          <a:ext cx="3000000" cy="3000000"/>
        </p:xfrm>
        <a:graphic>
          <a:graphicData uri="http://schemas.openxmlformats.org/drawingml/2006/table">
            <a:tbl>
              <a:tblPr firstRow="1" bandRow="1">
                <a:noFill/>
                <a:tableStyleId>{D0988FB2-149A-450F-9738-1AC2C797F4CA}</a:tableStyleId>
              </a:tblPr>
              <a:tblGrid>
                <a:gridCol w="6625875">
                  <a:extLst>
                    <a:ext uri="{9D8B030D-6E8A-4147-A177-3AD203B41FA5}">
                      <a16:colId xmlns:a16="http://schemas.microsoft.com/office/drawing/2014/main" val="20000"/>
                    </a:ext>
                  </a:extLst>
                </a:gridCol>
              </a:tblGrid>
              <a:tr h="481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eu un déclic, un élément déclencheur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81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un proche concerné par un cancer du poumon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ou une autre pathologie en lien avec le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81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avez des proches qui essaient actuellement d’arrêter de fumer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et vous vous dites que c’est l’occasion de le faire ensemble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81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voulez faire plaisir à un proche/à votre médecin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1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subissez une pression de la part de vos proches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81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avez des personnes vulnérables dans votre entourage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(tabagisme passif) et vous souhaitez les préserver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81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Parce que vous souhaitez avoir des enfants</a:t>
                      </a:r>
                      <a:endParaRPr sz="1200" b="0" i="1" u="none" strike="noStrike" cap="none">
                        <a:solidFill>
                          <a:srgbClr val="7F7F7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81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Autre raison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2121" name="Google Shape;2121;p61"/>
          <p:cNvGrpSpPr/>
          <p:nvPr/>
        </p:nvGrpSpPr>
        <p:grpSpPr>
          <a:xfrm>
            <a:off x="7199446" y="1110225"/>
            <a:ext cx="1649580" cy="1135138"/>
            <a:chOff x="-161843" y="1551647"/>
            <a:chExt cx="1649580" cy="1135138"/>
          </a:xfrm>
        </p:grpSpPr>
        <p:grpSp>
          <p:nvGrpSpPr>
            <p:cNvPr id="2122" name="Google Shape;2122;p61"/>
            <p:cNvGrpSpPr/>
            <p:nvPr/>
          </p:nvGrpSpPr>
          <p:grpSpPr>
            <a:xfrm>
              <a:off x="368934" y="1708609"/>
              <a:ext cx="588025" cy="588025"/>
              <a:chOff x="2641002" y="1479176"/>
              <a:chExt cx="645696" cy="645696"/>
            </a:xfrm>
          </p:grpSpPr>
          <p:sp>
            <p:nvSpPr>
              <p:cNvPr id="2123" name="Google Shape;2123;p61"/>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124" name="Google Shape;2124;p61"/>
              <p:cNvPicPr preferRelativeResize="0"/>
              <p:nvPr/>
            </p:nvPicPr>
            <p:blipFill rotWithShape="1">
              <a:blip r:embed="rId3">
                <a:alphaModFix/>
              </a:blip>
              <a:srcRect/>
              <a:stretch/>
            </p:blipFill>
            <p:spPr>
              <a:xfrm>
                <a:off x="2745902" y="1584076"/>
                <a:ext cx="435896" cy="435896"/>
              </a:xfrm>
              <a:prstGeom prst="rect">
                <a:avLst/>
              </a:prstGeom>
              <a:solidFill>
                <a:srgbClr val="1E7DA7"/>
              </a:solidFill>
              <a:ln>
                <a:noFill/>
              </a:ln>
            </p:spPr>
          </p:pic>
        </p:grpSp>
        <p:sp>
          <p:nvSpPr>
            <p:cNvPr id="2125" name="Google Shape;2125;p61"/>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126" name="Google Shape;2126;p61"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sp>
        <p:nvSpPr>
          <p:cNvPr id="2127" name="Google Shape;2127;p61"/>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grpSp>
        <p:nvGrpSpPr>
          <p:cNvPr id="2128" name="Google Shape;2128;p61"/>
          <p:cNvGrpSpPr/>
          <p:nvPr/>
        </p:nvGrpSpPr>
        <p:grpSpPr>
          <a:xfrm>
            <a:off x="9890129" y="1110225"/>
            <a:ext cx="1649580" cy="1135138"/>
            <a:chOff x="9250649" y="1551647"/>
            <a:chExt cx="1649580" cy="1135138"/>
          </a:xfrm>
        </p:grpSpPr>
        <p:grpSp>
          <p:nvGrpSpPr>
            <p:cNvPr id="2129" name="Google Shape;2129;p61"/>
            <p:cNvGrpSpPr/>
            <p:nvPr/>
          </p:nvGrpSpPr>
          <p:grpSpPr>
            <a:xfrm>
              <a:off x="9250649" y="1551647"/>
              <a:ext cx="1649580" cy="1135138"/>
              <a:chOff x="-161843" y="1551647"/>
              <a:chExt cx="1649580" cy="1135138"/>
            </a:xfrm>
          </p:grpSpPr>
          <p:grpSp>
            <p:nvGrpSpPr>
              <p:cNvPr id="2130" name="Google Shape;2130;p61"/>
              <p:cNvGrpSpPr/>
              <p:nvPr/>
            </p:nvGrpSpPr>
            <p:grpSpPr>
              <a:xfrm>
                <a:off x="368934" y="1708609"/>
                <a:ext cx="588025" cy="588025"/>
                <a:chOff x="2641002" y="1479176"/>
                <a:chExt cx="645696" cy="645696"/>
              </a:xfrm>
            </p:grpSpPr>
            <p:sp>
              <p:nvSpPr>
                <p:cNvPr id="2131" name="Google Shape;2131;p61"/>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132" name="Google Shape;2132;p61"/>
                <p:cNvPicPr preferRelativeResize="0"/>
                <p:nvPr/>
              </p:nvPicPr>
              <p:blipFill rotWithShape="1">
                <a:blip r:embed="rId3">
                  <a:alphaModFix/>
                </a:blip>
                <a:srcRect/>
                <a:stretch/>
              </p:blipFill>
              <p:spPr>
                <a:xfrm>
                  <a:off x="2745902" y="1584076"/>
                  <a:ext cx="435896" cy="435896"/>
                </a:xfrm>
                <a:prstGeom prst="rect">
                  <a:avLst/>
                </a:prstGeom>
                <a:solidFill>
                  <a:srgbClr val="A4DAF1"/>
                </a:solidFill>
                <a:ln>
                  <a:noFill/>
                </a:ln>
              </p:spPr>
            </p:pic>
          </p:grpSp>
          <p:sp>
            <p:nvSpPr>
              <p:cNvPr id="2133" name="Google Shape;2133;p61"/>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2134" name="Google Shape;2134;p61"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cxnSp>
          <p:nvCxnSpPr>
            <p:cNvPr id="2135" name="Google Shape;2135;p61"/>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2136" name="Google Shape;2136;p61"/>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2137" name="Google Shape;2137;p61"/>
          <p:cNvGrpSpPr/>
          <p:nvPr/>
        </p:nvGrpSpPr>
        <p:grpSpPr>
          <a:xfrm>
            <a:off x="10810957" y="184414"/>
            <a:ext cx="1649580" cy="808899"/>
            <a:chOff x="-161843" y="1708609"/>
            <a:chExt cx="1649580" cy="808899"/>
          </a:xfrm>
        </p:grpSpPr>
        <p:grpSp>
          <p:nvGrpSpPr>
            <p:cNvPr id="2138" name="Google Shape;2138;p61"/>
            <p:cNvGrpSpPr/>
            <p:nvPr/>
          </p:nvGrpSpPr>
          <p:grpSpPr>
            <a:xfrm>
              <a:off x="368934" y="1708609"/>
              <a:ext cx="588025" cy="588025"/>
              <a:chOff x="2641002" y="1479176"/>
              <a:chExt cx="645696" cy="645696"/>
            </a:xfrm>
          </p:grpSpPr>
          <p:sp>
            <p:nvSpPr>
              <p:cNvPr id="2139" name="Google Shape;2139;p61"/>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140" name="Google Shape;2140;p61"/>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2141" name="Google Shape;2141;p61"/>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2142" name="Google Shape;2142;p61"/>
          <p:cNvSpPr txBox="1"/>
          <p:nvPr/>
        </p:nvSpPr>
        <p:spPr>
          <a:xfrm>
            <a:off x="312509" y="5885330"/>
            <a:ext cx="7513245" cy="5707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Q20. Pour quelles raisons envisagez-vous aujourd’hui d’arrêter de fumer … ?  </a:t>
            </a:r>
            <a:r>
              <a:rPr lang="fr-FR" sz="1000" i="1">
                <a:solidFill>
                  <a:srgbClr val="002060"/>
                </a:solidFill>
                <a:latin typeface="Barlow"/>
                <a:ea typeface="Barlow"/>
                <a:cs typeface="Barlow"/>
                <a:sym typeface="Barlow"/>
              </a:rPr>
              <a:t>Base : PvVIH qui fument actuellement et qui envisagent sérieusement d’arrêter de fumer</a:t>
            </a:r>
            <a:r>
              <a:rPr lang="fr-FR" sz="1000" i="1" u="none" strike="noStrike" cap="none">
                <a:solidFill>
                  <a:srgbClr val="002060"/>
                </a:solidFill>
                <a:latin typeface="Barlow"/>
                <a:ea typeface="Barlow"/>
                <a:cs typeface="Barlow"/>
                <a:sym typeface="Barlow"/>
              </a:rPr>
              <a:t> (n = 100) / </a:t>
            </a:r>
            <a:r>
              <a:rPr lang="fr-FR" sz="1000" u="none" strike="noStrike" cap="none">
                <a:solidFill>
                  <a:srgbClr val="002060"/>
                </a:solidFill>
                <a:latin typeface="Barlow"/>
                <a:ea typeface="Barlow"/>
                <a:cs typeface="Barlow"/>
                <a:sym typeface="Barlow"/>
              </a:rPr>
              <a:t>Q25. Pour quelles raisons avez-vous arrêté de fumer … ? Quelles étaient vos motivations ?  </a:t>
            </a:r>
            <a:r>
              <a:rPr lang="fr-FR" sz="1000" i="1">
                <a:solidFill>
                  <a:srgbClr val="002060"/>
                </a:solidFill>
                <a:latin typeface="Barlow"/>
                <a:ea typeface="Barlow"/>
                <a:cs typeface="Barlow"/>
                <a:sym typeface="Barlow"/>
              </a:rPr>
              <a:t>Base : PvVIH qui ont fumé par le passé </a:t>
            </a:r>
            <a:r>
              <a:rPr lang="fr-FR" sz="1000" i="1" u="none" strike="noStrike" cap="none">
                <a:solidFill>
                  <a:srgbClr val="002060"/>
                </a:solidFill>
                <a:latin typeface="Barlow"/>
                <a:ea typeface="Barlow"/>
                <a:cs typeface="Barlow"/>
                <a:sym typeface="Barlow"/>
              </a:rPr>
              <a:t>(n = 106)</a:t>
            </a:r>
            <a:endParaRPr/>
          </a:p>
        </p:txBody>
      </p:sp>
      <p:sp>
        <p:nvSpPr>
          <p:cNvPr id="2143" name="Google Shape;2143;p61"/>
          <p:cNvSpPr txBox="1"/>
          <p:nvPr/>
        </p:nvSpPr>
        <p:spPr>
          <a:xfrm>
            <a:off x="8534400" y="6070683"/>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 La formulation des items a été adaptée pour les PvVIH anciens fumeurs.</a:t>
            </a:r>
            <a:endParaRPr/>
          </a:p>
        </p:txBody>
      </p:sp>
      <p:sp>
        <p:nvSpPr>
          <p:cNvPr id="2144" name="Google Shape;2144;p6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145" name="Google Shape;2145;p61"/>
          <p:cNvGraphicFramePr/>
          <p:nvPr/>
        </p:nvGraphicFramePr>
        <p:xfrm>
          <a:off x="6987390" y="2087399"/>
          <a:ext cx="1485665" cy="40407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46" name="Google Shape;2146;p61"/>
          <p:cNvGraphicFramePr/>
          <p:nvPr/>
        </p:nvGraphicFramePr>
        <p:xfrm>
          <a:off x="9600186" y="2092326"/>
          <a:ext cx="2860351" cy="4040762"/>
        </p:xfrm>
        <a:graphic>
          <a:graphicData uri="http://schemas.openxmlformats.org/drawingml/2006/chart">
            <c:chart xmlns:c="http://schemas.openxmlformats.org/drawingml/2006/chart" xmlns:r="http://schemas.openxmlformats.org/officeDocument/2006/relationships" r:id="rId7"/>
          </a:graphicData>
        </a:graphic>
      </p:graphicFrame>
      <p:sp>
        <p:nvSpPr>
          <p:cNvPr id="2147" name="Google Shape;2147;p61"/>
          <p:cNvSpPr/>
          <p:nvPr/>
        </p:nvSpPr>
        <p:spPr>
          <a:xfrm>
            <a:off x="-5447" y="1716876"/>
            <a:ext cx="713232" cy="330806"/>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600" b="1">
                <a:solidFill>
                  <a:schemeClr val="lt1"/>
                </a:solidFill>
                <a:highlight>
                  <a:srgbClr val="175673"/>
                </a:highlight>
                <a:latin typeface="Barlow"/>
                <a:ea typeface="Barlow"/>
                <a:cs typeface="Barlow"/>
                <a:sym typeface="Barlow"/>
              </a:rPr>
              <a:t>% OUI</a:t>
            </a:r>
            <a:endParaRPr/>
          </a:p>
        </p:txBody>
      </p:sp>
      <p:sp>
        <p:nvSpPr>
          <p:cNvPr id="2148" name="Google Shape;2148;p61"/>
          <p:cNvSpPr txBox="1"/>
          <p:nvPr/>
        </p:nvSpPr>
        <p:spPr>
          <a:xfrm>
            <a:off x="7084097" y="5406251"/>
            <a:ext cx="523875"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n = 89</a:t>
            </a:r>
            <a:endParaRPr/>
          </a:p>
        </p:txBody>
      </p:sp>
      <p:sp>
        <p:nvSpPr>
          <p:cNvPr id="2149" name="Google Shape;2149;p61"/>
          <p:cNvSpPr txBox="1"/>
          <p:nvPr/>
        </p:nvSpPr>
        <p:spPr>
          <a:xfrm>
            <a:off x="9784768" y="5406250"/>
            <a:ext cx="523875"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n = 84</a:t>
            </a:r>
            <a:endParaRPr/>
          </a:p>
        </p:txBody>
      </p:sp>
      <p:sp>
        <p:nvSpPr>
          <p:cNvPr id="2150" name="Google Shape;2150;p61"/>
          <p:cNvSpPr txBox="1"/>
          <p:nvPr/>
        </p:nvSpPr>
        <p:spPr>
          <a:xfrm>
            <a:off x="5071621" y="5409341"/>
            <a:ext cx="1820797" cy="15837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None/>
            </a:pPr>
            <a:r>
              <a:rPr lang="fr-FR" sz="1000">
                <a:solidFill>
                  <a:srgbClr val="7F7F7F"/>
                </a:solidFill>
                <a:latin typeface="Barlow"/>
                <a:ea typeface="Barlow"/>
                <a:cs typeface="Barlow"/>
                <a:sym typeface="Barlow"/>
              </a:rPr>
              <a:t>A ceux qui n’ont pas d’enfants</a:t>
            </a:r>
            <a:endParaRPr/>
          </a:p>
        </p:txBody>
      </p:sp>
      <p:sp>
        <p:nvSpPr>
          <p:cNvPr id="2151" name="Google Shape;2151;p61"/>
          <p:cNvSpPr/>
          <p:nvPr/>
        </p:nvSpPr>
        <p:spPr>
          <a:xfrm>
            <a:off x="0" y="-10037"/>
            <a:ext cx="1359068" cy="256780"/>
          </a:xfrm>
          <a:prstGeom prst="rect">
            <a:avLst/>
          </a:prstGeom>
          <a:solidFill>
            <a:srgbClr val="CA5500"/>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050" b="1">
                <a:solidFill>
                  <a:schemeClr val="lt1"/>
                </a:solidFill>
                <a:latin typeface="Barlow"/>
                <a:ea typeface="Barlow"/>
                <a:cs typeface="Barlow"/>
                <a:sym typeface="Barlow"/>
              </a:rPr>
              <a:t>Démarche d’arrêt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graphicFrame>
        <p:nvGraphicFramePr>
          <p:cNvPr id="2157" name="Google Shape;2157;p62"/>
          <p:cNvGraphicFramePr/>
          <p:nvPr/>
        </p:nvGraphicFramePr>
        <p:xfrm>
          <a:off x="9923193" y="2083204"/>
          <a:ext cx="2376000" cy="3497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58" name="Google Shape;2158;p62"/>
          <p:cNvGraphicFramePr/>
          <p:nvPr/>
        </p:nvGraphicFramePr>
        <p:xfrm>
          <a:off x="4052455" y="2055726"/>
          <a:ext cx="2376000" cy="3997869"/>
        </p:xfrm>
        <a:graphic>
          <a:graphicData uri="http://schemas.openxmlformats.org/drawingml/2006/chart">
            <c:chart xmlns:c="http://schemas.openxmlformats.org/drawingml/2006/chart" xmlns:r="http://schemas.openxmlformats.org/officeDocument/2006/relationships" r:id="rId4"/>
          </a:graphicData>
        </a:graphic>
      </p:graphicFrame>
      <p:sp>
        <p:nvSpPr>
          <p:cNvPr id="2159" name="Google Shape;2159;p62"/>
          <p:cNvSpPr txBox="1">
            <a:spLocks noGrp="1"/>
          </p:cNvSpPr>
          <p:nvPr>
            <p:ph type="title"/>
          </p:nvPr>
        </p:nvSpPr>
        <p:spPr>
          <a:xfrm>
            <a:off x="450000" y="279223"/>
            <a:ext cx="1046011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Aimer fumer est la principale raison pour laquelle les fumeurs actuels n’envisagent pas d’arrêter de fumer.</a:t>
            </a:r>
            <a:endParaRPr/>
          </a:p>
        </p:txBody>
      </p:sp>
      <p:sp>
        <p:nvSpPr>
          <p:cNvPr id="2160" name="Google Shape;2160;p62"/>
          <p:cNvSpPr txBox="1"/>
          <p:nvPr/>
        </p:nvSpPr>
        <p:spPr>
          <a:xfrm>
            <a:off x="290914" y="5993789"/>
            <a:ext cx="11610171" cy="4061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Q22. Parmi les éléments suivants quels sont les 3 qui vous freinent le plus pour ne pas arrêter de fumer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fument actuellement et qui n’envisagent pas d’arrêter de fumer</a:t>
            </a:r>
            <a:r>
              <a:rPr lang="fr-FR" sz="1000" i="1" u="none" strike="noStrike" cap="none">
                <a:solidFill>
                  <a:srgbClr val="002060"/>
                </a:solidFill>
                <a:latin typeface="Barlow"/>
                <a:ea typeface="Barlow"/>
                <a:cs typeface="Barlow"/>
                <a:sym typeface="Barlow"/>
              </a:rPr>
              <a:t> (n = </a:t>
            </a:r>
            <a:r>
              <a:rPr lang="fr-FR" sz="1000" i="1">
                <a:solidFill>
                  <a:srgbClr val="002060"/>
                </a:solidFill>
                <a:latin typeface="Barlow"/>
                <a:ea typeface="Barlow"/>
                <a:cs typeface="Barlow"/>
                <a:sym typeface="Barlow"/>
              </a:rPr>
              <a:t>26</a:t>
            </a:r>
            <a:r>
              <a:rPr lang="fr-FR" sz="1000" i="1" u="none" strike="noStrike" cap="none">
                <a:solidFill>
                  <a:srgbClr val="002060"/>
                </a:solidFill>
                <a:latin typeface="Barlow"/>
                <a:ea typeface="Barlow"/>
                <a:cs typeface="Barlow"/>
                <a:sym typeface="Barlow"/>
              </a:rPr>
              <a:t>)</a:t>
            </a:r>
            <a:endParaRPr/>
          </a:p>
        </p:txBody>
      </p:sp>
      <p:sp>
        <p:nvSpPr>
          <p:cNvPr id="2161" name="Google Shape;2161;p62"/>
          <p:cNvSpPr txBox="1"/>
          <p:nvPr/>
        </p:nvSpPr>
        <p:spPr>
          <a:xfrm>
            <a:off x="4998181" y="2064085"/>
            <a:ext cx="2513705"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DF7F7F"/>
              </a:buClr>
              <a:buSzPts val="1200"/>
              <a:buFont typeface="Barlow"/>
              <a:buNone/>
            </a:pPr>
            <a:r>
              <a:rPr lang="fr-FR" sz="1200" b="1" i="0" u="none" strike="noStrike" cap="small">
                <a:solidFill>
                  <a:srgbClr val="DF7F7F"/>
                </a:solidFill>
                <a:latin typeface="Barlow"/>
                <a:ea typeface="Barlow"/>
                <a:cs typeface="Barlow"/>
                <a:sym typeface="Barlow"/>
              </a:rPr>
              <a:t>Au</a:t>
            </a:r>
            <a:r>
              <a:rPr lang="fr-FR" sz="1200" b="1" i="0" u="none" strike="noStrike" cap="small">
                <a:solidFill>
                  <a:srgbClr val="8DBDD3"/>
                </a:solidFill>
                <a:latin typeface="Barlow"/>
                <a:ea typeface="Barlow"/>
                <a:cs typeface="Barlow"/>
                <a:sym typeface="Barlow"/>
              </a:rPr>
              <a:t> </a:t>
            </a:r>
            <a:r>
              <a:rPr lang="fr-FR" sz="1200" b="1" i="0" u="none" strike="noStrike" cap="small">
                <a:solidFill>
                  <a:srgbClr val="DF7F7F"/>
                </a:solidFill>
                <a:latin typeface="Barlow"/>
                <a:ea typeface="Barlow"/>
                <a:cs typeface="Barlow"/>
                <a:sym typeface="Barlow"/>
              </a:rPr>
              <a:t>total</a:t>
            </a:r>
            <a:endParaRPr/>
          </a:p>
        </p:txBody>
      </p:sp>
      <p:sp>
        <p:nvSpPr>
          <p:cNvPr id="2162" name="Google Shape;2162;p62"/>
          <p:cNvSpPr txBox="1"/>
          <p:nvPr/>
        </p:nvSpPr>
        <p:spPr>
          <a:xfrm>
            <a:off x="4161278" y="2064086"/>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00000"/>
              </a:buClr>
              <a:buSzPts val="1200"/>
              <a:buFont typeface="Barlow"/>
              <a:buNone/>
            </a:pPr>
            <a:r>
              <a:rPr lang="fr-FR" sz="1200" b="1" i="0" u="none" strike="noStrike" cap="small">
                <a:solidFill>
                  <a:srgbClr val="C00000"/>
                </a:solidFill>
                <a:latin typeface="Barlow"/>
                <a:ea typeface="Barlow"/>
                <a:cs typeface="Barlow"/>
                <a:sym typeface="Barlow"/>
              </a:rPr>
              <a:t>En premier</a:t>
            </a:r>
            <a:endParaRPr/>
          </a:p>
        </p:txBody>
      </p:sp>
      <p:graphicFrame>
        <p:nvGraphicFramePr>
          <p:cNvPr id="2163" name="Google Shape;2163;p62"/>
          <p:cNvGraphicFramePr/>
          <p:nvPr/>
        </p:nvGraphicFramePr>
        <p:xfrm>
          <a:off x="85725" y="2258525"/>
          <a:ext cx="3000000" cy="3000000"/>
        </p:xfrm>
        <a:graphic>
          <a:graphicData uri="http://schemas.openxmlformats.org/drawingml/2006/table">
            <a:tbl>
              <a:tblPr firstRow="1" bandRow="1">
                <a:noFill/>
                <a:tableStyleId>{D0988FB2-149A-450F-9738-1AC2C797F4CA}</a:tableStyleId>
              </a:tblPr>
              <a:tblGrid>
                <a:gridCol w="4030675">
                  <a:extLst>
                    <a:ext uri="{9D8B030D-6E8A-4147-A177-3AD203B41FA5}">
                      <a16:colId xmlns:a16="http://schemas.microsoft.com/office/drawing/2014/main" val="20000"/>
                    </a:ext>
                  </a:extLst>
                </a:gridCol>
              </a:tblGrid>
              <a:tr h="4390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aimez fumer</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390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Le tabac fait partie de votre routine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46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peur de prendre du poids si vous arrêtez de fumer</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390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ne souhaitez pas arrêter de fumer des joints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46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ne considérez pas que c’est un problème pour votre santé</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390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Fumer vous permet de canaliser votre stress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46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êtes dépendant(s) à la nicotine, vous ne pourrez pas vous en passer</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465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d’autres problèmes de santé à gérer avant de vous occuper de votre consommation de tabac</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164" name="Google Shape;2164;p62"/>
          <p:cNvSpPr txBox="1"/>
          <p:nvPr/>
        </p:nvSpPr>
        <p:spPr>
          <a:xfrm>
            <a:off x="1956932" y="1451087"/>
            <a:ext cx="6887484"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a:solidFill>
                  <a:srgbClr val="C00000"/>
                </a:solidFill>
                <a:latin typeface="Barlow"/>
                <a:ea typeface="Barlow"/>
                <a:cs typeface="Barlow"/>
                <a:sym typeface="Barlow"/>
              </a:rPr>
              <a:t>des PvVIH fumeurs actuels n’envisagent pas d’arrêter de fumer</a:t>
            </a:r>
            <a:endParaRPr/>
          </a:p>
        </p:txBody>
      </p:sp>
      <p:sp>
        <p:nvSpPr>
          <p:cNvPr id="2165" name="Google Shape;2165;p6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pSp>
        <p:nvGrpSpPr>
          <p:cNvPr id="2166" name="Google Shape;2166;p62"/>
          <p:cNvGrpSpPr/>
          <p:nvPr/>
        </p:nvGrpSpPr>
        <p:grpSpPr>
          <a:xfrm>
            <a:off x="10742326" y="16761"/>
            <a:ext cx="1649580" cy="1135138"/>
            <a:chOff x="-161843" y="1551647"/>
            <a:chExt cx="1649580" cy="1135138"/>
          </a:xfrm>
        </p:grpSpPr>
        <p:grpSp>
          <p:nvGrpSpPr>
            <p:cNvPr id="2167" name="Google Shape;2167;p62"/>
            <p:cNvGrpSpPr/>
            <p:nvPr/>
          </p:nvGrpSpPr>
          <p:grpSpPr>
            <a:xfrm>
              <a:off x="368934" y="1708609"/>
              <a:ext cx="588025" cy="588025"/>
              <a:chOff x="2641002" y="1479176"/>
              <a:chExt cx="645696" cy="645696"/>
            </a:xfrm>
          </p:grpSpPr>
          <p:sp>
            <p:nvSpPr>
              <p:cNvPr id="2168" name="Google Shape;2168;p62"/>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169" name="Google Shape;2169;p62"/>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2170" name="Google Shape;2170;p62"/>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171" name="Google Shape;2171;p62"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graphicFrame>
        <p:nvGraphicFramePr>
          <p:cNvPr id="2172" name="Google Shape;2172;p62"/>
          <p:cNvGraphicFramePr/>
          <p:nvPr/>
        </p:nvGraphicFramePr>
        <p:xfrm>
          <a:off x="6307698" y="2258525"/>
          <a:ext cx="3000000" cy="3000000"/>
        </p:xfrm>
        <a:graphic>
          <a:graphicData uri="http://schemas.openxmlformats.org/drawingml/2006/table">
            <a:tbl>
              <a:tblPr firstRow="1" bandRow="1">
                <a:noFill/>
                <a:tableStyleId>{D0988FB2-149A-450F-9738-1AC2C797F4CA}</a:tableStyleId>
              </a:tblPr>
              <a:tblGrid>
                <a:gridCol w="3672000">
                  <a:extLst>
                    <a:ext uri="{9D8B030D-6E8A-4147-A177-3AD203B41FA5}">
                      <a16:colId xmlns:a16="http://schemas.microsoft.com/office/drawing/2014/main" val="20000"/>
                    </a:ext>
                  </a:extLst>
                </a:gridCol>
              </a:tblGrid>
              <a:tr h="434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C’est un élément indispensable de votre vie sociale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46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vous dites que ça ne sert à rien d’essayer, que vous n’y arriverez pas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313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êtes entouré(e) de fumeurs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46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n’êtes pas convaincu de l’efficacité des substituts nicotiniques qui existent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313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On ne vous a jamais encouragé à le faire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467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essayé plusieurs fois et n’avez jamais réussi</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467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ne saurez pas comment faire pour arrêter, où trouver de l’aide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2173" name="Google Shape;2173;p62"/>
          <p:cNvGraphicFramePr/>
          <p:nvPr/>
        </p:nvGraphicFramePr>
        <p:xfrm>
          <a:off x="279368" y="1057107"/>
          <a:ext cx="2280164" cy="1151087"/>
        </p:xfrm>
        <a:graphic>
          <a:graphicData uri="http://schemas.openxmlformats.org/drawingml/2006/chart">
            <c:chart xmlns:c="http://schemas.openxmlformats.org/drawingml/2006/chart" xmlns:r="http://schemas.openxmlformats.org/officeDocument/2006/relationships" r:id="rId7"/>
          </a:graphicData>
        </a:graphic>
      </p:graphicFrame>
      <p:sp>
        <p:nvSpPr>
          <p:cNvPr id="2174" name="Google Shape;2174;p62"/>
          <p:cNvSpPr txBox="1"/>
          <p:nvPr/>
        </p:nvSpPr>
        <p:spPr>
          <a:xfrm>
            <a:off x="10803167" y="2054568"/>
            <a:ext cx="2513705"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DF7F7F"/>
              </a:buClr>
              <a:buSzPts val="1200"/>
              <a:buFont typeface="Barlow"/>
              <a:buNone/>
            </a:pPr>
            <a:r>
              <a:rPr lang="fr-FR" sz="1200" b="1" i="0" u="none" strike="noStrike" cap="small">
                <a:solidFill>
                  <a:srgbClr val="DF7F7F"/>
                </a:solidFill>
                <a:latin typeface="Barlow"/>
                <a:ea typeface="Barlow"/>
                <a:cs typeface="Barlow"/>
                <a:sym typeface="Barlow"/>
              </a:rPr>
              <a:t>Au total</a:t>
            </a:r>
            <a:endParaRPr/>
          </a:p>
        </p:txBody>
      </p:sp>
      <p:sp>
        <p:nvSpPr>
          <p:cNvPr id="2175" name="Google Shape;2175;p62"/>
          <p:cNvSpPr txBox="1"/>
          <p:nvPr/>
        </p:nvSpPr>
        <p:spPr>
          <a:xfrm>
            <a:off x="9966264" y="2054569"/>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00000"/>
              </a:buClr>
              <a:buSzPts val="1200"/>
              <a:buFont typeface="Barlow"/>
              <a:buNone/>
            </a:pPr>
            <a:r>
              <a:rPr lang="fr-FR" sz="1200" b="1" i="0" u="none" strike="noStrike" cap="small">
                <a:solidFill>
                  <a:srgbClr val="C00000"/>
                </a:solidFill>
                <a:latin typeface="Barlow"/>
                <a:ea typeface="Barlow"/>
                <a:cs typeface="Barlow"/>
                <a:sym typeface="Barlow"/>
              </a:rPr>
              <a:t>En premier</a:t>
            </a:r>
            <a:endParaRPr/>
          </a:p>
        </p:txBody>
      </p:sp>
      <p:grpSp>
        <p:nvGrpSpPr>
          <p:cNvPr id="2176" name="Google Shape;2176;p62"/>
          <p:cNvGrpSpPr/>
          <p:nvPr/>
        </p:nvGrpSpPr>
        <p:grpSpPr>
          <a:xfrm>
            <a:off x="6318260" y="6461267"/>
            <a:ext cx="2999525" cy="192428"/>
            <a:chOff x="118143" y="1765490"/>
            <a:chExt cx="2999525" cy="192428"/>
          </a:xfrm>
        </p:grpSpPr>
        <p:sp>
          <p:nvSpPr>
            <p:cNvPr id="2177" name="Google Shape;2177;p62"/>
            <p:cNvSpPr txBox="1"/>
            <p:nvPr/>
          </p:nvSpPr>
          <p:spPr>
            <a:xfrm>
              <a:off x="338307" y="1765490"/>
              <a:ext cx="2779361" cy="164148"/>
            </a:xfrm>
            <a:prstGeom prst="rect">
              <a:avLst/>
            </a:prstGeom>
            <a:noFill/>
            <a:ln>
              <a:noFill/>
            </a:ln>
          </p:spPr>
          <p:txBody>
            <a:bodyPr spcFirstLastPara="1" wrap="square" lIns="0" tIns="0" rIns="0" bIns="0" anchor="b" anchorCtr="0">
              <a:spAutoFit/>
            </a:bodyPr>
            <a:lstStyle/>
            <a:p>
              <a:pPr marL="0" marR="0" lvl="0" indent="0" algn="l" rtl="0">
                <a:lnSpc>
                  <a:spcPct val="120000"/>
                </a:lnSpc>
                <a:spcBef>
                  <a:spcPts val="0"/>
                </a:spcBef>
                <a:spcAft>
                  <a:spcPts val="0"/>
                </a:spcAft>
                <a:buClr>
                  <a:srgbClr val="C00000"/>
                </a:buClr>
                <a:buSzPts val="500"/>
                <a:buFont typeface="Barlow"/>
                <a:buNone/>
              </a:pPr>
              <a:r>
                <a:rPr lang="fr-FR" sz="1000" b="0" i="1">
                  <a:solidFill>
                    <a:srgbClr val="C00000"/>
                  </a:solidFill>
                  <a:latin typeface="Barlow"/>
                  <a:ea typeface="Barlow"/>
                  <a:cs typeface="Barlow"/>
                  <a:sym typeface="Barlow"/>
                </a:rPr>
                <a:t>Base faible, résultats à interpréter avec prudence</a:t>
              </a:r>
              <a:endParaRPr/>
            </a:p>
          </p:txBody>
        </p:sp>
        <p:pic>
          <p:nvPicPr>
            <p:cNvPr id="2178" name="Google Shape;2178;p62" descr="Avertissement avec un remplissage uni"/>
            <p:cNvPicPr preferRelativeResize="0"/>
            <p:nvPr/>
          </p:nvPicPr>
          <p:blipFill rotWithShape="1">
            <a:blip r:embed="rId8">
              <a:alphaModFix/>
            </a:blip>
            <a:srcRect/>
            <a:stretch/>
          </p:blipFill>
          <p:spPr>
            <a:xfrm>
              <a:off x="118143" y="1771970"/>
              <a:ext cx="185948" cy="185948"/>
            </a:xfrm>
            <a:prstGeom prst="rect">
              <a:avLst/>
            </a:prstGeom>
            <a:noFill/>
            <a:ln>
              <a:noFill/>
            </a:ln>
          </p:spPr>
        </p:pic>
      </p:grpSp>
      <p:sp>
        <p:nvSpPr>
          <p:cNvPr id="2179" name="Google Shape;2179;p62"/>
          <p:cNvSpPr/>
          <p:nvPr/>
        </p:nvSpPr>
        <p:spPr>
          <a:xfrm>
            <a:off x="0" y="-10037"/>
            <a:ext cx="1359068" cy="256780"/>
          </a:xfrm>
          <a:prstGeom prst="rect">
            <a:avLst/>
          </a:prstGeom>
          <a:solidFill>
            <a:srgbClr val="CA5500"/>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fr-FR" sz="1050" b="1">
                <a:solidFill>
                  <a:schemeClr val="lt1"/>
                </a:solidFill>
                <a:latin typeface="Barlow"/>
                <a:ea typeface="Barlow"/>
                <a:cs typeface="Barlow"/>
                <a:sym typeface="Barlow"/>
              </a:rPr>
              <a:t>Démarche d’arrêt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graphicFrame>
        <p:nvGraphicFramePr>
          <p:cNvPr id="2185" name="Google Shape;2185;p63"/>
          <p:cNvGraphicFramePr/>
          <p:nvPr/>
        </p:nvGraphicFramePr>
        <p:xfrm>
          <a:off x="3721634" y="1360777"/>
          <a:ext cx="2595384" cy="4801898"/>
        </p:xfrm>
        <a:graphic>
          <a:graphicData uri="http://schemas.openxmlformats.org/drawingml/2006/chart">
            <c:chart xmlns:c="http://schemas.openxmlformats.org/drawingml/2006/chart" xmlns:r="http://schemas.openxmlformats.org/officeDocument/2006/relationships" r:id="rId3"/>
          </a:graphicData>
        </a:graphic>
      </p:graphicFrame>
      <p:sp>
        <p:nvSpPr>
          <p:cNvPr id="2186" name="Google Shape;2186;p63"/>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Du point de vue des professionnels de santé, les freins à l’arrêt du tabac sont nombreux : les patients ont d’autres problèmes à gérer avant le tabac, fumer est une solution qu’ils ont adoptée pour canaliser leur stress, et cela fait partie intégrante de leur routine.</a:t>
            </a:r>
            <a:endParaRPr/>
          </a:p>
        </p:txBody>
      </p:sp>
      <p:sp>
        <p:nvSpPr>
          <p:cNvPr id="2187" name="Google Shape;2187;p63"/>
          <p:cNvSpPr txBox="1"/>
          <p:nvPr/>
        </p:nvSpPr>
        <p:spPr>
          <a:xfrm>
            <a:off x="290914" y="5993789"/>
            <a:ext cx="11610171" cy="4061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Q21. Quels sont les principaux freins à l’arrêt du tabac, chicha, narguilé, cannabis que vous voyez parmi les PvVIH fumeuses que vous suivez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i="1" u="none" strike="noStrike" cap="none">
              <a:solidFill>
                <a:srgbClr val="002060"/>
              </a:solidFill>
              <a:latin typeface="Barlow"/>
              <a:ea typeface="Barlow"/>
              <a:cs typeface="Barlow"/>
              <a:sym typeface="Barlow"/>
            </a:endParaRPr>
          </a:p>
        </p:txBody>
      </p:sp>
      <p:sp>
        <p:nvSpPr>
          <p:cNvPr id="2188" name="Google Shape;2188;p63"/>
          <p:cNvSpPr txBox="1"/>
          <p:nvPr/>
        </p:nvSpPr>
        <p:spPr>
          <a:xfrm>
            <a:off x="4676389" y="1468207"/>
            <a:ext cx="735675"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FFC79F"/>
              </a:buClr>
              <a:buSzPts val="1200"/>
              <a:buFont typeface="Barlow"/>
              <a:buNone/>
            </a:pPr>
            <a:r>
              <a:rPr lang="fr-FR" sz="1200" b="1" i="0" u="none" strike="noStrike" cap="small">
                <a:solidFill>
                  <a:srgbClr val="FFC79F"/>
                </a:solidFill>
                <a:latin typeface="Barlow"/>
                <a:ea typeface="Barlow"/>
                <a:cs typeface="Barlow"/>
                <a:sym typeface="Barlow"/>
              </a:rPr>
              <a:t>Au total</a:t>
            </a:r>
            <a:endParaRPr/>
          </a:p>
        </p:txBody>
      </p:sp>
      <p:sp>
        <p:nvSpPr>
          <p:cNvPr id="2189" name="Google Shape;2189;p63"/>
          <p:cNvSpPr txBox="1"/>
          <p:nvPr/>
        </p:nvSpPr>
        <p:spPr>
          <a:xfrm>
            <a:off x="3866164" y="1468208"/>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A5500"/>
              </a:buClr>
              <a:buSzPts val="1200"/>
              <a:buFont typeface="Barlow"/>
              <a:buNone/>
            </a:pPr>
            <a:r>
              <a:rPr lang="fr-FR" sz="1200" b="1" i="0" u="none" strike="noStrike" cap="small">
                <a:solidFill>
                  <a:srgbClr val="CA5500"/>
                </a:solidFill>
                <a:latin typeface="Barlow"/>
                <a:ea typeface="Barlow"/>
                <a:cs typeface="Barlow"/>
                <a:sym typeface="Barlow"/>
              </a:rPr>
              <a:t>En premier</a:t>
            </a:r>
            <a:endParaRPr/>
          </a:p>
        </p:txBody>
      </p:sp>
      <p:sp>
        <p:nvSpPr>
          <p:cNvPr id="2190" name="Google Shape;2190;p6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191" name="Google Shape;2191;p63"/>
          <p:cNvGraphicFramePr/>
          <p:nvPr/>
        </p:nvGraphicFramePr>
        <p:xfrm>
          <a:off x="230287" y="1587659"/>
          <a:ext cx="3000000" cy="3000000"/>
        </p:xfrm>
        <a:graphic>
          <a:graphicData uri="http://schemas.openxmlformats.org/drawingml/2006/table">
            <a:tbl>
              <a:tblPr firstRow="1" bandRow="1">
                <a:noFill/>
                <a:tableStyleId>{D0988FB2-149A-450F-9738-1AC2C797F4CA}</a:tableStyleId>
              </a:tblPr>
              <a:tblGrid>
                <a:gridCol w="3491350">
                  <a:extLst>
                    <a:ext uri="{9D8B030D-6E8A-4147-A177-3AD203B41FA5}">
                      <a16:colId xmlns:a16="http://schemas.microsoft.com/office/drawing/2014/main" val="20000"/>
                    </a:ext>
                  </a:extLst>
                </a:gridCol>
              </a:tblGrid>
              <a:tr h="62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ont d’autres problèmes à gérer avant de s’occuper de leur consommation de tabac</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122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Fumer leur permet de canaliser leur stress</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 tabac fait partie de leur routine</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122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ont essayé plusieurs fois et n’ont jamais réussi</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2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aiment fumer</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122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sont dépendants à la nicotine, ils ne pourraient pas s’en passer</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22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ont peur de prendre du poids s’ils arrêtent de fumer</a:t>
                      </a:r>
                      <a:endParaRPr/>
                    </a:p>
                  </a:txBody>
                  <a:tcPr marL="7620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2192" name="Google Shape;2192;p63"/>
          <p:cNvGraphicFramePr/>
          <p:nvPr/>
        </p:nvGraphicFramePr>
        <p:xfrm>
          <a:off x="6228511" y="1587659"/>
          <a:ext cx="3000000" cy="3000000"/>
        </p:xfrm>
        <a:graphic>
          <a:graphicData uri="http://schemas.openxmlformats.org/drawingml/2006/table">
            <a:tbl>
              <a:tblPr firstRow="1" bandRow="1">
                <a:noFill/>
                <a:tableStyleId>{D0988FB2-149A-450F-9738-1AC2C797F4CA}</a:tableStyleId>
              </a:tblPr>
              <a:tblGrid>
                <a:gridCol w="3492000">
                  <a:extLst>
                    <a:ext uri="{9D8B030D-6E8A-4147-A177-3AD203B41FA5}">
                      <a16:colId xmlns:a16="http://schemas.microsoft.com/office/drawing/2014/main" val="20000"/>
                    </a:ext>
                  </a:extLst>
                </a:gridCol>
              </a:tblGrid>
              <a:tr h="6201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Ils sont entourés de fumeurs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08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se disent que ça ne sert à rien d’essayer, qu’ils n’y arriveront pas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01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ne souhaitent pas arrêter de fumer des joints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201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ne considèrent pas que c’est un problème pour leur santé</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8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C’est un élément indispensable de leur vie sociale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08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Ils ne sont pas convaincus de l’efficacité des substituts nicotiniques qui existent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201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 Ils ne sauraient pas comment faire pour arrêter, où trouver de l’aide</a:t>
                      </a:r>
                      <a:endParaRPr/>
                    </a:p>
                  </a:txBody>
                  <a:tcPr marL="91450" marR="91450" marT="45725" marB="457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2193" name="Google Shape;2193;p63"/>
          <p:cNvGrpSpPr/>
          <p:nvPr/>
        </p:nvGrpSpPr>
        <p:grpSpPr>
          <a:xfrm>
            <a:off x="10913679" y="62212"/>
            <a:ext cx="1278321" cy="937230"/>
            <a:chOff x="9408744" y="1185992"/>
            <a:chExt cx="1278321" cy="937230"/>
          </a:xfrm>
        </p:grpSpPr>
        <p:sp>
          <p:nvSpPr>
            <p:cNvPr id="2194" name="Google Shape;2194;p63"/>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195" name="Google Shape;2195;p63"/>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196" name="Google Shape;2196;p63"/>
            <p:cNvGrpSpPr/>
            <p:nvPr/>
          </p:nvGrpSpPr>
          <p:grpSpPr>
            <a:xfrm>
              <a:off x="9823218" y="1287315"/>
              <a:ext cx="442309" cy="416627"/>
              <a:chOff x="6478588" y="5773739"/>
              <a:chExt cx="492125" cy="463550"/>
            </a:xfrm>
          </p:grpSpPr>
          <p:sp>
            <p:nvSpPr>
              <p:cNvPr id="2197" name="Google Shape;2197;p63"/>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198" name="Google Shape;2198;p63"/>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199" name="Google Shape;2199;p63"/>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0" name="Google Shape;2200;p63"/>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1" name="Google Shape;2201;p63"/>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2" name="Google Shape;2202;p63"/>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3" name="Google Shape;2203;p63"/>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4" name="Google Shape;2204;p63"/>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5" name="Google Shape;2205;p63"/>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6" name="Google Shape;2206;p63"/>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7" name="Google Shape;2207;p63"/>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8" name="Google Shape;2208;p63"/>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09" name="Google Shape;2209;p63"/>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210" name="Google Shape;2210;p63"/>
          <p:cNvSpPr txBox="1"/>
          <p:nvPr/>
        </p:nvSpPr>
        <p:spPr>
          <a:xfrm>
            <a:off x="10403337" y="1468207"/>
            <a:ext cx="735675"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FFC79F"/>
              </a:buClr>
              <a:buSzPts val="1200"/>
              <a:buFont typeface="Barlow"/>
              <a:buNone/>
            </a:pPr>
            <a:r>
              <a:rPr lang="fr-FR" sz="1200" b="1" i="0" u="none" strike="noStrike" cap="small">
                <a:solidFill>
                  <a:srgbClr val="FFC79F"/>
                </a:solidFill>
                <a:latin typeface="Barlow"/>
                <a:ea typeface="Barlow"/>
                <a:cs typeface="Barlow"/>
                <a:sym typeface="Barlow"/>
              </a:rPr>
              <a:t>Au total</a:t>
            </a:r>
            <a:endParaRPr/>
          </a:p>
        </p:txBody>
      </p:sp>
      <p:sp>
        <p:nvSpPr>
          <p:cNvPr id="2211" name="Google Shape;2211;p63"/>
          <p:cNvSpPr txBox="1"/>
          <p:nvPr/>
        </p:nvSpPr>
        <p:spPr>
          <a:xfrm>
            <a:off x="9632004" y="1468208"/>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A5500"/>
              </a:buClr>
              <a:buSzPts val="1200"/>
              <a:buFont typeface="Barlow"/>
              <a:buNone/>
            </a:pPr>
            <a:r>
              <a:rPr lang="fr-FR" sz="1200" b="1" i="0" u="none" strike="noStrike" cap="small">
                <a:solidFill>
                  <a:srgbClr val="CA5500"/>
                </a:solidFill>
                <a:latin typeface="Barlow"/>
                <a:ea typeface="Barlow"/>
                <a:cs typeface="Barlow"/>
                <a:sym typeface="Barlow"/>
              </a:rPr>
              <a:t>En premier</a:t>
            </a:r>
            <a:endParaRPr/>
          </a:p>
        </p:txBody>
      </p:sp>
      <p:graphicFrame>
        <p:nvGraphicFramePr>
          <p:cNvPr id="2212" name="Google Shape;2212;p63"/>
          <p:cNvGraphicFramePr/>
          <p:nvPr/>
        </p:nvGraphicFramePr>
        <p:xfrm>
          <a:off x="9747738" y="1407334"/>
          <a:ext cx="2595384" cy="480189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64"/>
          <p:cNvSpPr txBox="1">
            <a:spLocks noGrp="1"/>
          </p:cNvSpPr>
          <p:nvPr>
            <p:ph type="title"/>
          </p:nvPr>
        </p:nvSpPr>
        <p:spPr>
          <a:xfrm>
            <a:off x="432000" y="1350000"/>
            <a:ext cx="9249328"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QUELLE PLACE POUR LE TABAC DANS LES CONSULTATIONS ?</a:t>
            </a:r>
            <a:endParaRPr/>
          </a:p>
        </p:txBody>
      </p:sp>
      <p:sp>
        <p:nvSpPr>
          <p:cNvPr id="2219" name="Google Shape;2219;p64"/>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4</a:t>
            </a:r>
            <a:endParaRPr/>
          </a:p>
          <a:p>
            <a:pPr marL="0" lvl="0" indent="0" algn="ctr" rtl="0">
              <a:lnSpc>
                <a:spcPct val="100000"/>
              </a:lnSpc>
              <a:spcBef>
                <a:spcPts val="0"/>
              </a:spcBef>
              <a:spcAft>
                <a:spcPts val="0"/>
              </a:spcAft>
              <a:buClr>
                <a:schemeClr val="lt1"/>
              </a:buClr>
              <a:buSzPts val="11700"/>
              <a:buNone/>
            </a:pPr>
            <a:endParaRPr/>
          </a:p>
        </p:txBody>
      </p:sp>
      <p:sp>
        <p:nvSpPr>
          <p:cNvPr id="2220" name="Google Shape;2220;p64"/>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Google Shape;2226;p65"/>
          <p:cNvSpPr txBox="1">
            <a:spLocks noGrp="1"/>
          </p:cNvSpPr>
          <p:nvPr>
            <p:ph type="title"/>
          </p:nvPr>
        </p:nvSpPr>
        <p:spPr>
          <a:xfrm>
            <a:off x="431999" y="1350000"/>
            <a:ext cx="8938243"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COMMENT LE TABAC EST ÉVOQUÉ PENDANT LES CONSULTATIONS ?</a:t>
            </a:r>
            <a:endParaRPr/>
          </a:p>
        </p:txBody>
      </p:sp>
      <p:sp>
        <p:nvSpPr>
          <p:cNvPr id="2227" name="Google Shape;2227;p65"/>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4a</a:t>
            </a:r>
            <a:endParaRPr/>
          </a:p>
          <a:p>
            <a:pPr marL="0" lvl="0" indent="0" algn="ctr" rtl="0">
              <a:lnSpc>
                <a:spcPct val="100000"/>
              </a:lnSpc>
              <a:spcBef>
                <a:spcPts val="0"/>
              </a:spcBef>
              <a:spcAft>
                <a:spcPts val="0"/>
              </a:spcAft>
              <a:buClr>
                <a:schemeClr val="lt1"/>
              </a:buClr>
              <a:buSzPts val="11700"/>
              <a:buNone/>
            </a:pPr>
            <a:endParaRPr/>
          </a:p>
        </p:txBody>
      </p:sp>
      <p:sp>
        <p:nvSpPr>
          <p:cNvPr id="2228" name="Google Shape;2228;p65"/>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66"/>
          <p:cNvSpPr txBox="1">
            <a:spLocks noGrp="1"/>
          </p:cNvSpPr>
          <p:nvPr>
            <p:ph type="title"/>
          </p:nvPr>
        </p:nvSpPr>
        <p:spPr>
          <a:xfrm>
            <a:off x="450000" y="279223"/>
            <a:ext cx="1046721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pharmaciens, infectiologues et médecins généralistes sont les professionnels de santé consultés les plus fréquemment par les PvVIH. Seulement 14% ont vu un addictologue ou un tabacologue au cours de l’an passé.</a:t>
            </a:r>
            <a:endParaRPr/>
          </a:p>
        </p:txBody>
      </p:sp>
      <p:sp>
        <p:nvSpPr>
          <p:cNvPr id="2235" name="Google Shape;2235;p66"/>
          <p:cNvSpPr txBox="1"/>
          <p:nvPr/>
        </p:nvSpPr>
        <p:spPr>
          <a:xfrm>
            <a:off x="589787" y="597224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Q29. Au cours des 12 derniers mois avez-vous vu …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a:t>
            </a:r>
            <a:endParaRPr sz="1000" i="1" u="none" strike="noStrike" cap="none">
              <a:solidFill>
                <a:srgbClr val="002060"/>
              </a:solidFill>
              <a:latin typeface="Barlow"/>
              <a:ea typeface="Barlow"/>
              <a:cs typeface="Barlow"/>
              <a:sym typeface="Barlow"/>
            </a:endParaRPr>
          </a:p>
        </p:txBody>
      </p:sp>
      <p:graphicFrame>
        <p:nvGraphicFramePr>
          <p:cNvPr id="2236" name="Google Shape;2236;p66"/>
          <p:cNvGraphicFramePr/>
          <p:nvPr/>
        </p:nvGraphicFramePr>
        <p:xfrm>
          <a:off x="4780964" y="1339942"/>
          <a:ext cx="4339785" cy="41714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37" name="Google Shape;2237;p66"/>
          <p:cNvGraphicFramePr/>
          <p:nvPr/>
        </p:nvGraphicFramePr>
        <p:xfrm>
          <a:off x="1263650" y="1454433"/>
          <a:ext cx="3669725" cy="3910000"/>
        </p:xfrm>
        <a:graphic>
          <a:graphicData uri="http://schemas.openxmlformats.org/drawingml/2006/table">
            <a:tbl>
              <a:tblPr firstRow="1" bandRow="1">
                <a:noFill/>
                <a:tableStyleId>{D0988FB2-149A-450F-9738-1AC2C797F4CA}</a:tableStyleId>
              </a:tblPr>
              <a:tblGrid>
                <a:gridCol w="3669725">
                  <a:extLst>
                    <a:ext uri="{9D8B030D-6E8A-4147-A177-3AD203B41FA5}">
                      <a16:colId xmlns:a16="http://schemas.microsoft.com/office/drawing/2014/main" val="20000"/>
                    </a:ext>
                  </a:extLst>
                </a:gridCol>
              </a:tblGrid>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Un(e) pharmacien(ne)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infectiologue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Votre médecin généraliste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dentiste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Un(e) infirmier(e)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proctologue / Gastro-entérologue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45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psychiatre, psychologue, psychothérapeute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45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 kinésithérapeute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addictologue / tabacologue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90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 gynécologue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2238" name="Google Shape;2238;p66"/>
          <p:cNvGraphicFramePr/>
          <p:nvPr/>
        </p:nvGraphicFramePr>
        <p:xfrm>
          <a:off x="589787" y="5364447"/>
          <a:ext cx="11021200" cy="603500"/>
        </p:xfrm>
        <a:graphic>
          <a:graphicData uri="http://schemas.openxmlformats.org/drawingml/2006/table">
            <a:tbl>
              <a:tblPr firstRow="1" bandRow="1">
                <a:noFill/>
                <a:tableStyleId>{D0988FB2-149A-450F-9738-1AC2C797F4CA}</a:tableStyleId>
              </a:tblPr>
              <a:tblGrid>
                <a:gridCol w="1705750">
                  <a:extLst>
                    <a:ext uri="{9D8B030D-6E8A-4147-A177-3AD203B41FA5}">
                      <a16:colId xmlns:a16="http://schemas.microsoft.com/office/drawing/2014/main" val="20000"/>
                    </a:ext>
                  </a:extLst>
                </a:gridCol>
                <a:gridCol w="1333500">
                  <a:extLst>
                    <a:ext uri="{9D8B030D-6E8A-4147-A177-3AD203B41FA5}">
                      <a16:colId xmlns:a16="http://schemas.microsoft.com/office/drawing/2014/main" val="20001"/>
                    </a:ext>
                  </a:extLst>
                </a:gridCol>
                <a:gridCol w="3469200">
                  <a:extLst>
                    <a:ext uri="{9D8B030D-6E8A-4147-A177-3AD203B41FA5}">
                      <a16:colId xmlns:a16="http://schemas.microsoft.com/office/drawing/2014/main" val="20002"/>
                    </a:ext>
                  </a:extLst>
                </a:gridCol>
                <a:gridCol w="2169475">
                  <a:extLst>
                    <a:ext uri="{9D8B030D-6E8A-4147-A177-3AD203B41FA5}">
                      <a16:colId xmlns:a16="http://schemas.microsoft.com/office/drawing/2014/main" val="20003"/>
                    </a:ext>
                  </a:extLst>
                </a:gridCol>
                <a:gridCol w="2343275">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PLUSIEURS FOIS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UNE FOIS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PAS AU COURS DES 12 DERNIERS MOIS </a:t>
                      </a:r>
                      <a:br>
                        <a:rPr lang="fr-FR" sz="1100" b="1" i="0" u="none" strike="noStrike" cap="none">
                          <a:solidFill>
                            <a:srgbClr val="DF7F7F"/>
                          </a:solidFill>
                          <a:latin typeface="Barlow"/>
                          <a:ea typeface="Barlow"/>
                          <a:cs typeface="Barlow"/>
                          <a:sym typeface="Barlow"/>
                        </a:rPr>
                      </a:br>
                      <a:r>
                        <a:rPr lang="fr-FR" sz="1100" b="1" i="0" u="none" strike="noStrike" cap="none">
                          <a:solidFill>
                            <a:srgbClr val="DF7F7F"/>
                          </a:solidFill>
                          <a:latin typeface="Barlow"/>
                          <a:ea typeface="Barlow"/>
                          <a:cs typeface="Barlow"/>
                          <a:sym typeface="Barlow"/>
                        </a:rPr>
                        <a:t>MAIS L’AVEZ DÉJÀ CONSULTÉ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VOUS N’AVEZ JAMAIS CONSULTÉ CE PROFESSIONNEL DE SANTÉ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SOUHAITEZ </a:t>
                      </a:r>
                      <a:br>
                        <a:rPr lang="fr-FR" sz="1100" b="1" i="0" u="none" strike="noStrike" cap="none">
                          <a:solidFill>
                            <a:srgbClr val="A5A5A5"/>
                          </a:solidFill>
                          <a:latin typeface="Barlow"/>
                          <a:ea typeface="Barlow"/>
                          <a:cs typeface="Barlow"/>
                          <a:sym typeface="Barlow"/>
                        </a:rPr>
                      </a:br>
                      <a:r>
                        <a:rPr lang="fr-FR" sz="1100" b="1" i="0" u="none" strike="noStrike" cap="none">
                          <a:solidFill>
                            <a:srgbClr val="A5A5A5"/>
                          </a:solidFill>
                          <a:latin typeface="Barlow"/>
                          <a:ea typeface="Barlow"/>
                          <a:cs typeface="Barlow"/>
                          <a:sym typeface="Barlow"/>
                        </a:rPr>
                        <a:t>PAS RÉPONDRE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239" name="Google Shape;2239;p66"/>
          <p:cNvGrpSpPr/>
          <p:nvPr/>
        </p:nvGrpSpPr>
        <p:grpSpPr>
          <a:xfrm>
            <a:off x="10917210" y="135141"/>
            <a:ext cx="1649580" cy="808899"/>
            <a:chOff x="-161843" y="1708609"/>
            <a:chExt cx="1649580" cy="808899"/>
          </a:xfrm>
        </p:grpSpPr>
        <p:grpSp>
          <p:nvGrpSpPr>
            <p:cNvPr id="2240" name="Google Shape;2240;p66"/>
            <p:cNvGrpSpPr/>
            <p:nvPr/>
          </p:nvGrpSpPr>
          <p:grpSpPr>
            <a:xfrm>
              <a:off x="368934" y="1708609"/>
              <a:ext cx="588025" cy="588025"/>
              <a:chOff x="2641002" y="1479176"/>
              <a:chExt cx="645696" cy="645696"/>
            </a:xfrm>
          </p:grpSpPr>
          <p:sp>
            <p:nvSpPr>
              <p:cNvPr id="2241" name="Google Shape;2241;p66"/>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242" name="Google Shape;2242;p66"/>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2243" name="Google Shape;2243;p66"/>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aphicFrame>
        <p:nvGraphicFramePr>
          <p:cNvPr id="2244" name="Google Shape;2244;p66"/>
          <p:cNvGraphicFramePr/>
          <p:nvPr/>
        </p:nvGraphicFramePr>
        <p:xfrm>
          <a:off x="9120749" y="1454433"/>
          <a:ext cx="672650" cy="3905625"/>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93</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92</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86</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53</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46</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27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36</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903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13</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245" name="Google Shape;2245;p66"/>
          <p:cNvSpPr txBox="1"/>
          <p:nvPr/>
        </p:nvSpPr>
        <p:spPr>
          <a:xfrm>
            <a:off x="9263623" y="1232706"/>
            <a:ext cx="913009"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002060"/>
                </a:solidFill>
                <a:latin typeface="Barlow"/>
                <a:ea typeface="Barlow"/>
                <a:cs typeface="Barlow"/>
                <a:sym typeface="Barlow"/>
              </a:rPr>
              <a:t>% Oui</a:t>
            </a:r>
            <a:endParaRPr/>
          </a:p>
        </p:txBody>
      </p:sp>
      <p:sp>
        <p:nvSpPr>
          <p:cNvPr id="2246" name="Google Shape;2246;p6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67"/>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3 professionnels de santé sur 4 déclarent aborder spontanément la consommation de tabac, une proportion encore plus élevée auprès des infectiologues et des médecins généralistes.</a:t>
            </a:r>
            <a:endParaRPr/>
          </a:p>
        </p:txBody>
      </p:sp>
      <p:sp>
        <p:nvSpPr>
          <p:cNvPr id="2253" name="Google Shape;2253;p67"/>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Q13. Le plus souvent, qui est à l’origine de la discussion sur la consommation de tabac, chicha, narguilé, cannabis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2254" name="Google Shape;2254;p67"/>
          <p:cNvGrpSpPr/>
          <p:nvPr/>
        </p:nvGrpSpPr>
        <p:grpSpPr>
          <a:xfrm>
            <a:off x="10913679" y="62212"/>
            <a:ext cx="1278321" cy="937230"/>
            <a:chOff x="9408744" y="1185992"/>
            <a:chExt cx="1278321" cy="937230"/>
          </a:xfrm>
        </p:grpSpPr>
        <p:sp>
          <p:nvSpPr>
            <p:cNvPr id="2255" name="Google Shape;2255;p67"/>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256" name="Google Shape;2256;p67"/>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257" name="Google Shape;2257;p67"/>
            <p:cNvGrpSpPr/>
            <p:nvPr/>
          </p:nvGrpSpPr>
          <p:grpSpPr>
            <a:xfrm>
              <a:off x="9823218" y="1287315"/>
              <a:ext cx="442309" cy="416627"/>
              <a:chOff x="6478588" y="5773739"/>
              <a:chExt cx="492125" cy="463550"/>
            </a:xfrm>
          </p:grpSpPr>
          <p:sp>
            <p:nvSpPr>
              <p:cNvPr id="2258" name="Google Shape;2258;p67"/>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59" name="Google Shape;2259;p67"/>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0" name="Google Shape;2260;p67"/>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1" name="Google Shape;2261;p67"/>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2" name="Google Shape;2262;p67"/>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3" name="Google Shape;2263;p67"/>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4" name="Google Shape;2264;p67"/>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5" name="Google Shape;2265;p67"/>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6" name="Google Shape;2266;p67"/>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7" name="Google Shape;2267;p67"/>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8" name="Google Shape;2268;p67"/>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69" name="Google Shape;2269;p67"/>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270" name="Google Shape;2270;p67"/>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2271" name="Google Shape;2271;p67"/>
          <p:cNvGraphicFramePr/>
          <p:nvPr/>
        </p:nvGraphicFramePr>
        <p:xfrm>
          <a:off x="3516440" y="1437533"/>
          <a:ext cx="5338905" cy="2917211"/>
        </p:xfrm>
        <a:graphic>
          <a:graphicData uri="http://schemas.openxmlformats.org/drawingml/2006/chart">
            <c:chart xmlns:c="http://schemas.openxmlformats.org/drawingml/2006/chart" xmlns:r="http://schemas.openxmlformats.org/officeDocument/2006/relationships" r:id="rId3"/>
          </a:graphicData>
        </a:graphic>
      </p:graphicFrame>
      <p:sp>
        <p:nvSpPr>
          <p:cNvPr id="2272" name="Google Shape;2272;p67"/>
          <p:cNvSpPr txBox="1"/>
          <p:nvPr/>
        </p:nvSpPr>
        <p:spPr>
          <a:xfrm>
            <a:off x="7162545" y="2867109"/>
            <a:ext cx="151561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AC6F"/>
              </a:buClr>
              <a:buSzPts val="1200"/>
              <a:buFont typeface="Barlow"/>
              <a:buNone/>
            </a:pPr>
            <a:r>
              <a:rPr lang="fr-FR" sz="1200" b="1" i="0" u="sng" strike="noStrike" cap="none">
                <a:solidFill>
                  <a:srgbClr val="FFAC6F"/>
                </a:solidFill>
                <a:latin typeface="Barlow"/>
                <a:ea typeface="Barlow"/>
                <a:cs typeface="Barlow"/>
                <a:sym typeface="Barlow"/>
              </a:rPr>
              <a:t>VOUS-MÊME</a:t>
            </a:r>
            <a:endParaRPr/>
          </a:p>
        </p:txBody>
      </p:sp>
      <p:sp>
        <p:nvSpPr>
          <p:cNvPr id="2273" name="Google Shape;2273;p67"/>
          <p:cNvSpPr txBox="1"/>
          <p:nvPr/>
        </p:nvSpPr>
        <p:spPr>
          <a:xfrm>
            <a:off x="2931810" y="1846665"/>
            <a:ext cx="184480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VOS PATIENTS VIVANT AVEC LE VIH (PVVIH)</a:t>
            </a:r>
            <a:endParaRPr/>
          </a:p>
        </p:txBody>
      </p:sp>
      <p:pic>
        <p:nvPicPr>
          <p:cNvPr id="2274" name="Google Shape;2274;p67" descr="Ligne fléchée : légèrement incurvée contour"/>
          <p:cNvPicPr preferRelativeResize="0"/>
          <p:nvPr/>
        </p:nvPicPr>
        <p:blipFill rotWithShape="1">
          <a:blip r:embed="rId4">
            <a:alphaModFix/>
          </a:blip>
          <a:srcRect/>
          <a:stretch/>
        </p:blipFill>
        <p:spPr>
          <a:xfrm>
            <a:off x="7862829" y="3005608"/>
            <a:ext cx="914400" cy="914400"/>
          </a:xfrm>
          <a:prstGeom prst="rect">
            <a:avLst/>
          </a:prstGeom>
          <a:noFill/>
          <a:ln>
            <a:noFill/>
          </a:ln>
        </p:spPr>
      </p:pic>
      <p:graphicFrame>
        <p:nvGraphicFramePr>
          <p:cNvPr id="2275" name="Google Shape;2275;p67"/>
          <p:cNvGraphicFramePr/>
          <p:nvPr/>
        </p:nvGraphicFramePr>
        <p:xfrm>
          <a:off x="8471622" y="2978346"/>
          <a:ext cx="3000000" cy="3000000"/>
        </p:xfrm>
        <a:graphic>
          <a:graphicData uri="http://schemas.openxmlformats.org/drawingml/2006/table">
            <a:tbl>
              <a:tblPr firstRow="1" bandRow="1">
                <a:noFill/>
                <a:tableStyleId>{D0988FB2-149A-450F-9738-1AC2C797F4CA}</a:tableStyleId>
              </a:tblPr>
              <a:tblGrid>
                <a:gridCol w="1836150">
                  <a:extLst>
                    <a:ext uri="{9D8B030D-6E8A-4147-A177-3AD203B41FA5}">
                      <a16:colId xmlns:a16="http://schemas.microsoft.com/office/drawing/2014/main" val="20000"/>
                    </a:ext>
                  </a:extLst>
                </a:gridCol>
                <a:gridCol w="556900">
                  <a:extLst>
                    <a:ext uri="{9D8B030D-6E8A-4147-A177-3AD203B41FA5}">
                      <a16:colId xmlns:a16="http://schemas.microsoft.com/office/drawing/2014/main" val="20001"/>
                    </a:ext>
                  </a:extLst>
                </a:gridCol>
              </a:tblGrid>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Infectiologue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98</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Médecin généraliste </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91</a:t>
                      </a:r>
                      <a:endParaRPr sz="1050" b="0" i="0" u="none" strike="noStrike" cap="none">
                        <a:solidFill>
                          <a:srgbClr val="00B05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Pharmacien</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39</a:t>
                      </a:r>
                      <a:endParaRPr sz="1050" b="0" i="0" u="none" strike="noStrike" cap="none">
                        <a:solidFill>
                          <a:srgbClr val="FF000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Infirmier</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2060"/>
                          </a:solidFill>
                          <a:latin typeface="Barlow"/>
                          <a:ea typeface="Barlow"/>
                          <a:cs typeface="Barlow"/>
                          <a:sym typeface="Barlow"/>
                        </a:rPr>
                        <a:t>64</a:t>
                      </a:r>
                      <a:endParaRPr sz="1050" b="0" i="0" u="none" strike="noStrike" cap="none">
                        <a:solidFill>
                          <a:srgbClr val="00206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76" name="Google Shape;2276;p6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pSp>
        <p:nvGrpSpPr>
          <p:cNvPr id="2277" name="Google Shape;2277;p67"/>
          <p:cNvGrpSpPr/>
          <p:nvPr/>
        </p:nvGrpSpPr>
        <p:grpSpPr>
          <a:xfrm>
            <a:off x="2406069" y="4683534"/>
            <a:ext cx="8472620" cy="808899"/>
            <a:chOff x="3176564" y="4832442"/>
            <a:chExt cx="8472620" cy="808899"/>
          </a:xfrm>
        </p:grpSpPr>
        <p:sp>
          <p:nvSpPr>
            <p:cNvPr id="2278" name="Google Shape;2278;p67"/>
            <p:cNvSpPr/>
            <p:nvPr/>
          </p:nvSpPr>
          <p:spPr>
            <a:xfrm>
              <a:off x="3176564" y="5038387"/>
              <a:ext cx="525741" cy="397009"/>
            </a:xfrm>
            <a:prstGeom prst="ellipse">
              <a:avLst/>
            </a:prstGeom>
            <a:solidFill>
              <a:srgbClr val="E7EBF0"/>
            </a:solid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1200">
                  <a:solidFill>
                    <a:schemeClr val="dk1"/>
                  </a:solidFill>
                  <a:latin typeface="Barlow"/>
                  <a:ea typeface="Barlow"/>
                  <a:cs typeface="Barlow"/>
                  <a:sym typeface="Barlow"/>
                </a:rPr>
                <a:t>VS</a:t>
              </a:r>
              <a:endParaRPr/>
            </a:p>
          </p:txBody>
        </p:sp>
        <p:grpSp>
          <p:nvGrpSpPr>
            <p:cNvPr id="2279" name="Google Shape;2279;p67"/>
            <p:cNvGrpSpPr/>
            <p:nvPr/>
          </p:nvGrpSpPr>
          <p:grpSpPr>
            <a:xfrm>
              <a:off x="3430100" y="4832442"/>
              <a:ext cx="8219084" cy="808899"/>
              <a:chOff x="3430100" y="4832442"/>
              <a:chExt cx="8219084" cy="808899"/>
            </a:xfrm>
          </p:grpSpPr>
          <p:sp>
            <p:nvSpPr>
              <p:cNvPr id="2280" name="Google Shape;2280;p67"/>
              <p:cNvSpPr txBox="1"/>
              <p:nvPr/>
            </p:nvSpPr>
            <p:spPr>
              <a:xfrm>
                <a:off x="4664048" y="4958947"/>
                <a:ext cx="6985136"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2000" b="1">
                    <a:solidFill>
                      <a:srgbClr val="175673"/>
                    </a:solidFill>
                    <a:latin typeface="Barlow"/>
                    <a:ea typeface="Barlow"/>
                    <a:cs typeface="Barlow"/>
                    <a:sym typeface="Barlow"/>
                  </a:rPr>
                  <a:t>65%</a:t>
                </a:r>
                <a:r>
                  <a:rPr lang="fr-FR" sz="2000">
                    <a:solidFill>
                      <a:srgbClr val="175673"/>
                    </a:solidFill>
                    <a:latin typeface="Barlow"/>
                    <a:ea typeface="Barlow"/>
                    <a:cs typeface="Barlow"/>
                    <a:sym typeface="Barlow"/>
                  </a:rPr>
                  <a:t> </a:t>
                </a:r>
                <a:r>
                  <a:rPr lang="fr-FR" sz="1600">
                    <a:solidFill>
                      <a:srgbClr val="175673"/>
                    </a:solidFill>
                    <a:latin typeface="Barlow"/>
                    <a:ea typeface="Barlow"/>
                    <a:cs typeface="Barlow"/>
                    <a:sym typeface="Barlow"/>
                  </a:rPr>
                  <a:t>des PvVIH interrogées affirment que l’infectiologue, le médecin généraliste, l’infirmier ou le pharmacien consulté leur en a parlé spontanément.</a:t>
                </a:r>
                <a:endParaRPr/>
              </a:p>
            </p:txBody>
          </p:sp>
          <p:grpSp>
            <p:nvGrpSpPr>
              <p:cNvPr id="2281" name="Google Shape;2281;p67"/>
              <p:cNvGrpSpPr/>
              <p:nvPr/>
            </p:nvGrpSpPr>
            <p:grpSpPr>
              <a:xfrm>
                <a:off x="3430100" y="4832442"/>
                <a:ext cx="1649580" cy="808899"/>
                <a:chOff x="-161843" y="1708609"/>
                <a:chExt cx="1649580" cy="808899"/>
              </a:xfrm>
            </p:grpSpPr>
            <p:grpSp>
              <p:nvGrpSpPr>
                <p:cNvPr id="2282" name="Google Shape;2282;p67"/>
                <p:cNvGrpSpPr/>
                <p:nvPr/>
              </p:nvGrpSpPr>
              <p:grpSpPr>
                <a:xfrm>
                  <a:off x="368934" y="1708609"/>
                  <a:ext cx="588025" cy="588025"/>
                  <a:chOff x="2641002" y="1479176"/>
                  <a:chExt cx="645696" cy="645696"/>
                </a:xfrm>
              </p:grpSpPr>
              <p:sp>
                <p:nvSpPr>
                  <p:cNvPr id="2283" name="Google Shape;2283;p6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284" name="Google Shape;2284;p67"/>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2285" name="Google Shape;2285;p6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graphicFrame>
        <p:nvGraphicFramePr>
          <p:cNvPr id="2291" name="Google Shape;2291;p68"/>
          <p:cNvGraphicFramePr/>
          <p:nvPr/>
        </p:nvGraphicFramePr>
        <p:xfrm>
          <a:off x="190500" y="1296285"/>
          <a:ext cx="3000000" cy="3000000"/>
        </p:xfrm>
        <a:graphic>
          <a:graphicData uri="http://schemas.openxmlformats.org/drawingml/2006/table">
            <a:tbl>
              <a:tblPr firstRow="1" bandRow="1">
                <a:noFill/>
                <a:tableStyleId>{D0988FB2-149A-450F-9738-1AC2C797F4CA}</a:tableStyleId>
              </a:tblPr>
              <a:tblGrid>
                <a:gridCol w="3084450">
                  <a:extLst>
                    <a:ext uri="{9D8B030D-6E8A-4147-A177-3AD203B41FA5}">
                      <a16:colId xmlns:a16="http://schemas.microsoft.com/office/drawing/2014/main" val="20000"/>
                    </a:ext>
                  </a:extLst>
                </a:gridCol>
              </a:tblGrid>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addictologue / tabacologue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Votre infectiologue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Votre médecin généraliste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psychiatre, psychologue, psychothérapeute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1292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Un dentiste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gynécologue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1757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Un(e) infirmier(e)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17575">
                <a:tc>
                  <a:txBody>
                    <a:bodyPr/>
                    <a:lstStyle/>
                    <a:p>
                      <a:pPr marL="0" marR="0" lvl="0" indent="0" algn="r" rtl="0">
                        <a:spcBef>
                          <a:spcPts val="0"/>
                        </a:spcBef>
                        <a:spcAft>
                          <a:spcPts val="0"/>
                        </a:spcAft>
                        <a:buNone/>
                      </a:pPr>
                      <a:r>
                        <a:rPr lang="fr-FR" sz="1100" b="0" i="0" u="none" strike="noStrike" cap="none">
                          <a:solidFill>
                            <a:srgbClr val="000000"/>
                          </a:solidFill>
                          <a:latin typeface="Barlow"/>
                          <a:ea typeface="Barlow"/>
                          <a:cs typeface="Barlow"/>
                          <a:sym typeface="Barlow"/>
                        </a:rPr>
                        <a:t>Un kinésithérapeute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Un(e) pharmacien(ne)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proctologue / Gastro-entérologue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292" name="Google Shape;2292;p68"/>
          <p:cNvSpPr txBox="1">
            <a:spLocks noGrp="1"/>
          </p:cNvSpPr>
          <p:nvPr>
            <p:ph type="title"/>
          </p:nvPr>
        </p:nvSpPr>
        <p:spPr>
          <a:xfrm>
            <a:off x="450000" y="279223"/>
            <a:ext cx="10902457"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L’addictologue, le tabacologue, l’infectiologue et le médecin généraliste évoquent le plus le rapport au tabac dans les consultations avec des PvVIH fumeurs. Le sujet n’est que peu mentionné auprès des anciens fumeurs.</a:t>
            </a:r>
            <a:endParaRPr/>
          </a:p>
        </p:txBody>
      </p:sp>
      <p:sp>
        <p:nvSpPr>
          <p:cNvPr id="2293" name="Google Shape;2293;p68"/>
          <p:cNvSpPr txBox="1"/>
          <p:nvPr/>
        </p:nvSpPr>
        <p:spPr>
          <a:xfrm>
            <a:off x="450000" y="5971902"/>
            <a:ext cx="11299088"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Q30. Et lors de votre dernière consultation avec chacun de ces professionnels, avez-vous évoqué ensemble [votre consommation de tabac] / [votre rapport au tabac (arrêt, tentation de reprise, etc.)]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PvVIH qui ont consulté ce professionnel de santé au cours des 12 derniers mois</a:t>
            </a:r>
            <a:endParaRPr sz="1000" i="1" u="none" strike="noStrike" cap="none">
              <a:solidFill>
                <a:srgbClr val="002060"/>
              </a:solidFill>
              <a:latin typeface="Barlow"/>
              <a:ea typeface="Barlow"/>
              <a:cs typeface="Barlow"/>
              <a:sym typeface="Barlow"/>
            </a:endParaRPr>
          </a:p>
        </p:txBody>
      </p:sp>
      <p:graphicFrame>
        <p:nvGraphicFramePr>
          <p:cNvPr id="2294" name="Google Shape;2294;p68"/>
          <p:cNvGraphicFramePr/>
          <p:nvPr/>
        </p:nvGraphicFramePr>
        <p:xfrm>
          <a:off x="3213951" y="1176992"/>
          <a:ext cx="2177200" cy="4399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95" name="Google Shape;2295;p68"/>
          <p:cNvGraphicFramePr/>
          <p:nvPr/>
        </p:nvGraphicFramePr>
        <p:xfrm>
          <a:off x="1996290" y="5445833"/>
          <a:ext cx="3000000" cy="3000000"/>
        </p:xfrm>
        <a:graphic>
          <a:graphicData uri="http://schemas.openxmlformats.org/drawingml/2006/table">
            <a:tbl>
              <a:tblPr firstRow="1" bandRow="1">
                <a:noFill/>
                <a:tableStyleId>{D0988FB2-149A-450F-9738-1AC2C797F4CA}</a:tableStyleId>
              </a:tblPr>
              <a:tblGrid>
                <a:gridCol w="2733150">
                  <a:extLst>
                    <a:ext uri="{9D8B030D-6E8A-4147-A177-3AD203B41FA5}">
                      <a16:colId xmlns:a16="http://schemas.microsoft.com/office/drawing/2014/main" val="20000"/>
                    </a:ext>
                  </a:extLst>
                </a:gridCol>
                <a:gridCol w="2733150">
                  <a:extLst>
                    <a:ext uri="{9D8B030D-6E8A-4147-A177-3AD203B41FA5}">
                      <a16:colId xmlns:a16="http://schemas.microsoft.com/office/drawing/2014/main" val="20001"/>
                    </a:ext>
                  </a:extLst>
                </a:gridCol>
                <a:gridCol w="2733150">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CE PROFESSIONNEL DE SANTÉ </a:t>
                      </a:r>
                      <a:br>
                        <a:rPr lang="fr-FR" sz="1100" b="1" i="0" u="none" strike="noStrike" cap="none">
                          <a:solidFill>
                            <a:srgbClr val="002060"/>
                          </a:solidFill>
                          <a:latin typeface="Barlow"/>
                          <a:ea typeface="Barlow"/>
                          <a:cs typeface="Barlow"/>
                          <a:sym typeface="Barlow"/>
                        </a:rPr>
                      </a:br>
                      <a:r>
                        <a:rPr lang="fr-FR" sz="1100" b="1" i="0" u="none" strike="noStrike" cap="none">
                          <a:solidFill>
                            <a:srgbClr val="002060"/>
                          </a:solidFill>
                          <a:latin typeface="Barlow"/>
                          <a:ea typeface="Barlow"/>
                          <a:cs typeface="Barlow"/>
                          <a:sym typeface="Barlow"/>
                        </a:rPr>
                        <a:t>VOUS EN A SPONTANÉMENT PARLÉ</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MAIS C’EST VOUS QUI AVEZ ÉTÉ </a:t>
                      </a:r>
                      <a:br>
                        <a:rPr lang="fr-FR" sz="1100" b="1" i="0" u="none" strike="noStrike" cap="none">
                          <a:solidFill>
                            <a:srgbClr val="8DBDD3"/>
                          </a:solidFill>
                          <a:latin typeface="Barlow"/>
                          <a:ea typeface="Barlow"/>
                          <a:cs typeface="Barlow"/>
                          <a:sym typeface="Barlow"/>
                        </a:rPr>
                      </a:br>
                      <a:r>
                        <a:rPr lang="fr-FR" sz="1100" b="1" i="0" u="none" strike="noStrike" cap="none">
                          <a:solidFill>
                            <a:srgbClr val="8DBDD3"/>
                          </a:solidFill>
                          <a:latin typeface="Barlow"/>
                          <a:ea typeface="Barlow"/>
                          <a:cs typeface="Barlow"/>
                          <a:sym typeface="Barlow"/>
                        </a:rPr>
                        <a:t>À L’ORIGINE DE CETTE DISCUSSION</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VOUS N’AVEZ PAS </a:t>
                      </a:r>
                      <a:br>
                        <a:rPr lang="fr-FR" sz="1100" b="1" i="0" u="none" strike="noStrike" cap="none">
                          <a:solidFill>
                            <a:srgbClr val="C00000"/>
                          </a:solidFill>
                          <a:latin typeface="Barlow"/>
                          <a:ea typeface="Barlow"/>
                          <a:cs typeface="Barlow"/>
                          <a:sym typeface="Barlow"/>
                        </a:rPr>
                      </a:br>
                      <a:r>
                        <a:rPr lang="fr-FR" sz="1100" b="1" i="0" u="none" strike="noStrike" cap="none">
                          <a:solidFill>
                            <a:srgbClr val="C00000"/>
                          </a:solidFill>
                          <a:latin typeface="Barlow"/>
                          <a:ea typeface="Barlow"/>
                          <a:cs typeface="Barlow"/>
                          <a:sym typeface="Barlow"/>
                        </a:rPr>
                        <a:t>ABORDÉ CE SUJET</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96" name="Google Shape;2296;p68"/>
          <p:cNvSpPr txBox="1"/>
          <p:nvPr/>
        </p:nvSpPr>
        <p:spPr>
          <a:xfrm>
            <a:off x="2830695" y="1566853"/>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22</a:t>
            </a:r>
            <a:endParaRPr/>
          </a:p>
        </p:txBody>
      </p:sp>
      <p:sp>
        <p:nvSpPr>
          <p:cNvPr id="2297" name="Google Shape;2297;p68"/>
          <p:cNvSpPr txBox="1"/>
          <p:nvPr/>
        </p:nvSpPr>
        <p:spPr>
          <a:xfrm>
            <a:off x="2830695" y="1969717"/>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119</a:t>
            </a:r>
            <a:endParaRPr/>
          </a:p>
        </p:txBody>
      </p:sp>
      <p:sp>
        <p:nvSpPr>
          <p:cNvPr id="2298" name="Google Shape;2298;p68"/>
          <p:cNvSpPr txBox="1"/>
          <p:nvPr/>
        </p:nvSpPr>
        <p:spPr>
          <a:xfrm>
            <a:off x="2830695" y="2381989"/>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104</a:t>
            </a:r>
            <a:endParaRPr/>
          </a:p>
        </p:txBody>
      </p:sp>
      <p:sp>
        <p:nvSpPr>
          <p:cNvPr id="2299" name="Google Shape;2299;p68"/>
          <p:cNvSpPr txBox="1"/>
          <p:nvPr/>
        </p:nvSpPr>
        <p:spPr>
          <a:xfrm>
            <a:off x="2830695" y="2799572"/>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50</a:t>
            </a:r>
            <a:endParaRPr/>
          </a:p>
        </p:txBody>
      </p:sp>
      <p:sp>
        <p:nvSpPr>
          <p:cNvPr id="2300" name="Google Shape;2300;p68"/>
          <p:cNvSpPr txBox="1"/>
          <p:nvPr/>
        </p:nvSpPr>
        <p:spPr>
          <a:xfrm>
            <a:off x="2830695" y="3202318"/>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87</a:t>
            </a:r>
            <a:endParaRPr/>
          </a:p>
        </p:txBody>
      </p:sp>
      <p:sp>
        <p:nvSpPr>
          <p:cNvPr id="2301" name="Google Shape;2301;p68"/>
          <p:cNvSpPr txBox="1"/>
          <p:nvPr/>
        </p:nvSpPr>
        <p:spPr>
          <a:xfrm>
            <a:off x="2830695" y="3605182"/>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12</a:t>
            </a:r>
            <a:endParaRPr/>
          </a:p>
        </p:txBody>
      </p:sp>
      <p:sp>
        <p:nvSpPr>
          <p:cNvPr id="2302" name="Google Shape;2302;p68"/>
          <p:cNvSpPr txBox="1"/>
          <p:nvPr/>
        </p:nvSpPr>
        <p:spPr>
          <a:xfrm>
            <a:off x="2830695" y="4017454"/>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64</a:t>
            </a:r>
            <a:endParaRPr/>
          </a:p>
        </p:txBody>
      </p:sp>
      <p:sp>
        <p:nvSpPr>
          <p:cNvPr id="2303" name="Google Shape;2303;p68"/>
          <p:cNvSpPr txBox="1"/>
          <p:nvPr/>
        </p:nvSpPr>
        <p:spPr>
          <a:xfrm>
            <a:off x="2830695" y="4455055"/>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36</a:t>
            </a:r>
            <a:endParaRPr/>
          </a:p>
        </p:txBody>
      </p:sp>
      <p:sp>
        <p:nvSpPr>
          <p:cNvPr id="2304" name="Google Shape;2304;p68"/>
          <p:cNvSpPr txBox="1"/>
          <p:nvPr/>
        </p:nvSpPr>
        <p:spPr>
          <a:xfrm>
            <a:off x="2830695" y="4875770"/>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118</a:t>
            </a:r>
            <a:endParaRPr/>
          </a:p>
        </p:txBody>
      </p:sp>
      <p:sp>
        <p:nvSpPr>
          <p:cNvPr id="2305" name="Google Shape;2305;p68"/>
          <p:cNvSpPr txBox="1"/>
          <p:nvPr/>
        </p:nvSpPr>
        <p:spPr>
          <a:xfrm>
            <a:off x="2830695" y="5285027"/>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52</a:t>
            </a:r>
            <a:endParaRPr/>
          </a:p>
        </p:txBody>
      </p:sp>
      <p:grpSp>
        <p:nvGrpSpPr>
          <p:cNvPr id="2306" name="Google Shape;2306;p68"/>
          <p:cNvGrpSpPr/>
          <p:nvPr/>
        </p:nvGrpSpPr>
        <p:grpSpPr>
          <a:xfrm>
            <a:off x="10917210" y="135141"/>
            <a:ext cx="1649580" cy="808899"/>
            <a:chOff x="-161843" y="1708609"/>
            <a:chExt cx="1649580" cy="808899"/>
          </a:xfrm>
        </p:grpSpPr>
        <p:grpSp>
          <p:nvGrpSpPr>
            <p:cNvPr id="2307" name="Google Shape;2307;p68"/>
            <p:cNvGrpSpPr/>
            <p:nvPr/>
          </p:nvGrpSpPr>
          <p:grpSpPr>
            <a:xfrm>
              <a:off x="368934" y="1708609"/>
              <a:ext cx="588025" cy="588025"/>
              <a:chOff x="2641002" y="1479176"/>
              <a:chExt cx="645696" cy="645696"/>
            </a:xfrm>
          </p:grpSpPr>
          <p:sp>
            <p:nvSpPr>
              <p:cNvPr id="2308" name="Google Shape;2308;p6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309" name="Google Shape;2309;p68"/>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2310" name="Google Shape;2310;p6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aphicFrame>
        <p:nvGraphicFramePr>
          <p:cNvPr id="2311" name="Google Shape;2311;p68"/>
          <p:cNvGraphicFramePr/>
          <p:nvPr/>
        </p:nvGraphicFramePr>
        <p:xfrm>
          <a:off x="5270181" y="1296284"/>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69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50</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47</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42</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33</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161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28</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25</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17</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12" name="Google Shape;2312;p68"/>
          <p:cNvSpPr txBox="1"/>
          <p:nvPr/>
        </p:nvSpPr>
        <p:spPr>
          <a:xfrm>
            <a:off x="5384480" y="1140106"/>
            <a:ext cx="913009"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002060"/>
                </a:solidFill>
                <a:latin typeface="Barlow"/>
                <a:ea typeface="Barlow"/>
                <a:cs typeface="Barlow"/>
                <a:sym typeface="Barlow"/>
              </a:rPr>
              <a:t>% Oui</a:t>
            </a:r>
            <a:endParaRPr/>
          </a:p>
        </p:txBody>
      </p:sp>
      <p:sp>
        <p:nvSpPr>
          <p:cNvPr id="2313" name="Google Shape;2313;p6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314" name="Google Shape;2314;p68"/>
          <p:cNvGraphicFramePr/>
          <p:nvPr/>
        </p:nvGraphicFramePr>
        <p:xfrm>
          <a:off x="6177558" y="1296285"/>
          <a:ext cx="3000000" cy="3000000"/>
        </p:xfrm>
        <a:graphic>
          <a:graphicData uri="http://schemas.openxmlformats.org/drawingml/2006/table">
            <a:tbl>
              <a:tblPr firstRow="1" bandRow="1">
                <a:noFill/>
                <a:tableStyleId>{D0988FB2-149A-450F-9738-1AC2C797F4CA}</a:tableStyleId>
              </a:tblPr>
              <a:tblGrid>
                <a:gridCol w="3084450">
                  <a:extLst>
                    <a:ext uri="{9D8B030D-6E8A-4147-A177-3AD203B41FA5}">
                      <a16:colId xmlns:a16="http://schemas.microsoft.com/office/drawing/2014/main" val="20000"/>
                    </a:ext>
                  </a:extLst>
                </a:gridCol>
              </a:tblGrid>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addictologue / tabacologue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Votre infectiologue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Votre médecin généraliste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psychiatre, psychologue, psychothérapeute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dentiste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gynécologue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1757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Un(e) infirmier(e)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1757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kinésithérapeute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Un(e) pharmacien(ne)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12925">
                <a:tc>
                  <a:txBody>
                    <a:bodyPr/>
                    <a:lstStyle/>
                    <a:p>
                      <a:pPr marL="0" marR="0" lvl="0" indent="0" algn="r" rtl="0">
                        <a:lnSpc>
                          <a:spcPct val="100000"/>
                        </a:lnSpc>
                        <a:spcBef>
                          <a:spcPts val="0"/>
                        </a:spcBef>
                        <a:spcAft>
                          <a:spcPts val="0"/>
                        </a:spcAft>
                        <a:buClr>
                          <a:srgbClr val="000000"/>
                        </a:buClr>
                        <a:buSzPts val="1100"/>
                        <a:buFont typeface="Barlow"/>
                        <a:buNone/>
                      </a:pPr>
                      <a:r>
                        <a:rPr lang="fr-FR" sz="1100" b="0" i="0" u="none" strike="noStrike" cap="none">
                          <a:solidFill>
                            <a:srgbClr val="000000"/>
                          </a:solidFill>
                          <a:latin typeface="Barlow"/>
                          <a:ea typeface="Barlow"/>
                          <a:cs typeface="Barlow"/>
                          <a:sym typeface="Barlow"/>
                        </a:rPr>
                        <a:t>Un proctologue / Gastro-entérologue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15" name="Google Shape;2315;p68"/>
          <p:cNvSpPr txBox="1"/>
          <p:nvPr/>
        </p:nvSpPr>
        <p:spPr>
          <a:xfrm>
            <a:off x="8817753" y="1566853"/>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9</a:t>
            </a:r>
            <a:endParaRPr/>
          </a:p>
        </p:txBody>
      </p:sp>
      <p:sp>
        <p:nvSpPr>
          <p:cNvPr id="2316" name="Google Shape;2316;p68"/>
          <p:cNvSpPr txBox="1"/>
          <p:nvPr/>
        </p:nvSpPr>
        <p:spPr>
          <a:xfrm>
            <a:off x="8817753" y="1969717"/>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95</a:t>
            </a:r>
            <a:endParaRPr/>
          </a:p>
        </p:txBody>
      </p:sp>
      <p:sp>
        <p:nvSpPr>
          <p:cNvPr id="2317" name="Google Shape;2317;p68"/>
          <p:cNvSpPr txBox="1"/>
          <p:nvPr/>
        </p:nvSpPr>
        <p:spPr>
          <a:xfrm>
            <a:off x="8817753" y="2381989"/>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95</a:t>
            </a:r>
            <a:endParaRPr/>
          </a:p>
        </p:txBody>
      </p:sp>
      <p:sp>
        <p:nvSpPr>
          <p:cNvPr id="2318" name="Google Shape;2318;p68"/>
          <p:cNvSpPr txBox="1"/>
          <p:nvPr/>
        </p:nvSpPr>
        <p:spPr>
          <a:xfrm>
            <a:off x="8817753" y="2799572"/>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41</a:t>
            </a:r>
            <a:endParaRPr/>
          </a:p>
        </p:txBody>
      </p:sp>
      <p:sp>
        <p:nvSpPr>
          <p:cNvPr id="2319" name="Google Shape;2319;p68"/>
          <p:cNvSpPr txBox="1"/>
          <p:nvPr/>
        </p:nvSpPr>
        <p:spPr>
          <a:xfrm>
            <a:off x="8817753" y="3202318"/>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84</a:t>
            </a:r>
            <a:endParaRPr/>
          </a:p>
        </p:txBody>
      </p:sp>
      <p:sp>
        <p:nvSpPr>
          <p:cNvPr id="2320" name="Google Shape;2320;p68"/>
          <p:cNvSpPr txBox="1"/>
          <p:nvPr/>
        </p:nvSpPr>
        <p:spPr>
          <a:xfrm>
            <a:off x="8817753" y="3605182"/>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19</a:t>
            </a:r>
            <a:endParaRPr/>
          </a:p>
        </p:txBody>
      </p:sp>
      <p:sp>
        <p:nvSpPr>
          <p:cNvPr id="2321" name="Google Shape;2321;p68"/>
          <p:cNvSpPr txBox="1"/>
          <p:nvPr/>
        </p:nvSpPr>
        <p:spPr>
          <a:xfrm>
            <a:off x="8817753" y="4017454"/>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59</a:t>
            </a:r>
            <a:endParaRPr/>
          </a:p>
        </p:txBody>
      </p:sp>
      <p:sp>
        <p:nvSpPr>
          <p:cNvPr id="2322" name="Google Shape;2322;p68"/>
          <p:cNvSpPr txBox="1"/>
          <p:nvPr/>
        </p:nvSpPr>
        <p:spPr>
          <a:xfrm>
            <a:off x="8817753" y="4455055"/>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47</a:t>
            </a:r>
            <a:endParaRPr/>
          </a:p>
        </p:txBody>
      </p:sp>
      <p:sp>
        <p:nvSpPr>
          <p:cNvPr id="2323" name="Google Shape;2323;p68"/>
          <p:cNvSpPr txBox="1"/>
          <p:nvPr/>
        </p:nvSpPr>
        <p:spPr>
          <a:xfrm>
            <a:off x="8817753" y="4875770"/>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99</a:t>
            </a:r>
            <a:endParaRPr/>
          </a:p>
        </p:txBody>
      </p:sp>
      <p:sp>
        <p:nvSpPr>
          <p:cNvPr id="2324" name="Google Shape;2324;p68"/>
          <p:cNvSpPr txBox="1"/>
          <p:nvPr/>
        </p:nvSpPr>
        <p:spPr>
          <a:xfrm>
            <a:off x="8817753" y="5285027"/>
            <a:ext cx="523875" cy="17421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100">
                <a:solidFill>
                  <a:srgbClr val="7F7F7F"/>
                </a:solidFill>
                <a:latin typeface="Barlow"/>
                <a:ea typeface="Barlow"/>
                <a:cs typeface="Barlow"/>
                <a:sym typeface="Barlow"/>
              </a:rPr>
              <a:t>n = 54</a:t>
            </a:r>
            <a:endParaRPr/>
          </a:p>
        </p:txBody>
      </p:sp>
      <p:graphicFrame>
        <p:nvGraphicFramePr>
          <p:cNvPr id="2325" name="Google Shape;2325;p68"/>
          <p:cNvGraphicFramePr/>
          <p:nvPr/>
        </p:nvGraphicFramePr>
        <p:xfrm>
          <a:off x="11257239" y="1296284"/>
          <a:ext cx="3000000" cy="3000000"/>
        </p:xfrm>
        <a:graphic>
          <a:graphicData uri="http://schemas.openxmlformats.org/drawingml/2006/table">
            <a:tbl>
              <a:tblPr firstRow="1" bandRow="1">
                <a:noFill/>
                <a:tableStyleId>{D0988FB2-149A-450F-9738-1AC2C797F4CA}</a:tableStyleId>
              </a:tblPr>
              <a:tblGrid>
                <a:gridCol w="672650">
                  <a:extLst>
                    <a:ext uri="{9D8B030D-6E8A-4147-A177-3AD203B41FA5}">
                      <a16:colId xmlns:a16="http://schemas.microsoft.com/office/drawing/2014/main" val="20000"/>
                    </a:ext>
                  </a:extLst>
                </a:gridCol>
              </a:tblGrid>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67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40</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38</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25</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37</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161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19</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12</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13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15</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26" name="Google Shape;2326;p68"/>
          <p:cNvSpPr txBox="1"/>
          <p:nvPr/>
        </p:nvSpPr>
        <p:spPr>
          <a:xfrm>
            <a:off x="11371538" y="1140106"/>
            <a:ext cx="913009" cy="22172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002060"/>
                </a:solidFill>
                <a:latin typeface="Barlow"/>
                <a:ea typeface="Barlow"/>
                <a:cs typeface="Barlow"/>
                <a:sym typeface="Barlow"/>
              </a:rPr>
              <a:t>% Oui</a:t>
            </a:r>
            <a:endParaRPr/>
          </a:p>
        </p:txBody>
      </p:sp>
      <p:grpSp>
        <p:nvGrpSpPr>
          <p:cNvPr id="2327" name="Google Shape;2327;p68"/>
          <p:cNvGrpSpPr/>
          <p:nvPr/>
        </p:nvGrpSpPr>
        <p:grpSpPr>
          <a:xfrm>
            <a:off x="-13874" y="3430708"/>
            <a:ext cx="1649580" cy="1135138"/>
            <a:chOff x="-161843" y="1551647"/>
            <a:chExt cx="1649580" cy="1135138"/>
          </a:xfrm>
        </p:grpSpPr>
        <p:grpSp>
          <p:nvGrpSpPr>
            <p:cNvPr id="2328" name="Google Shape;2328;p68"/>
            <p:cNvGrpSpPr/>
            <p:nvPr/>
          </p:nvGrpSpPr>
          <p:grpSpPr>
            <a:xfrm>
              <a:off x="368934" y="1708609"/>
              <a:ext cx="588025" cy="588025"/>
              <a:chOff x="2641002" y="1479176"/>
              <a:chExt cx="645696" cy="645696"/>
            </a:xfrm>
          </p:grpSpPr>
          <p:sp>
            <p:nvSpPr>
              <p:cNvPr id="2329" name="Google Shape;2329;p68"/>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330" name="Google Shape;2330;p68"/>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2331" name="Google Shape;2331;p68"/>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a:t>
              </a:r>
              <a:endParaRPr sz="1100" b="1">
                <a:solidFill>
                  <a:srgbClr val="1E7DA7"/>
                </a:solidFill>
                <a:latin typeface="Barlow"/>
                <a:ea typeface="Barlow"/>
                <a:cs typeface="Barlow"/>
                <a:sym typeface="Barlow"/>
              </a:endParaRPr>
            </a:p>
            <a:p>
              <a:pPr marL="6351" marR="0" lvl="0" indent="0" algn="ctr" rtl="0">
                <a:spcBef>
                  <a:spcPts val="0"/>
                </a:spcBef>
                <a:spcAft>
                  <a:spcPts val="0"/>
                </a:spcAft>
                <a:buNone/>
              </a:pPr>
              <a:r>
                <a:rPr lang="fr-FR" sz="1100" b="1">
                  <a:solidFill>
                    <a:srgbClr val="1E7DA7"/>
                  </a:solidFill>
                  <a:latin typeface="Barlow"/>
                  <a:ea typeface="Barlow"/>
                  <a:cs typeface="Barlow"/>
                  <a:sym typeface="Barlow"/>
                </a:rPr>
                <a:t>fumeurs actuels</a:t>
              </a:r>
              <a:endParaRPr/>
            </a:p>
          </p:txBody>
        </p:sp>
        <p:pic>
          <p:nvPicPr>
            <p:cNvPr id="2332" name="Google Shape;2332;p68"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2333" name="Google Shape;2333;p68"/>
          <p:cNvGrpSpPr/>
          <p:nvPr/>
        </p:nvGrpSpPr>
        <p:grpSpPr>
          <a:xfrm>
            <a:off x="5774407" y="3499783"/>
            <a:ext cx="1649580" cy="1135138"/>
            <a:chOff x="9250649" y="1551647"/>
            <a:chExt cx="1649580" cy="1135138"/>
          </a:xfrm>
        </p:grpSpPr>
        <p:grpSp>
          <p:nvGrpSpPr>
            <p:cNvPr id="2334" name="Google Shape;2334;p68"/>
            <p:cNvGrpSpPr/>
            <p:nvPr/>
          </p:nvGrpSpPr>
          <p:grpSpPr>
            <a:xfrm>
              <a:off x="9250649" y="1551647"/>
              <a:ext cx="1649580" cy="1135138"/>
              <a:chOff x="-161843" y="1551647"/>
              <a:chExt cx="1649580" cy="1135138"/>
            </a:xfrm>
          </p:grpSpPr>
          <p:grpSp>
            <p:nvGrpSpPr>
              <p:cNvPr id="2335" name="Google Shape;2335;p68"/>
              <p:cNvGrpSpPr/>
              <p:nvPr/>
            </p:nvGrpSpPr>
            <p:grpSpPr>
              <a:xfrm>
                <a:off x="368934" y="1708609"/>
                <a:ext cx="588025" cy="588025"/>
                <a:chOff x="2641002" y="1479176"/>
                <a:chExt cx="645696" cy="645696"/>
              </a:xfrm>
            </p:grpSpPr>
            <p:sp>
              <p:nvSpPr>
                <p:cNvPr id="2336" name="Google Shape;2336;p68"/>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337" name="Google Shape;2337;p68"/>
                <p:cNvPicPr preferRelativeResize="0"/>
                <p:nvPr/>
              </p:nvPicPr>
              <p:blipFill rotWithShape="1">
                <a:blip r:embed="rId4">
                  <a:alphaModFix/>
                </a:blip>
                <a:srcRect/>
                <a:stretch/>
              </p:blipFill>
              <p:spPr>
                <a:xfrm>
                  <a:off x="2745902" y="1584076"/>
                  <a:ext cx="435896" cy="435896"/>
                </a:xfrm>
                <a:prstGeom prst="rect">
                  <a:avLst/>
                </a:prstGeom>
                <a:solidFill>
                  <a:srgbClr val="A4DAF1"/>
                </a:solidFill>
                <a:ln>
                  <a:noFill/>
                </a:ln>
              </p:spPr>
            </p:pic>
          </p:grpSp>
          <p:sp>
            <p:nvSpPr>
              <p:cNvPr id="2338" name="Google Shape;2338;p68"/>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A4DAF1"/>
                    </a:solidFill>
                    <a:latin typeface="Barlow"/>
                    <a:ea typeface="Barlow"/>
                    <a:cs typeface="Barlow"/>
                    <a:sym typeface="Barlow"/>
                  </a:rPr>
                  <a:t>PvVIH </a:t>
                </a:r>
                <a:br>
                  <a:rPr lang="fr-FR" sz="1100" b="1">
                    <a:solidFill>
                      <a:srgbClr val="A4DAF1"/>
                    </a:solidFill>
                    <a:latin typeface="Barlow"/>
                    <a:ea typeface="Barlow"/>
                    <a:cs typeface="Barlow"/>
                    <a:sym typeface="Barlow"/>
                  </a:rPr>
                </a:br>
                <a:r>
                  <a:rPr lang="fr-FR" sz="1100" b="1">
                    <a:solidFill>
                      <a:srgbClr val="A4DAF1"/>
                    </a:solidFill>
                    <a:latin typeface="Barlow"/>
                    <a:ea typeface="Barlow"/>
                    <a:cs typeface="Barlow"/>
                    <a:sym typeface="Barlow"/>
                  </a:rPr>
                  <a:t>anciens fumeurs</a:t>
                </a:r>
                <a:endParaRPr/>
              </a:p>
            </p:txBody>
          </p:sp>
          <p:pic>
            <p:nvPicPr>
              <p:cNvPr id="2339" name="Google Shape;2339;p68"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cxnSp>
          <p:nvCxnSpPr>
            <p:cNvPr id="2340" name="Google Shape;2340;p68"/>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2341" name="Google Shape;2341;p68"/>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aphicFrame>
        <p:nvGraphicFramePr>
          <p:cNvPr id="2342" name="Google Shape;2342;p68"/>
          <p:cNvGraphicFramePr/>
          <p:nvPr/>
        </p:nvGraphicFramePr>
        <p:xfrm>
          <a:off x="9189304" y="1176992"/>
          <a:ext cx="2177200" cy="4399082"/>
        </p:xfrm>
        <a:graphic>
          <a:graphicData uri="http://schemas.openxmlformats.org/drawingml/2006/chart">
            <c:chart xmlns:c="http://schemas.openxmlformats.org/drawingml/2006/chart" xmlns:r="http://schemas.openxmlformats.org/officeDocument/2006/relationships" r:id="rId7"/>
          </a:graphicData>
        </a:graphic>
      </p:graphicFrame>
      <p:grpSp>
        <p:nvGrpSpPr>
          <p:cNvPr id="2343" name="Google Shape;2343;p68"/>
          <p:cNvGrpSpPr/>
          <p:nvPr/>
        </p:nvGrpSpPr>
        <p:grpSpPr>
          <a:xfrm>
            <a:off x="6318260" y="6461267"/>
            <a:ext cx="2999525" cy="192428"/>
            <a:chOff x="118143" y="1765490"/>
            <a:chExt cx="2999525" cy="192428"/>
          </a:xfrm>
        </p:grpSpPr>
        <p:sp>
          <p:nvSpPr>
            <p:cNvPr id="2344" name="Google Shape;2344;p68"/>
            <p:cNvSpPr txBox="1"/>
            <p:nvPr/>
          </p:nvSpPr>
          <p:spPr>
            <a:xfrm>
              <a:off x="338307" y="1765490"/>
              <a:ext cx="2779361" cy="164148"/>
            </a:xfrm>
            <a:prstGeom prst="rect">
              <a:avLst/>
            </a:prstGeom>
            <a:noFill/>
            <a:ln>
              <a:noFill/>
            </a:ln>
          </p:spPr>
          <p:txBody>
            <a:bodyPr spcFirstLastPara="1" wrap="square" lIns="0" tIns="0" rIns="0" bIns="0" anchor="b" anchorCtr="0">
              <a:spAutoFit/>
            </a:bodyPr>
            <a:lstStyle/>
            <a:p>
              <a:pPr marL="0" marR="0" lvl="0" indent="0" algn="l" rtl="0">
                <a:lnSpc>
                  <a:spcPct val="120000"/>
                </a:lnSpc>
                <a:spcBef>
                  <a:spcPts val="0"/>
                </a:spcBef>
                <a:spcAft>
                  <a:spcPts val="0"/>
                </a:spcAft>
                <a:buClr>
                  <a:srgbClr val="C00000"/>
                </a:buClr>
                <a:buSzPts val="500"/>
                <a:buFont typeface="Barlow"/>
                <a:buNone/>
              </a:pPr>
              <a:r>
                <a:rPr lang="fr-FR" sz="1000" b="0" i="1">
                  <a:solidFill>
                    <a:srgbClr val="C00000"/>
                  </a:solidFill>
                  <a:latin typeface="Barlow"/>
                  <a:ea typeface="Barlow"/>
                  <a:cs typeface="Barlow"/>
                  <a:sym typeface="Barlow"/>
                </a:rPr>
                <a:t>Base faible, résultats à interpréter avec prudence</a:t>
              </a:r>
              <a:endParaRPr/>
            </a:p>
          </p:txBody>
        </p:sp>
        <p:pic>
          <p:nvPicPr>
            <p:cNvPr id="2345" name="Google Shape;2345;p68" descr="Avertissement avec un remplissage uni"/>
            <p:cNvPicPr preferRelativeResize="0"/>
            <p:nvPr/>
          </p:nvPicPr>
          <p:blipFill rotWithShape="1">
            <a:blip r:embed="rId8">
              <a:alphaModFix/>
            </a:blip>
            <a:srcRect/>
            <a:stretch/>
          </p:blipFill>
          <p:spPr>
            <a:xfrm>
              <a:off x="118143" y="1771970"/>
              <a:ext cx="185948" cy="185948"/>
            </a:xfrm>
            <a:prstGeom prst="rect">
              <a:avLst/>
            </a:prstGeom>
            <a:noFill/>
            <a:ln>
              <a:noFill/>
            </a:ln>
          </p:spPr>
        </p:pic>
      </p:grpSp>
      <p:pic>
        <p:nvPicPr>
          <p:cNvPr id="2346" name="Google Shape;2346;p68" descr="Avertissement avec un remplissage uni"/>
          <p:cNvPicPr preferRelativeResize="0"/>
          <p:nvPr/>
        </p:nvPicPr>
        <p:blipFill rotWithShape="1">
          <a:blip r:embed="rId8">
            <a:alphaModFix/>
          </a:blip>
          <a:srcRect/>
          <a:stretch/>
        </p:blipFill>
        <p:spPr>
          <a:xfrm>
            <a:off x="8620316" y="3621413"/>
            <a:ext cx="185948" cy="185948"/>
          </a:xfrm>
          <a:prstGeom prst="rect">
            <a:avLst/>
          </a:prstGeom>
          <a:noFill/>
          <a:ln>
            <a:noFill/>
          </a:ln>
        </p:spPr>
      </p:pic>
      <p:pic>
        <p:nvPicPr>
          <p:cNvPr id="2347" name="Google Shape;2347;p68" descr="Avertissement avec un remplissage uni"/>
          <p:cNvPicPr preferRelativeResize="0"/>
          <p:nvPr/>
        </p:nvPicPr>
        <p:blipFill rotWithShape="1">
          <a:blip r:embed="rId8">
            <a:alphaModFix/>
          </a:blip>
          <a:srcRect/>
          <a:stretch/>
        </p:blipFill>
        <p:spPr>
          <a:xfrm>
            <a:off x="8620316" y="1575116"/>
            <a:ext cx="185948" cy="185948"/>
          </a:xfrm>
          <a:prstGeom prst="rect">
            <a:avLst/>
          </a:prstGeom>
          <a:noFill/>
          <a:ln>
            <a:noFill/>
          </a:ln>
        </p:spPr>
      </p:pic>
      <p:pic>
        <p:nvPicPr>
          <p:cNvPr id="2348" name="Google Shape;2348;p68" descr="Avertissement avec un remplissage uni"/>
          <p:cNvPicPr preferRelativeResize="0"/>
          <p:nvPr/>
        </p:nvPicPr>
        <p:blipFill rotWithShape="1">
          <a:blip r:embed="rId8">
            <a:alphaModFix/>
          </a:blip>
          <a:srcRect/>
          <a:stretch/>
        </p:blipFill>
        <p:spPr>
          <a:xfrm>
            <a:off x="2615260" y="4449552"/>
            <a:ext cx="185948" cy="185948"/>
          </a:xfrm>
          <a:prstGeom prst="rect">
            <a:avLst/>
          </a:prstGeom>
          <a:noFill/>
          <a:ln>
            <a:noFill/>
          </a:ln>
        </p:spPr>
      </p:pic>
      <p:pic>
        <p:nvPicPr>
          <p:cNvPr id="2349" name="Google Shape;2349;p68" descr="Avertissement avec un remplissage uni"/>
          <p:cNvPicPr preferRelativeResize="0"/>
          <p:nvPr/>
        </p:nvPicPr>
        <p:blipFill rotWithShape="1">
          <a:blip r:embed="rId8">
            <a:alphaModFix/>
          </a:blip>
          <a:srcRect/>
          <a:stretch/>
        </p:blipFill>
        <p:spPr>
          <a:xfrm>
            <a:off x="2615260" y="3621413"/>
            <a:ext cx="185948" cy="185948"/>
          </a:xfrm>
          <a:prstGeom prst="rect">
            <a:avLst/>
          </a:prstGeom>
          <a:noFill/>
          <a:ln>
            <a:noFill/>
          </a:ln>
        </p:spPr>
      </p:pic>
      <p:pic>
        <p:nvPicPr>
          <p:cNvPr id="2350" name="Google Shape;2350;p68" descr="Avertissement avec un remplissage uni"/>
          <p:cNvPicPr preferRelativeResize="0"/>
          <p:nvPr/>
        </p:nvPicPr>
        <p:blipFill rotWithShape="1">
          <a:blip r:embed="rId8">
            <a:alphaModFix/>
          </a:blip>
          <a:srcRect/>
          <a:stretch/>
        </p:blipFill>
        <p:spPr>
          <a:xfrm>
            <a:off x="2615260" y="1575116"/>
            <a:ext cx="185948" cy="18594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69"/>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Et 4/5 des professionnels de santé déclarent être à l’aise pour parler du tabac avec les PvVIH. Seulement 1/3 le sont tout à fait</a:t>
            </a:r>
            <a:endParaRPr/>
          </a:p>
        </p:txBody>
      </p:sp>
      <p:sp>
        <p:nvSpPr>
          <p:cNvPr id="2357" name="Google Shape;2357;p69"/>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Q9. Diriez-vous que vous vous sentez à l’aise pour aborder le sujet du tabac, chicha, narguilé, cannabis avec les PvVIH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358" name="Google Shape;2358;p69"/>
          <p:cNvGraphicFramePr/>
          <p:nvPr/>
        </p:nvGraphicFramePr>
        <p:xfrm>
          <a:off x="2197805" y="1390164"/>
          <a:ext cx="6832196" cy="37023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59" name="Google Shape;2359;p69"/>
          <p:cNvGraphicFramePr/>
          <p:nvPr/>
        </p:nvGraphicFramePr>
        <p:xfrm>
          <a:off x="2509344" y="5198229"/>
          <a:ext cx="7173300" cy="603500"/>
        </p:xfrm>
        <a:graphic>
          <a:graphicData uri="http://schemas.openxmlformats.org/drawingml/2006/table">
            <a:tbl>
              <a:tblPr firstRow="1" bandRow="1">
                <a:noFill/>
                <a:tableStyleId>{D0988FB2-149A-450F-9738-1AC2C797F4CA}</a:tableStyleId>
              </a:tblPr>
              <a:tblGrid>
                <a:gridCol w="1793325">
                  <a:extLst>
                    <a:ext uri="{9D8B030D-6E8A-4147-A177-3AD203B41FA5}">
                      <a16:colId xmlns:a16="http://schemas.microsoft.com/office/drawing/2014/main" val="20000"/>
                    </a:ext>
                  </a:extLst>
                </a:gridCol>
                <a:gridCol w="1793325">
                  <a:extLst>
                    <a:ext uri="{9D8B030D-6E8A-4147-A177-3AD203B41FA5}">
                      <a16:colId xmlns:a16="http://schemas.microsoft.com/office/drawing/2014/main" val="20001"/>
                    </a:ext>
                  </a:extLst>
                </a:gridCol>
                <a:gridCol w="1793325">
                  <a:extLst>
                    <a:ext uri="{9D8B030D-6E8A-4147-A177-3AD203B41FA5}">
                      <a16:colId xmlns:a16="http://schemas.microsoft.com/office/drawing/2014/main" val="20002"/>
                    </a:ext>
                  </a:extLst>
                </a:gridCol>
                <a:gridCol w="1793325">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PLUTÔT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PLUTÔT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360" name="Google Shape;2360;p69"/>
          <p:cNvGrpSpPr/>
          <p:nvPr/>
        </p:nvGrpSpPr>
        <p:grpSpPr>
          <a:xfrm>
            <a:off x="10913679" y="62212"/>
            <a:ext cx="1278321" cy="937230"/>
            <a:chOff x="9408744" y="1185992"/>
            <a:chExt cx="1278321" cy="937230"/>
          </a:xfrm>
        </p:grpSpPr>
        <p:sp>
          <p:nvSpPr>
            <p:cNvPr id="2361" name="Google Shape;2361;p69"/>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362" name="Google Shape;2362;p69"/>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363" name="Google Shape;2363;p69"/>
            <p:cNvGrpSpPr/>
            <p:nvPr/>
          </p:nvGrpSpPr>
          <p:grpSpPr>
            <a:xfrm>
              <a:off x="9823218" y="1287315"/>
              <a:ext cx="442309" cy="416627"/>
              <a:chOff x="6478588" y="5773739"/>
              <a:chExt cx="492125" cy="463550"/>
            </a:xfrm>
          </p:grpSpPr>
          <p:sp>
            <p:nvSpPr>
              <p:cNvPr id="2364" name="Google Shape;2364;p69"/>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65" name="Google Shape;2365;p69"/>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66" name="Google Shape;2366;p69"/>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67" name="Google Shape;2367;p69"/>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68" name="Google Shape;2368;p69"/>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69" name="Google Shape;2369;p69"/>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0" name="Google Shape;2370;p69"/>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1" name="Google Shape;2371;p69"/>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2" name="Google Shape;2372;p69"/>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3" name="Google Shape;2373;p69"/>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4" name="Google Shape;2374;p69"/>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5" name="Google Shape;2375;p69"/>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76" name="Google Shape;2376;p69"/>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377" name="Google Shape;2377;p69"/>
          <p:cNvSpPr/>
          <p:nvPr/>
        </p:nvSpPr>
        <p:spPr>
          <a:xfrm>
            <a:off x="3606850" y="1569068"/>
            <a:ext cx="3479940" cy="3479940"/>
          </a:xfrm>
          <a:prstGeom prst="arc">
            <a:avLst>
              <a:gd name="adj1" fmla="val 16303278"/>
              <a:gd name="adj2" fmla="val 12106607"/>
            </a:avLst>
          </a:prstGeom>
          <a:noFill/>
          <a:ln w="19050" cap="flat" cmpd="sng">
            <a:solidFill>
              <a:srgbClr val="003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2378" name="Google Shape;2378;p69"/>
          <p:cNvSpPr txBox="1"/>
          <p:nvPr/>
        </p:nvSpPr>
        <p:spPr>
          <a:xfrm>
            <a:off x="7220907" y="2221251"/>
            <a:ext cx="1001485" cy="57208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002060"/>
                </a:solidFill>
                <a:latin typeface="Barlow"/>
                <a:ea typeface="Barlow"/>
                <a:cs typeface="Barlow"/>
                <a:sym typeface="Barlow"/>
              </a:rPr>
              <a:t>Oui</a:t>
            </a:r>
            <a:endParaRPr/>
          </a:p>
          <a:p>
            <a:pPr marL="0" marR="0" lvl="0" indent="0" algn="l" rtl="0">
              <a:lnSpc>
                <a:spcPct val="115000"/>
              </a:lnSpc>
              <a:spcBef>
                <a:spcPts val="800"/>
              </a:spcBef>
              <a:spcAft>
                <a:spcPts val="0"/>
              </a:spcAft>
              <a:buNone/>
            </a:pPr>
            <a:r>
              <a:rPr lang="fr-FR" sz="1400" b="1">
                <a:solidFill>
                  <a:srgbClr val="002060"/>
                </a:solidFill>
                <a:latin typeface="Barlow"/>
                <a:ea typeface="Barlow"/>
                <a:cs typeface="Barlow"/>
                <a:sym typeface="Barlow"/>
              </a:rPr>
              <a:t>81%</a:t>
            </a:r>
            <a:endParaRPr/>
          </a:p>
        </p:txBody>
      </p:sp>
      <p:sp>
        <p:nvSpPr>
          <p:cNvPr id="2379" name="Google Shape;2379;p6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380" name="Google Shape;2380;p69"/>
          <p:cNvSpPr/>
          <p:nvPr/>
        </p:nvSpPr>
        <p:spPr>
          <a:xfrm>
            <a:off x="3606850" y="1569068"/>
            <a:ext cx="3479940" cy="3479940"/>
          </a:xfrm>
          <a:prstGeom prst="arc">
            <a:avLst>
              <a:gd name="adj1" fmla="val 12134219"/>
              <a:gd name="adj2" fmla="val 16185723"/>
            </a:avLst>
          </a:prstGeom>
          <a:no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Barlow"/>
              <a:buNone/>
            </a:pPr>
            <a:endParaRPr sz="1800" b="0" i="0" u="none" strike="noStrike" cap="none">
              <a:solidFill>
                <a:srgbClr val="717171"/>
              </a:solidFill>
              <a:latin typeface="Calibri"/>
              <a:ea typeface="Calibri"/>
              <a:cs typeface="Calibri"/>
              <a:sym typeface="Calibri"/>
            </a:endParaRPr>
          </a:p>
        </p:txBody>
      </p:sp>
      <p:sp>
        <p:nvSpPr>
          <p:cNvPr id="2381" name="Google Shape;2381;p69"/>
          <p:cNvSpPr txBox="1"/>
          <p:nvPr/>
        </p:nvSpPr>
        <p:spPr>
          <a:xfrm>
            <a:off x="3606850" y="1322589"/>
            <a:ext cx="525977" cy="57208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400" b="1">
                <a:solidFill>
                  <a:srgbClr val="C00000"/>
                </a:solidFill>
                <a:latin typeface="Barlow"/>
                <a:ea typeface="Barlow"/>
                <a:cs typeface="Barlow"/>
                <a:sym typeface="Barlow"/>
              </a:rPr>
              <a:t>Non</a:t>
            </a:r>
            <a:endParaRPr/>
          </a:p>
          <a:p>
            <a:pPr marL="0" marR="0" lvl="0" indent="0" algn="l" rtl="0">
              <a:lnSpc>
                <a:spcPct val="115000"/>
              </a:lnSpc>
              <a:spcBef>
                <a:spcPts val="800"/>
              </a:spcBef>
              <a:spcAft>
                <a:spcPts val="0"/>
              </a:spcAft>
              <a:buNone/>
            </a:pPr>
            <a:r>
              <a:rPr lang="fr-FR" sz="1400" b="1">
                <a:solidFill>
                  <a:srgbClr val="C00000"/>
                </a:solidFill>
                <a:latin typeface="Barlow"/>
                <a:ea typeface="Barlow"/>
                <a:cs typeface="Barlow"/>
                <a:sym typeface="Barlow"/>
              </a:rPr>
              <a:t>19%</a:t>
            </a:r>
            <a:endParaRPr/>
          </a:p>
        </p:txBody>
      </p:sp>
      <p:pic>
        <p:nvPicPr>
          <p:cNvPr id="2382" name="Google Shape;2382;p69" descr="Ligne fléchée : légèrement incurvée contour"/>
          <p:cNvPicPr preferRelativeResize="0"/>
          <p:nvPr/>
        </p:nvPicPr>
        <p:blipFill rotWithShape="1">
          <a:blip r:embed="rId4">
            <a:alphaModFix/>
          </a:blip>
          <a:srcRect/>
          <a:stretch/>
        </p:blipFill>
        <p:spPr>
          <a:xfrm>
            <a:off x="7358797" y="2765871"/>
            <a:ext cx="914400" cy="914400"/>
          </a:xfrm>
          <a:prstGeom prst="rect">
            <a:avLst/>
          </a:prstGeom>
          <a:noFill/>
          <a:ln>
            <a:noFill/>
          </a:ln>
        </p:spPr>
      </p:pic>
      <p:graphicFrame>
        <p:nvGraphicFramePr>
          <p:cNvPr id="2383" name="Google Shape;2383;p69"/>
          <p:cNvGraphicFramePr/>
          <p:nvPr/>
        </p:nvGraphicFramePr>
        <p:xfrm>
          <a:off x="8100284" y="2617493"/>
          <a:ext cx="2393050" cy="1211125"/>
        </p:xfrm>
        <a:graphic>
          <a:graphicData uri="http://schemas.openxmlformats.org/drawingml/2006/table">
            <a:tbl>
              <a:tblPr firstRow="1" bandRow="1">
                <a:noFill/>
                <a:tableStyleId>{D0988FB2-149A-450F-9738-1AC2C797F4CA}</a:tableStyleId>
              </a:tblPr>
              <a:tblGrid>
                <a:gridCol w="1836150">
                  <a:extLst>
                    <a:ext uri="{9D8B030D-6E8A-4147-A177-3AD203B41FA5}">
                      <a16:colId xmlns:a16="http://schemas.microsoft.com/office/drawing/2014/main" val="20000"/>
                    </a:ext>
                  </a:extLst>
                </a:gridCol>
                <a:gridCol w="556900">
                  <a:extLst>
                    <a:ext uri="{9D8B030D-6E8A-4147-A177-3AD203B41FA5}">
                      <a16:colId xmlns:a16="http://schemas.microsoft.com/office/drawing/2014/main" val="20001"/>
                    </a:ext>
                  </a:extLst>
                </a:gridCol>
              </a:tblGrid>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Infectiologue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97</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Médecin généraliste </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2060"/>
                          </a:solidFill>
                          <a:latin typeface="Barlow"/>
                          <a:ea typeface="Barlow"/>
                          <a:cs typeface="Barlow"/>
                          <a:sym typeface="Barlow"/>
                        </a:rPr>
                        <a:t>83</a:t>
                      </a:r>
                      <a:endParaRPr sz="1050" b="0" i="0" u="none" strike="noStrike" cap="none">
                        <a:solidFill>
                          <a:srgbClr val="00206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Pharmacien</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59</a:t>
                      </a:r>
                      <a:endParaRPr sz="1050" b="0" i="0" u="none" strike="noStrike" cap="none">
                        <a:solidFill>
                          <a:srgbClr val="FF000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Infirmier</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2060"/>
                          </a:solidFill>
                          <a:latin typeface="Barlow"/>
                          <a:ea typeface="Barlow"/>
                          <a:cs typeface="Barlow"/>
                          <a:sym typeface="Barlow"/>
                        </a:rPr>
                        <a:t>82</a:t>
                      </a:r>
                      <a:endParaRPr sz="1050" b="0" i="0" u="none" strike="noStrike" cap="none">
                        <a:solidFill>
                          <a:srgbClr val="002060"/>
                        </a:solidFill>
                        <a:latin typeface="Barlow"/>
                        <a:ea typeface="Barlow"/>
                        <a:cs typeface="Barlow"/>
                        <a:sym typeface="Barlow"/>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42225">
                <a:tc>
                  <a:txBody>
                    <a:bodyPr/>
                    <a:lstStyle/>
                    <a:p>
                      <a:pPr marL="0" marR="0" lvl="0" indent="0" algn="r" rtl="0">
                        <a:spcBef>
                          <a:spcPts val="0"/>
                        </a:spcBef>
                        <a:spcAft>
                          <a:spcPts val="0"/>
                        </a:spcAft>
                        <a:buNone/>
                      </a:pPr>
                      <a:r>
                        <a:rPr lang="fr-FR" sz="1050" b="0" i="0" u="none" strike="noStrike" cap="none">
                          <a:solidFill>
                            <a:srgbClr val="002060"/>
                          </a:solidFill>
                          <a:latin typeface="Barlow"/>
                          <a:ea typeface="Barlow"/>
                          <a:cs typeface="Barlow"/>
                          <a:sym typeface="Barlow"/>
                        </a:rPr>
                        <a:t>N’a jamais fumé</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71</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profil des PvVIH interrogées</a:t>
            </a:r>
            <a:endParaRPr/>
          </a:p>
        </p:txBody>
      </p:sp>
      <p:graphicFrame>
        <p:nvGraphicFramePr>
          <p:cNvPr id="594" name="Google Shape;594;p7"/>
          <p:cNvGraphicFramePr/>
          <p:nvPr/>
        </p:nvGraphicFramePr>
        <p:xfrm>
          <a:off x="1117285" y="1772615"/>
          <a:ext cx="3000000" cy="3000000"/>
        </p:xfrm>
        <a:graphic>
          <a:graphicData uri="http://schemas.openxmlformats.org/drawingml/2006/table">
            <a:tbl>
              <a:tblPr firstRow="1" bandRow="1">
                <a:noFill/>
                <a:tableStyleId>{D0988FB2-149A-450F-9738-1AC2C797F4CA}</a:tableStyleId>
              </a:tblPr>
              <a:tblGrid>
                <a:gridCol w="1361300">
                  <a:extLst>
                    <a:ext uri="{9D8B030D-6E8A-4147-A177-3AD203B41FA5}">
                      <a16:colId xmlns:a16="http://schemas.microsoft.com/office/drawing/2014/main" val="20000"/>
                    </a:ext>
                  </a:extLst>
                </a:gridCol>
              </a:tblGrid>
              <a:tr h="708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Moins de 5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8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6 à 10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8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11 à 20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8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21 à 30 ans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8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Plus de 30 ans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95" name="Google Shape;595;p7"/>
          <p:cNvSpPr txBox="1"/>
          <p:nvPr/>
        </p:nvSpPr>
        <p:spPr>
          <a:xfrm>
            <a:off x="2653503" y="5362565"/>
            <a:ext cx="2566199" cy="27135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7F7F7F"/>
              </a:buClr>
              <a:buSzPts val="1200"/>
              <a:buFont typeface="Barlow"/>
              <a:buNone/>
            </a:pPr>
            <a:r>
              <a:rPr lang="fr-FR" sz="1200" b="0" i="1" u="none" strike="noStrike" cap="none">
                <a:solidFill>
                  <a:srgbClr val="7F7F7F"/>
                </a:solidFill>
                <a:latin typeface="Barlow"/>
                <a:ea typeface="Barlow"/>
                <a:cs typeface="Barlow"/>
                <a:sym typeface="Barlow"/>
              </a:rPr>
              <a:t>3% ne souhaitent pas répondre</a:t>
            </a:r>
            <a:endParaRPr/>
          </a:p>
        </p:txBody>
      </p:sp>
      <p:grpSp>
        <p:nvGrpSpPr>
          <p:cNvPr id="596" name="Google Shape;596;p7"/>
          <p:cNvGrpSpPr/>
          <p:nvPr/>
        </p:nvGrpSpPr>
        <p:grpSpPr>
          <a:xfrm>
            <a:off x="10917210" y="135141"/>
            <a:ext cx="1649580" cy="808899"/>
            <a:chOff x="-161843" y="1708609"/>
            <a:chExt cx="1649580" cy="808899"/>
          </a:xfrm>
        </p:grpSpPr>
        <p:grpSp>
          <p:nvGrpSpPr>
            <p:cNvPr id="597" name="Google Shape;597;p7"/>
            <p:cNvGrpSpPr/>
            <p:nvPr/>
          </p:nvGrpSpPr>
          <p:grpSpPr>
            <a:xfrm>
              <a:off x="368934" y="1708609"/>
              <a:ext cx="588025" cy="588025"/>
              <a:chOff x="2641002" y="1479176"/>
              <a:chExt cx="645696" cy="645696"/>
            </a:xfrm>
          </p:grpSpPr>
          <p:sp>
            <p:nvSpPr>
              <p:cNvPr id="598" name="Google Shape;598;p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599" name="Google Shape;599;p7"/>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600" name="Google Shape;600;p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PvVIH</a:t>
              </a:r>
              <a:endParaRPr sz="1100" b="1" i="0" u="none" strike="noStrike" cap="none">
                <a:solidFill>
                  <a:srgbClr val="175673"/>
                </a:solidFill>
                <a:latin typeface="Barlow"/>
                <a:ea typeface="Barlow"/>
                <a:cs typeface="Barlow"/>
                <a:sym typeface="Barlow"/>
              </a:endParaRPr>
            </a:p>
          </p:txBody>
        </p:sp>
      </p:grpSp>
      <p:sp>
        <p:nvSpPr>
          <p:cNvPr id="601" name="Google Shape;601;p7"/>
          <p:cNvSpPr txBox="1"/>
          <p:nvPr/>
        </p:nvSpPr>
        <p:spPr>
          <a:xfrm>
            <a:off x="747138" y="1419199"/>
            <a:ext cx="4472564" cy="27135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200"/>
              <a:buFont typeface="Barlow"/>
              <a:buNone/>
            </a:pPr>
            <a:r>
              <a:rPr lang="fr-FR" sz="1200" b="0" i="0" u="none" strike="noStrike" cap="none">
                <a:solidFill>
                  <a:srgbClr val="002060"/>
                </a:solidFill>
                <a:latin typeface="Barlow"/>
                <a:ea typeface="Barlow"/>
                <a:cs typeface="Barlow"/>
                <a:sym typeface="Barlow"/>
              </a:rPr>
              <a:t>RS12. Depuis combien de temps êtes-vous séropositif ?</a:t>
            </a:r>
            <a:endParaRPr/>
          </a:p>
        </p:txBody>
      </p:sp>
      <p:sp>
        <p:nvSpPr>
          <p:cNvPr id="602" name="Google Shape;602;p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603" name="Google Shape;603;p7"/>
          <p:cNvSpPr txBox="1"/>
          <p:nvPr/>
        </p:nvSpPr>
        <p:spPr>
          <a:xfrm>
            <a:off x="5500179" y="1421763"/>
            <a:ext cx="3410384" cy="27135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200"/>
              <a:buFont typeface="Barlow"/>
              <a:buNone/>
            </a:pPr>
            <a:r>
              <a:rPr lang="fr-FR" sz="1200" b="0" i="0" u="none" strike="noStrike" cap="none">
                <a:solidFill>
                  <a:srgbClr val="002060"/>
                </a:solidFill>
                <a:latin typeface="Barlow"/>
                <a:ea typeface="Barlow"/>
                <a:cs typeface="Barlow"/>
                <a:sym typeface="Barlow"/>
              </a:rPr>
              <a:t>RS14. Comment définiriez-vous votre sexualité ? </a:t>
            </a:r>
            <a:endParaRPr/>
          </a:p>
        </p:txBody>
      </p:sp>
      <p:graphicFrame>
        <p:nvGraphicFramePr>
          <p:cNvPr id="604" name="Google Shape;604;p7"/>
          <p:cNvGraphicFramePr/>
          <p:nvPr/>
        </p:nvGraphicFramePr>
        <p:xfrm>
          <a:off x="5296640" y="1690556"/>
          <a:ext cx="3000000" cy="3000000"/>
        </p:xfrm>
        <a:graphic>
          <a:graphicData uri="http://schemas.openxmlformats.org/drawingml/2006/table">
            <a:tbl>
              <a:tblPr firstRow="1" bandRow="1">
                <a:noFill/>
                <a:tableStyleId>{D0988FB2-149A-450F-9738-1AC2C797F4CA}</a:tableStyleId>
              </a:tblPr>
              <a:tblGrid>
                <a:gridCol w="3039025">
                  <a:extLst>
                    <a:ext uri="{9D8B030D-6E8A-4147-A177-3AD203B41FA5}">
                      <a16:colId xmlns:a16="http://schemas.microsoft.com/office/drawing/2014/main" val="20000"/>
                    </a:ext>
                  </a:extLst>
                </a:gridCol>
              </a:tblGrid>
              <a:tr h="6979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Hétérosexuel / Hétérosexuelle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979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Bisexuel / Bisexuelle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979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Homosexuel / Homosexuelle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979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Pansexuel / Pansexuelle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979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Asexuel / Asexuelle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05" name="Google Shape;605;p7"/>
          <p:cNvSpPr txBox="1"/>
          <p:nvPr/>
        </p:nvSpPr>
        <p:spPr>
          <a:xfrm>
            <a:off x="8465793" y="5214792"/>
            <a:ext cx="2566199" cy="46897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7F7F7F"/>
              </a:buClr>
              <a:buSzPts val="1200"/>
              <a:buFont typeface="Barlow"/>
              <a:buNone/>
            </a:pPr>
            <a:r>
              <a:rPr lang="fr-FR" sz="1200" b="0" i="1" u="none" strike="noStrike" cap="none">
                <a:solidFill>
                  <a:srgbClr val="7F7F7F"/>
                </a:solidFill>
                <a:latin typeface="Barlow"/>
                <a:ea typeface="Barlow"/>
                <a:cs typeface="Barlow"/>
                <a:sym typeface="Barlow"/>
              </a:rPr>
              <a:t>1% ne sait pas</a:t>
            </a:r>
            <a:br>
              <a:rPr lang="fr-FR" sz="1200" b="0" i="1" u="none" strike="noStrike" cap="none">
                <a:solidFill>
                  <a:srgbClr val="7F7F7F"/>
                </a:solidFill>
                <a:latin typeface="Barlow"/>
                <a:ea typeface="Barlow"/>
                <a:cs typeface="Barlow"/>
                <a:sym typeface="Barlow"/>
              </a:rPr>
            </a:br>
            <a:r>
              <a:rPr lang="fr-FR" sz="1200" b="0" i="1" u="none" strike="noStrike" cap="none">
                <a:solidFill>
                  <a:srgbClr val="7F7F7F"/>
                </a:solidFill>
                <a:latin typeface="Barlow"/>
                <a:ea typeface="Barlow"/>
                <a:cs typeface="Barlow"/>
                <a:sym typeface="Barlow"/>
              </a:rPr>
              <a:t>1% ne souhaite pas répondre</a:t>
            </a:r>
            <a:endParaRPr/>
          </a:p>
        </p:txBody>
      </p:sp>
      <p:sp>
        <p:nvSpPr>
          <p:cNvPr id="606" name="Google Shape;606;p7"/>
          <p:cNvSpPr txBox="1"/>
          <p:nvPr/>
        </p:nvSpPr>
        <p:spPr>
          <a:xfrm>
            <a:off x="10990109"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(2/2)</a:t>
            </a:r>
            <a:endParaRPr sz="1800" b="1" i="0" u="none" strike="noStrike" cap="none">
              <a:solidFill>
                <a:srgbClr val="000000"/>
              </a:solidFill>
              <a:latin typeface="Barlow"/>
              <a:ea typeface="Barlow"/>
              <a:cs typeface="Barlow"/>
              <a:sym typeface="Barlow"/>
            </a:endParaRPr>
          </a:p>
        </p:txBody>
      </p:sp>
      <p:graphicFrame>
        <p:nvGraphicFramePr>
          <p:cNvPr id="607" name="Google Shape;607;p7"/>
          <p:cNvGraphicFramePr/>
          <p:nvPr/>
        </p:nvGraphicFramePr>
        <p:xfrm>
          <a:off x="2701756" y="1677630"/>
          <a:ext cx="2617743" cy="37611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8" name="Google Shape;608;p7"/>
          <p:cNvGraphicFramePr/>
          <p:nvPr/>
        </p:nvGraphicFramePr>
        <p:xfrm>
          <a:off x="8405647" y="1562898"/>
          <a:ext cx="3786353" cy="3761171"/>
        </p:xfrm>
        <a:graphic>
          <a:graphicData uri="http://schemas.openxmlformats.org/drawingml/2006/chart">
            <c:chart xmlns:c="http://schemas.openxmlformats.org/drawingml/2006/chart" xmlns:r="http://schemas.openxmlformats.org/officeDocument/2006/relationships" r:id="rId5"/>
          </a:graphicData>
        </a:graphic>
      </p:graphicFrame>
      <p:sp>
        <p:nvSpPr>
          <p:cNvPr id="609" name="Google Shape;609;p7"/>
          <p:cNvSpPr txBox="1"/>
          <p:nvPr/>
        </p:nvSpPr>
        <p:spPr>
          <a:xfrm>
            <a:off x="4130917" y="4026866"/>
            <a:ext cx="604591" cy="27135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78</a:t>
            </a:r>
            <a:endParaRPr sz="1000" b="1" i="1" u="none" strike="noStrike" cap="none">
              <a:solidFill>
                <a:srgbClr val="002060"/>
              </a:solidFill>
              <a:latin typeface="Barlow"/>
              <a:ea typeface="Barlow"/>
              <a:cs typeface="Barlow"/>
              <a:sym typeface="Barlow"/>
            </a:endParaRPr>
          </a:p>
        </p:txBody>
      </p:sp>
      <p:cxnSp>
        <p:nvCxnSpPr>
          <p:cNvPr id="610" name="Google Shape;610;p7"/>
          <p:cNvCxnSpPr/>
          <p:nvPr/>
        </p:nvCxnSpPr>
        <p:spPr>
          <a:xfrm>
            <a:off x="4239322" y="3429000"/>
            <a:ext cx="0" cy="1738445"/>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sp>
        <p:nvSpPr>
          <p:cNvPr id="2389" name="Google Shape;2389;p70"/>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Pour les professionnels de santé pas à l’aise pour parler du tabac, c’est avant tout en raison du sentiment d’un manque de ressources, et de ne pas savoir comment en parler.</a:t>
            </a:r>
            <a:endParaRPr/>
          </a:p>
        </p:txBody>
      </p:sp>
      <p:sp>
        <p:nvSpPr>
          <p:cNvPr id="2390" name="Google Shape;2390;p70"/>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Q10. Pour quelle(s) raison(s) n’êtes-vous pas à l’aise pour parler du tabac, chicha, narguilé, cannabis avec les PvVIH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aux professionnels de santé qui ne sont pas à l’aise pour aborder le sujet du tabac, chicha, narguilé, cannabis avec les PvVIH (n = 71)</a:t>
            </a:r>
            <a:endParaRPr sz="1000" u="none" strike="noStrike" cap="none">
              <a:solidFill>
                <a:srgbClr val="002060"/>
              </a:solidFill>
              <a:latin typeface="Barlow"/>
              <a:ea typeface="Barlow"/>
              <a:cs typeface="Barlow"/>
              <a:sym typeface="Barlow"/>
            </a:endParaRPr>
          </a:p>
        </p:txBody>
      </p:sp>
      <p:graphicFrame>
        <p:nvGraphicFramePr>
          <p:cNvPr id="2391" name="Google Shape;2391;p70"/>
          <p:cNvGraphicFramePr/>
          <p:nvPr/>
        </p:nvGraphicFramePr>
        <p:xfrm>
          <a:off x="797176" y="1360777"/>
          <a:ext cx="3000000" cy="3000000"/>
        </p:xfrm>
        <a:graphic>
          <a:graphicData uri="http://schemas.openxmlformats.org/drawingml/2006/table">
            <a:tbl>
              <a:tblPr firstRow="1" bandRow="1">
                <a:noFill/>
                <a:tableStyleId>{D0988FB2-149A-450F-9738-1AC2C797F4CA}</a:tableStyleId>
              </a:tblPr>
              <a:tblGrid>
                <a:gridCol w="6625875">
                  <a:extLst>
                    <a:ext uri="{9D8B030D-6E8A-4147-A177-3AD203B41FA5}">
                      <a16:colId xmlns:a16="http://schemas.microsoft.com/office/drawing/2014/main" val="20000"/>
                    </a:ext>
                  </a:extLst>
                </a:gridCol>
              </a:tblGrid>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avez le sentiment de ne pas avoir les ressources pour le faire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ne savez pas comment parler du tabac, quels mots utiliser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n’avez pas le temps d’en parler, vous préférez vous concentrer sur le VIH et sa prise en charge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 sujet vous semble secondaire face au 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considérez que ce n’est pas à vous d’aborder ce sujet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pensez que cela sera inutile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2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considérez que le fait de fumer est l’un de leur rare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plaisir et qu’il y a d’autres sujets à aborder avec eux</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924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fumez vous-même et ne vous sentez pas légitime pour en parler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924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Une autre raison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2392" name="Google Shape;2392;p70"/>
          <p:cNvGrpSpPr/>
          <p:nvPr/>
        </p:nvGrpSpPr>
        <p:grpSpPr>
          <a:xfrm>
            <a:off x="10913679" y="62212"/>
            <a:ext cx="1278321" cy="937230"/>
            <a:chOff x="9408744" y="1185992"/>
            <a:chExt cx="1278321" cy="937230"/>
          </a:xfrm>
        </p:grpSpPr>
        <p:sp>
          <p:nvSpPr>
            <p:cNvPr id="2393" name="Google Shape;2393;p70"/>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394" name="Google Shape;2394;p70"/>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395" name="Google Shape;2395;p70"/>
            <p:cNvGrpSpPr/>
            <p:nvPr/>
          </p:nvGrpSpPr>
          <p:grpSpPr>
            <a:xfrm>
              <a:off x="9823218" y="1287315"/>
              <a:ext cx="442309" cy="416627"/>
              <a:chOff x="6478588" y="5773739"/>
              <a:chExt cx="492125" cy="463550"/>
            </a:xfrm>
          </p:grpSpPr>
          <p:sp>
            <p:nvSpPr>
              <p:cNvPr id="2396" name="Google Shape;2396;p70"/>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97" name="Google Shape;2397;p70"/>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98" name="Google Shape;2398;p70"/>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399" name="Google Shape;2399;p70"/>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0" name="Google Shape;2400;p70"/>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1" name="Google Shape;2401;p70"/>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2" name="Google Shape;2402;p70"/>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3" name="Google Shape;2403;p70"/>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4" name="Google Shape;2404;p70"/>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5" name="Google Shape;2405;p70"/>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6" name="Google Shape;2406;p70"/>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7" name="Google Shape;2407;p70"/>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08" name="Google Shape;2408;p70"/>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409" name="Google Shape;2409;p7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410" name="Google Shape;2410;p70"/>
          <p:cNvGraphicFramePr/>
          <p:nvPr/>
        </p:nvGraphicFramePr>
        <p:xfrm>
          <a:off x="7423041" y="1137520"/>
          <a:ext cx="2595384" cy="4875929"/>
        </p:xfrm>
        <a:graphic>
          <a:graphicData uri="http://schemas.openxmlformats.org/drawingml/2006/chart">
            <c:chart xmlns:c="http://schemas.openxmlformats.org/drawingml/2006/chart" xmlns:r="http://schemas.openxmlformats.org/officeDocument/2006/relationships" r:id="rId3"/>
          </a:graphicData>
        </a:graphic>
      </p:graphicFrame>
      <p:sp>
        <p:nvSpPr>
          <p:cNvPr id="2411" name="Google Shape;2411;p70"/>
          <p:cNvSpPr txBox="1"/>
          <p:nvPr/>
        </p:nvSpPr>
        <p:spPr>
          <a:xfrm>
            <a:off x="8589331" y="1244951"/>
            <a:ext cx="735675"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FFC79F"/>
              </a:buClr>
              <a:buSzPts val="1200"/>
              <a:buFont typeface="Barlow"/>
              <a:buNone/>
            </a:pPr>
            <a:r>
              <a:rPr lang="fr-FR" sz="1200" b="1" i="0" u="none" strike="noStrike" cap="small">
                <a:solidFill>
                  <a:srgbClr val="FFC79F"/>
                </a:solidFill>
                <a:latin typeface="Barlow"/>
                <a:ea typeface="Barlow"/>
                <a:cs typeface="Barlow"/>
                <a:sym typeface="Barlow"/>
              </a:rPr>
              <a:t>Au total</a:t>
            </a:r>
            <a:endParaRPr/>
          </a:p>
        </p:txBody>
      </p:sp>
      <p:sp>
        <p:nvSpPr>
          <p:cNvPr id="2412" name="Google Shape;2412;p70"/>
          <p:cNvSpPr txBox="1"/>
          <p:nvPr/>
        </p:nvSpPr>
        <p:spPr>
          <a:xfrm>
            <a:off x="7567571" y="1244952"/>
            <a:ext cx="943846" cy="238902"/>
          </a:xfrm>
          <a:prstGeom prst="rect">
            <a:avLst/>
          </a:prstGeom>
          <a:noFill/>
          <a:ln>
            <a:noFill/>
          </a:ln>
        </p:spPr>
        <p:txBody>
          <a:bodyPr spcFirstLastPara="1" wrap="square" lIns="72000" tIns="36000" rIns="72000" bIns="36000" anchor="t" anchorCtr="0">
            <a:spAutoFit/>
          </a:bodyPr>
          <a:lstStyle/>
          <a:p>
            <a:pPr marL="0" marR="0" lvl="0" indent="0" algn="l" rtl="0">
              <a:lnSpc>
                <a:spcPct val="90000"/>
              </a:lnSpc>
              <a:spcBef>
                <a:spcPts val="0"/>
              </a:spcBef>
              <a:spcAft>
                <a:spcPts val="0"/>
              </a:spcAft>
              <a:buClr>
                <a:srgbClr val="CA5500"/>
              </a:buClr>
              <a:buSzPts val="1200"/>
              <a:buFont typeface="Barlow"/>
              <a:buNone/>
            </a:pPr>
            <a:r>
              <a:rPr lang="fr-FR" sz="1200" b="1" i="0" u="none" strike="noStrike" cap="small">
                <a:solidFill>
                  <a:srgbClr val="CA5500"/>
                </a:solidFill>
                <a:latin typeface="Barlow"/>
                <a:ea typeface="Barlow"/>
                <a:cs typeface="Barlow"/>
                <a:sym typeface="Barlow"/>
              </a:rPr>
              <a:t>En premier</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2417"/>
        <p:cNvGrpSpPr/>
        <p:nvPr/>
      </p:nvGrpSpPr>
      <p:grpSpPr>
        <a:xfrm>
          <a:off x="0" y="0"/>
          <a:ext cx="0" cy="0"/>
          <a:chOff x="0" y="0"/>
          <a:chExt cx="0" cy="0"/>
        </a:xfrm>
      </p:grpSpPr>
      <p:sp>
        <p:nvSpPr>
          <p:cNvPr id="2418" name="Google Shape;2418;p71"/>
          <p:cNvSpPr txBox="1">
            <a:spLocks noGrp="1"/>
          </p:cNvSpPr>
          <p:nvPr>
            <p:ph type="title"/>
          </p:nvPr>
        </p:nvSpPr>
        <p:spPr>
          <a:xfrm>
            <a:off x="432000" y="1350000"/>
            <a:ext cx="8716762"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LA PRISE EN CHARGE DU TABAC PAR LES PROFESSIONNELS DE SANTÉ</a:t>
            </a:r>
            <a:endParaRPr/>
          </a:p>
        </p:txBody>
      </p:sp>
      <p:sp>
        <p:nvSpPr>
          <p:cNvPr id="2419" name="Google Shape;2419;p71"/>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4b</a:t>
            </a:r>
            <a:endParaRPr/>
          </a:p>
          <a:p>
            <a:pPr marL="0" lvl="0" indent="0" algn="ctr" rtl="0">
              <a:lnSpc>
                <a:spcPct val="100000"/>
              </a:lnSpc>
              <a:spcBef>
                <a:spcPts val="0"/>
              </a:spcBef>
              <a:spcAft>
                <a:spcPts val="0"/>
              </a:spcAft>
              <a:buClr>
                <a:schemeClr val="lt1"/>
              </a:buClr>
              <a:buSzPts val="11700"/>
              <a:buNone/>
            </a:pPr>
            <a:endParaRPr/>
          </a:p>
        </p:txBody>
      </p:sp>
      <p:sp>
        <p:nvSpPr>
          <p:cNvPr id="2420" name="Google Shape;2420;p71"/>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2425"/>
        <p:cNvGrpSpPr/>
        <p:nvPr/>
      </p:nvGrpSpPr>
      <p:grpSpPr>
        <a:xfrm>
          <a:off x="0" y="0"/>
          <a:ext cx="0" cy="0"/>
          <a:chOff x="0" y="0"/>
          <a:chExt cx="0" cy="0"/>
        </a:xfrm>
      </p:grpSpPr>
      <p:graphicFrame>
        <p:nvGraphicFramePr>
          <p:cNvPr id="2426" name="Google Shape;2426;p72"/>
          <p:cNvGraphicFramePr/>
          <p:nvPr/>
        </p:nvGraphicFramePr>
        <p:xfrm>
          <a:off x="10182020" y="1836960"/>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11887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887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75</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88725">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77</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427" name="Google Shape;2427;p72"/>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Interroger les PvVIH sur leur consommation de tabac et de substances est loin d’être un réflexe pour les professionnels de santé : seule la moitié d’entre eux déclarent le faire systématiquement au début d’une prise en charge d’un nouveau patient VIH.</a:t>
            </a:r>
            <a:endParaRPr/>
          </a:p>
        </p:txBody>
      </p:sp>
      <p:sp>
        <p:nvSpPr>
          <p:cNvPr id="2428" name="Google Shape;2428;p72"/>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Q11. Lorsque vous rencontrez un nouveau patient vivant avec le VIH, lui posez-vous les questions suivantes </a:t>
            </a:r>
            <a:r>
              <a:rPr lang="fr-FR" sz="1000" u="sng" strike="noStrike" cap="none">
                <a:solidFill>
                  <a:srgbClr val="002060"/>
                </a:solidFill>
                <a:latin typeface="Barlow"/>
                <a:ea typeface="Barlow"/>
                <a:cs typeface="Barlow"/>
                <a:sym typeface="Barlow"/>
              </a:rPr>
              <a:t>au début de la prise en charge </a:t>
            </a:r>
            <a:r>
              <a:rPr lang="fr-FR" sz="1000" u="none" strike="noStrike" cap="none">
                <a:solidFill>
                  <a:srgbClr val="002060"/>
                </a:solidFill>
                <a:latin typeface="Barlow"/>
                <a:ea typeface="Barlow"/>
                <a:cs typeface="Barlow"/>
                <a:sym typeface="Barlow"/>
              </a:rPr>
              <a:t>?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429" name="Google Shape;2429;p72"/>
          <p:cNvGraphicFramePr/>
          <p:nvPr/>
        </p:nvGraphicFramePr>
        <p:xfrm>
          <a:off x="5540596" y="1763696"/>
          <a:ext cx="4617720" cy="3740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30" name="Google Shape;2430;p72"/>
          <p:cNvGraphicFramePr/>
          <p:nvPr/>
        </p:nvGraphicFramePr>
        <p:xfrm>
          <a:off x="181375" y="1836960"/>
          <a:ext cx="3000000" cy="3000000"/>
        </p:xfrm>
        <a:graphic>
          <a:graphicData uri="http://schemas.openxmlformats.org/drawingml/2006/table">
            <a:tbl>
              <a:tblPr firstRow="1" bandRow="1">
                <a:noFill/>
                <a:tableStyleId>{D0988FB2-149A-450F-9738-1AC2C797F4CA}</a:tableStyleId>
              </a:tblPr>
              <a:tblGrid>
                <a:gridCol w="5455625">
                  <a:extLst>
                    <a:ext uri="{9D8B030D-6E8A-4147-A177-3AD203B41FA5}">
                      <a16:colId xmlns:a16="http://schemas.microsoft.com/office/drawing/2014/main" val="20000"/>
                    </a:ext>
                  </a:extLst>
                </a:gridCol>
              </a:tblGrid>
              <a:tr h="1188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S’il fume du tabac, chicha, narguilé, cannabis, et à quelle fréquence</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88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S’il a déjà fumé par le passé</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88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S’il consomme d’autres substances </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431" name="Google Shape;2431;p72"/>
          <p:cNvGraphicFramePr/>
          <p:nvPr/>
        </p:nvGraphicFramePr>
        <p:xfrm>
          <a:off x="4920051" y="5283337"/>
          <a:ext cx="3000000" cy="3000000"/>
        </p:xfrm>
        <a:graphic>
          <a:graphicData uri="http://schemas.openxmlformats.org/drawingml/2006/table">
            <a:tbl>
              <a:tblPr firstRow="1" bandRow="1">
                <a:noFill/>
                <a:tableStyleId>{D0988FB2-149A-450F-9738-1AC2C797F4CA}</a:tableStyleId>
              </a:tblPr>
              <a:tblGrid>
                <a:gridCol w="1363900">
                  <a:extLst>
                    <a:ext uri="{9D8B030D-6E8A-4147-A177-3AD203B41FA5}">
                      <a16:colId xmlns:a16="http://schemas.microsoft.com/office/drawing/2014/main" val="20000"/>
                    </a:ext>
                  </a:extLst>
                </a:gridCol>
                <a:gridCol w="1363900">
                  <a:extLst>
                    <a:ext uri="{9D8B030D-6E8A-4147-A177-3AD203B41FA5}">
                      <a16:colId xmlns:a16="http://schemas.microsoft.com/office/drawing/2014/main" val="20001"/>
                    </a:ext>
                  </a:extLst>
                </a:gridCol>
                <a:gridCol w="1363900">
                  <a:extLst>
                    <a:ext uri="{9D8B030D-6E8A-4147-A177-3AD203B41FA5}">
                      <a16:colId xmlns:a16="http://schemas.microsoft.com/office/drawing/2014/main" val="20002"/>
                    </a:ext>
                  </a:extLst>
                </a:gridCol>
                <a:gridCol w="136390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SYSTEMATIQUEMENT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PARFOIS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RAREMENT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JAMAIS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432" name="Google Shape;2432;p72"/>
          <p:cNvGrpSpPr/>
          <p:nvPr/>
        </p:nvGrpSpPr>
        <p:grpSpPr>
          <a:xfrm>
            <a:off x="10913679" y="62212"/>
            <a:ext cx="1278321" cy="937230"/>
            <a:chOff x="9408744" y="1185992"/>
            <a:chExt cx="1278321" cy="937230"/>
          </a:xfrm>
        </p:grpSpPr>
        <p:sp>
          <p:nvSpPr>
            <p:cNvPr id="2433" name="Google Shape;2433;p72"/>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434" name="Google Shape;2434;p72"/>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435" name="Google Shape;2435;p72"/>
            <p:cNvGrpSpPr/>
            <p:nvPr/>
          </p:nvGrpSpPr>
          <p:grpSpPr>
            <a:xfrm>
              <a:off x="9823218" y="1287315"/>
              <a:ext cx="442309" cy="416627"/>
              <a:chOff x="6478588" y="5773739"/>
              <a:chExt cx="492125" cy="463550"/>
            </a:xfrm>
          </p:grpSpPr>
          <p:sp>
            <p:nvSpPr>
              <p:cNvPr id="2436" name="Google Shape;2436;p72"/>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37" name="Google Shape;2437;p72"/>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38" name="Google Shape;2438;p72"/>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39" name="Google Shape;2439;p72"/>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0" name="Google Shape;2440;p72"/>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1" name="Google Shape;2441;p72"/>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2" name="Google Shape;2442;p72"/>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3" name="Google Shape;2443;p72"/>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4" name="Google Shape;2444;p72"/>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5" name="Google Shape;2445;p72"/>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6" name="Google Shape;2446;p72"/>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7" name="Google Shape;2447;p72"/>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48" name="Google Shape;2448;p72"/>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449" name="Google Shape;2449;p72"/>
          <p:cNvSpPr txBox="1"/>
          <p:nvPr/>
        </p:nvSpPr>
        <p:spPr>
          <a:xfrm>
            <a:off x="9839333" y="1459980"/>
            <a:ext cx="183355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Systématiquement</a:t>
            </a:r>
            <a:br>
              <a:rPr lang="fr-FR" sz="1400" b="1">
                <a:solidFill>
                  <a:srgbClr val="002060"/>
                </a:solidFill>
                <a:latin typeface="Barlow"/>
                <a:ea typeface="Barlow"/>
                <a:cs typeface="Barlow"/>
                <a:sym typeface="Barlow"/>
              </a:rPr>
            </a:br>
            <a:r>
              <a:rPr lang="fr-FR" sz="1400" b="1">
                <a:solidFill>
                  <a:srgbClr val="002060"/>
                </a:solidFill>
                <a:latin typeface="Barlow"/>
                <a:ea typeface="Barlow"/>
                <a:cs typeface="Barlow"/>
                <a:sym typeface="Barlow"/>
              </a:rPr>
              <a:t> / Parfois</a:t>
            </a:r>
            <a:endParaRPr sz="2000" b="1">
              <a:solidFill>
                <a:srgbClr val="002060"/>
              </a:solidFill>
              <a:latin typeface="Barlow"/>
              <a:ea typeface="Barlow"/>
              <a:cs typeface="Barlow"/>
              <a:sym typeface="Barlow"/>
            </a:endParaRPr>
          </a:p>
        </p:txBody>
      </p:sp>
      <p:sp>
        <p:nvSpPr>
          <p:cNvPr id="2450" name="Google Shape;2450;p7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451" name="Google Shape;2451;p72"/>
          <p:cNvSpPr txBox="1"/>
          <p:nvPr/>
        </p:nvSpPr>
        <p:spPr>
          <a:xfrm>
            <a:off x="589787" y="1352972"/>
            <a:ext cx="7950898" cy="316753"/>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2000" b="1">
                <a:solidFill>
                  <a:srgbClr val="002060"/>
                </a:solidFill>
                <a:latin typeface="Barlow"/>
                <a:ea typeface="Barlow"/>
                <a:cs typeface="Barlow"/>
                <a:sym typeface="Barlow"/>
              </a:rPr>
              <a:t>49% </a:t>
            </a:r>
            <a:r>
              <a:rPr lang="fr-FR" sz="1600">
                <a:solidFill>
                  <a:srgbClr val="002060"/>
                </a:solidFill>
                <a:latin typeface="Barlow"/>
                <a:ea typeface="Barlow"/>
                <a:cs typeface="Barlow"/>
                <a:sym typeface="Barlow"/>
              </a:rPr>
              <a:t>des professionnels de santé posent </a:t>
            </a:r>
            <a:r>
              <a:rPr lang="fr-FR" sz="1600" u="sng">
                <a:solidFill>
                  <a:srgbClr val="002060"/>
                </a:solidFill>
                <a:latin typeface="Barlow"/>
                <a:ea typeface="Barlow"/>
                <a:cs typeface="Barlow"/>
                <a:sym typeface="Barlow"/>
              </a:rPr>
              <a:t>systématiquement</a:t>
            </a:r>
            <a:r>
              <a:rPr lang="fr-FR" sz="1600">
                <a:solidFill>
                  <a:srgbClr val="002060"/>
                </a:solidFill>
                <a:latin typeface="Barlow"/>
                <a:ea typeface="Barlow"/>
                <a:cs typeface="Barlow"/>
                <a:sym typeface="Barlow"/>
              </a:rPr>
              <a:t> toutes ces questions</a:t>
            </a:r>
            <a:endParaRPr/>
          </a:p>
        </p:txBody>
      </p:sp>
      <p:sp>
        <p:nvSpPr>
          <p:cNvPr id="2452" name="Google Shape;2452;p72"/>
          <p:cNvSpPr txBox="1"/>
          <p:nvPr/>
        </p:nvSpPr>
        <p:spPr>
          <a:xfrm>
            <a:off x="10881763" y="2570465"/>
            <a:ext cx="1278320"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A déjà fumé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85</a:t>
            </a:r>
            <a:endParaRPr/>
          </a:p>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N’a jamais fumé : </a:t>
            </a:r>
            <a:r>
              <a:rPr lang="fr-FR" sz="1000" b="0" i="0" u="none" strike="noStrike" cap="none">
                <a:solidFill>
                  <a:srgbClr val="FF0000"/>
                </a:solidFill>
                <a:latin typeface="Barlow"/>
                <a:ea typeface="Barlow"/>
                <a:cs typeface="Barlow"/>
                <a:sym typeface="Barlow"/>
              </a:rPr>
              <a:t>57</a:t>
            </a:r>
            <a:endParaRPr/>
          </a:p>
        </p:txBody>
      </p:sp>
      <p:pic>
        <p:nvPicPr>
          <p:cNvPr id="2453" name="Google Shape;2453;p72" descr="Ligne fléchée : légèrement incurvée contour"/>
          <p:cNvPicPr preferRelativeResize="0"/>
          <p:nvPr/>
        </p:nvPicPr>
        <p:blipFill rotWithShape="1">
          <a:blip r:embed="rId4">
            <a:alphaModFix/>
          </a:blip>
          <a:srcRect/>
          <a:stretch/>
        </p:blipFill>
        <p:spPr>
          <a:xfrm>
            <a:off x="10662686" y="2589293"/>
            <a:ext cx="238003" cy="238003"/>
          </a:xfrm>
          <a:prstGeom prst="rect">
            <a:avLst/>
          </a:prstGeom>
          <a:noFill/>
          <a:ln>
            <a:noFill/>
          </a:ln>
        </p:spPr>
      </p:pic>
      <p:sp>
        <p:nvSpPr>
          <p:cNvPr id="2454" name="Google Shape;2454;p72"/>
          <p:cNvSpPr txBox="1"/>
          <p:nvPr/>
        </p:nvSpPr>
        <p:spPr>
          <a:xfrm>
            <a:off x="10881763" y="3749156"/>
            <a:ext cx="1278320"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A déjà fumé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85</a:t>
            </a:r>
            <a:endParaRPr/>
          </a:p>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N’a jamais fumé : </a:t>
            </a:r>
            <a:r>
              <a:rPr lang="fr-FR" sz="1000" b="0" i="0" u="none" strike="noStrike" cap="none">
                <a:solidFill>
                  <a:srgbClr val="FF0000"/>
                </a:solidFill>
                <a:latin typeface="Barlow"/>
                <a:ea typeface="Barlow"/>
                <a:cs typeface="Barlow"/>
                <a:sym typeface="Barlow"/>
              </a:rPr>
              <a:t>54</a:t>
            </a:r>
            <a:endParaRPr/>
          </a:p>
        </p:txBody>
      </p:sp>
      <p:pic>
        <p:nvPicPr>
          <p:cNvPr id="2455" name="Google Shape;2455;p72" descr="Ligne fléchée : légèrement incurvée contour"/>
          <p:cNvPicPr preferRelativeResize="0"/>
          <p:nvPr/>
        </p:nvPicPr>
        <p:blipFill rotWithShape="1">
          <a:blip r:embed="rId4">
            <a:alphaModFix/>
          </a:blip>
          <a:srcRect/>
          <a:stretch/>
        </p:blipFill>
        <p:spPr>
          <a:xfrm>
            <a:off x="10662686" y="3767984"/>
            <a:ext cx="238003" cy="238003"/>
          </a:xfrm>
          <a:prstGeom prst="rect">
            <a:avLst/>
          </a:prstGeom>
          <a:noFill/>
          <a:ln>
            <a:noFill/>
          </a:ln>
        </p:spPr>
      </p:pic>
      <p:sp>
        <p:nvSpPr>
          <p:cNvPr id="2456" name="Google Shape;2456;p72"/>
          <p:cNvSpPr txBox="1"/>
          <p:nvPr/>
        </p:nvSpPr>
        <p:spPr>
          <a:xfrm>
            <a:off x="10880185" y="4971875"/>
            <a:ext cx="1278320"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A déjà fumé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87</a:t>
            </a:r>
            <a:endParaRPr/>
          </a:p>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N’a jamais fumé : </a:t>
            </a:r>
            <a:r>
              <a:rPr lang="fr-FR" sz="1000" b="0" i="0" u="none" strike="noStrike" cap="none">
                <a:solidFill>
                  <a:srgbClr val="FF0000"/>
                </a:solidFill>
                <a:latin typeface="Barlow"/>
                <a:ea typeface="Barlow"/>
                <a:cs typeface="Barlow"/>
                <a:sym typeface="Barlow"/>
              </a:rPr>
              <a:t>57</a:t>
            </a:r>
            <a:endParaRPr/>
          </a:p>
        </p:txBody>
      </p:sp>
      <p:pic>
        <p:nvPicPr>
          <p:cNvPr id="2457" name="Google Shape;2457;p72" descr="Ligne fléchée : légèrement incurvée contour"/>
          <p:cNvPicPr preferRelativeResize="0"/>
          <p:nvPr/>
        </p:nvPicPr>
        <p:blipFill rotWithShape="1">
          <a:blip r:embed="rId4">
            <a:alphaModFix/>
          </a:blip>
          <a:srcRect/>
          <a:stretch/>
        </p:blipFill>
        <p:spPr>
          <a:xfrm>
            <a:off x="10661108" y="4990703"/>
            <a:ext cx="238003" cy="238003"/>
          </a:xfrm>
          <a:prstGeom prst="rect">
            <a:avLst/>
          </a:prstGeom>
          <a:noFill/>
          <a:ln>
            <a:noFill/>
          </a:ln>
        </p:spPr>
      </p:pic>
      <p:sp>
        <p:nvSpPr>
          <p:cNvPr id="2458" name="Google Shape;2458;p72"/>
          <p:cNvSpPr txBox="1"/>
          <p:nvPr/>
        </p:nvSpPr>
        <p:spPr>
          <a:xfrm>
            <a:off x="1272540" y="1679820"/>
            <a:ext cx="1605014" cy="4444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50"/>
              <a:buFont typeface="Barlow"/>
              <a:buNone/>
            </a:pPr>
            <a:r>
              <a:rPr lang="fr-FR" sz="1050">
                <a:solidFill>
                  <a:schemeClr val="dk1"/>
                </a:solidFill>
                <a:latin typeface="Barlow"/>
                <a:ea typeface="Barlow"/>
                <a:cs typeface="Barlow"/>
                <a:sym typeface="Barlow"/>
              </a:rPr>
              <a:t>A déjà fumé </a:t>
            </a:r>
            <a:r>
              <a:rPr lang="fr-FR" sz="1050" b="0" i="0" u="none" strike="noStrike" cap="none">
                <a:solidFill>
                  <a:schemeClr val="dk1"/>
                </a:solidFill>
                <a:latin typeface="Barlow"/>
                <a:ea typeface="Barlow"/>
                <a:cs typeface="Barlow"/>
                <a:sym typeface="Barlow"/>
              </a:rPr>
              <a:t>: </a:t>
            </a:r>
            <a:r>
              <a:rPr lang="fr-FR" sz="1050">
                <a:solidFill>
                  <a:srgbClr val="00B050"/>
                </a:solidFill>
                <a:latin typeface="Barlow"/>
                <a:ea typeface="Barlow"/>
                <a:cs typeface="Barlow"/>
                <a:sym typeface="Barlow"/>
              </a:rPr>
              <a:t>59</a:t>
            </a:r>
            <a:endParaRPr/>
          </a:p>
          <a:p>
            <a:pPr marL="0" marR="0" lvl="0" indent="0" algn="l" rtl="0">
              <a:lnSpc>
                <a:spcPct val="115000"/>
              </a:lnSpc>
              <a:spcBef>
                <a:spcPts val="0"/>
              </a:spcBef>
              <a:spcAft>
                <a:spcPts val="0"/>
              </a:spcAft>
              <a:buClr>
                <a:schemeClr val="dk1"/>
              </a:buClr>
              <a:buSzPts val="1050"/>
              <a:buFont typeface="Barlow"/>
              <a:buNone/>
            </a:pPr>
            <a:r>
              <a:rPr lang="fr-FR" sz="1050">
                <a:solidFill>
                  <a:schemeClr val="dk1"/>
                </a:solidFill>
                <a:latin typeface="Barlow"/>
                <a:ea typeface="Barlow"/>
                <a:cs typeface="Barlow"/>
                <a:sym typeface="Barlow"/>
              </a:rPr>
              <a:t>N’a jamais fumé : </a:t>
            </a:r>
            <a:r>
              <a:rPr lang="fr-FR" sz="1050" b="0" i="0" u="none" strike="noStrike" cap="none">
                <a:solidFill>
                  <a:srgbClr val="FF0000"/>
                </a:solidFill>
                <a:latin typeface="Barlow"/>
                <a:ea typeface="Barlow"/>
                <a:cs typeface="Barlow"/>
                <a:sym typeface="Barlow"/>
              </a:rPr>
              <a:t>26</a:t>
            </a:r>
            <a:endParaRPr/>
          </a:p>
        </p:txBody>
      </p:sp>
      <p:pic>
        <p:nvPicPr>
          <p:cNvPr id="2459" name="Google Shape;2459;p72" descr="Ligne fléchée : légèrement incurvée contour"/>
          <p:cNvPicPr preferRelativeResize="0"/>
          <p:nvPr/>
        </p:nvPicPr>
        <p:blipFill rotWithShape="1">
          <a:blip r:embed="rId4">
            <a:alphaModFix/>
          </a:blip>
          <a:srcRect/>
          <a:stretch/>
        </p:blipFill>
        <p:spPr>
          <a:xfrm>
            <a:off x="976259" y="1668837"/>
            <a:ext cx="296281" cy="29628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2464"/>
        <p:cNvGrpSpPr/>
        <p:nvPr/>
      </p:nvGrpSpPr>
      <p:grpSpPr>
        <a:xfrm>
          <a:off x="0" y="0"/>
          <a:ext cx="0" cy="0"/>
          <a:chOff x="0" y="0"/>
          <a:chExt cx="0" cy="0"/>
        </a:xfrm>
      </p:grpSpPr>
      <p:sp>
        <p:nvSpPr>
          <p:cNvPr id="2465" name="Google Shape;2465;p73"/>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Dans le détail, ce sont les infectiologues et les médecins généralistes qui posent le plus ces questions, tandis que cela reste beaucoup moins fréquent pour les pharmaciens.</a:t>
            </a:r>
            <a:endParaRPr/>
          </a:p>
        </p:txBody>
      </p:sp>
      <p:sp>
        <p:nvSpPr>
          <p:cNvPr id="2466" name="Google Shape;2466;p73"/>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Q11. Lorsque vous rencontrez un nouveau patient vivant avec le VIH, lui posez-vous les questions suivantes </a:t>
            </a:r>
            <a:r>
              <a:rPr lang="fr-FR" sz="1000" u="sng" strike="noStrike" cap="none">
                <a:solidFill>
                  <a:srgbClr val="002060"/>
                </a:solidFill>
                <a:latin typeface="Barlow"/>
                <a:ea typeface="Barlow"/>
                <a:cs typeface="Barlow"/>
                <a:sym typeface="Barlow"/>
              </a:rPr>
              <a:t>au début de la prise en charge </a:t>
            </a:r>
            <a:r>
              <a:rPr lang="fr-FR" sz="1000" u="none" strike="noStrike" cap="none">
                <a:solidFill>
                  <a:srgbClr val="002060"/>
                </a:solidFill>
                <a:latin typeface="Barlow"/>
                <a:ea typeface="Barlow"/>
                <a:cs typeface="Barlow"/>
                <a:sym typeface="Barlow"/>
              </a:rPr>
              <a:t>?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2467" name="Google Shape;2467;p73"/>
          <p:cNvGrpSpPr/>
          <p:nvPr/>
        </p:nvGrpSpPr>
        <p:grpSpPr>
          <a:xfrm>
            <a:off x="10913679" y="62212"/>
            <a:ext cx="1278321" cy="937230"/>
            <a:chOff x="9408744" y="1185992"/>
            <a:chExt cx="1278321" cy="937230"/>
          </a:xfrm>
        </p:grpSpPr>
        <p:sp>
          <p:nvSpPr>
            <p:cNvPr id="2468" name="Google Shape;2468;p73"/>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469" name="Google Shape;2469;p73"/>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470" name="Google Shape;2470;p73"/>
            <p:cNvGrpSpPr/>
            <p:nvPr/>
          </p:nvGrpSpPr>
          <p:grpSpPr>
            <a:xfrm>
              <a:off x="9823218" y="1287315"/>
              <a:ext cx="442309" cy="416627"/>
              <a:chOff x="6478588" y="5773739"/>
              <a:chExt cx="492125" cy="463550"/>
            </a:xfrm>
          </p:grpSpPr>
          <p:sp>
            <p:nvSpPr>
              <p:cNvPr id="2471" name="Google Shape;2471;p73"/>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2" name="Google Shape;2472;p73"/>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3" name="Google Shape;2473;p73"/>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4" name="Google Shape;2474;p73"/>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5" name="Google Shape;2475;p73"/>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6" name="Google Shape;2476;p73"/>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7" name="Google Shape;2477;p73"/>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8" name="Google Shape;2478;p73"/>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79" name="Google Shape;2479;p73"/>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80" name="Google Shape;2480;p73"/>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81" name="Google Shape;2481;p73"/>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82" name="Google Shape;2482;p73"/>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483" name="Google Shape;2483;p73"/>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484" name="Google Shape;2484;p7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485" name="Google Shape;2485;p73"/>
          <p:cNvGraphicFramePr/>
          <p:nvPr/>
        </p:nvGraphicFramePr>
        <p:xfrm>
          <a:off x="518476" y="1587659"/>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756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Systématiquement / Parfois</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133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S’il fume du tabac, chicha, narguilé, cannabis, et à quelle fréquence</a:t>
                      </a:r>
                      <a:endParaRPr/>
                    </a:p>
                  </a:txBody>
                  <a:tcPr marL="6667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133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S’il a déjà fumé par le passé</a:t>
                      </a:r>
                      <a:endParaRPr/>
                    </a:p>
                  </a:txBody>
                  <a:tcPr marL="6667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100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64</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133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S’il consomme d’autres substances </a:t>
                      </a:r>
                      <a:endParaRPr/>
                    </a:p>
                  </a:txBody>
                  <a:tcPr marL="6667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100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25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88</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486" name="Google Shape;2486;p73"/>
          <p:cNvGraphicFramePr/>
          <p:nvPr/>
        </p:nvGraphicFramePr>
        <p:xfrm>
          <a:off x="4507790" y="2037239"/>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2491"/>
        <p:cNvGrpSpPr/>
        <p:nvPr/>
      </p:nvGrpSpPr>
      <p:grpSpPr>
        <a:xfrm>
          <a:off x="0" y="0"/>
          <a:ext cx="0" cy="0"/>
          <a:chOff x="0" y="0"/>
          <a:chExt cx="0" cy="0"/>
        </a:xfrm>
      </p:grpSpPr>
      <p:sp>
        <p:nvSpPr>
          <p:cNvPr id="2492" name="Google Shape;2492;p74"/>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Alors que la grande majorité des professionnels de santé s’intéressent au rapport au tabac des fumeurs et anciens fumeurs, ils sont beaucoup moins à s’informer sur le statut tabagique des non-fumeurs.</a:t>
            </a:r>
            <a:endParaRPr/>
          </a:p>
        </p:txBody>
      </p:sp>
      <p:sp>
        <p:nvSpPr>
          <p:cNvPr id="2493" name="Google Shape;2493;p74"/>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Q12. Faites-vous les choses suivantes pendant </a:t>
            </a:r>
            <a:r>
              <a:rPr lang="fr-FR" sz="1000" u="sng" strike="noStrike" cap="none">
                <a:solidFill>
                  <a:srgbClr val="002060"/>
                </a:solidFill>
                <a:latin typeface="Barlow"/>
                <a:ea typeface="Barlow"/>
                <a:cs typeface="Barlow"/>
                <a:sym typeface="Barlow"/>
              </a:rPr>
              <a:t>vos consultations de suivi </a:t>
            </a:r>
            <a:r>
              <a:rPr lang="fr-FR" sz="1000" u="none" strike="noStrike" cap="none">
                <a:solidFill>
                  <a:srgbClr val="002060"/>
                </a:solidFill>
                <a:latin typeface="Barlow"/>
                <a:ea typeface="Barlow"/>
                <a:cs typeface="Barlow"/>
                <a:sym typeface="Barlow"/>
              </a:rPr>
              <a:t>ou vos échanges avec des personnes vivant avec le VIH (PvVIH)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494" name="Google Shape;2494;p74"/>
          <p:cNvGraphicFramePr/>
          <p:nvPr/>
        </p:nvGraphicFramePr>
        <p:xfrm>
          <a:off x="5691564" y="1435495"/>
          <a:ext cx="4617720" cy="3740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95" name="Google Shape;2495;p74"/>
          <p:cNvGraphicFramePr/>
          <p:nvPr/>
        </p:nvGraphicFramePr>
        <p:xfrm>
          <a:off x="647699" y="1508759"/>
          <a:ext cx="3000000" cy="3000000"/>
        </p:xfrm>
        <a:graphic>
          <a:graphicData uri="http://schemas.openxmlformats.org/drawingml/2006/table">
            <a:tbl>
              <a:tblPr firstRow="1" bandRow="1">
                <a:noFill/>
                <a:tableStyleId>{D0988FB2-149A-450F-9738-1AC2C797F4CA}</a:tableStyleId>
              </a:tblPr>
              <a:tblGrid>
                <a:gridCol w="5140275">
                  <a:extLst>
                    <a:ext uri="{9D8B030D-6E8A-4147-A177-3AD203B41FA5}">
                      <a16:colId xmlns:a16="http://schemas.microsoft.com/office/drawing/2014/main" val="20000"/>
                    </a:ext>
                  </a:extLst>
                </a:gridCol>
              </a:tblGrid>
              <a:tr h="8883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demandez </a:t>
                      </a:r>
                      <a:r>
                        <a:rPr lang="fr-FR" sz="1200" b="0" i="0" u="sng" strike="noStrike" cap="none">
                          <a:solidFill>
                            <a:srgbClr val="000000"/>
                          </a:solidFill>
                          <a:latin typeface="Barlow"/>
                          <a:ea typeface="Barlow"/>
                          <a:cs typeface="Barlow"/>
                          <a:sym typeface="Barlow"/>
                        </a:rPr>
                        <a:t>aux fumeurs</a:t>
                      </a:r>
                      <a:r>
                        <a:rPr lang="fr-FR" sz="1200" b="0" i="0" u="none" strike="noStrike" cap="none">
                          <a:solidFill>
                            <a:srgbClr val="000000"/>
                          </a:solidFill>
                          <a:latin typeface="Barlow"/>
                          <a:ea typeface="Barlow"/>
                          <a:cs typeface="Barlow"/>
                          <a:sym typeface="Barlow"/>
                        </a:rPr>
                        <a:t> s’ils fument encore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88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questionnez les fumeurs et les anciens fumeurs sur </a:t>
                      </a:r>
                      <a:r>
                        <a:rPr lang="fr-FR" sz="1200" b="0" i="0" u="sng" strike="noStrike" cap="none">
                          <a:solidFill>
                            <a:srgbClr val="000000"/>
                          </a:solidFill>
                          <a:latin typeface="Barlow"/>
                          <a:ea typeface="Barlow"/>
                          <a:cs typeface="Barlow"/>
                          <a:sym typeface="Barlow"/>
                        </a:rPr>
                        <a:t>leur rapport au tabac</a:t>
                      </a:r>
                      <a:r>
                        <a:rPr lang="fr-FR" sz="1200" b="0" i="0" u="none" strike="noStrike" cap="none">
                          <a:solidFill>
                            <a:srgbClr val="000000"/>
                          </a:solidFill>
                          <a:latin typeface="Barlow"/>
                          <a:ea typeface="Barlow"/>
                          <a:cs typeface="Barlow"/>
                          <a:sym typeface="Barlow"/>
                        </a:rPr>
                        <a:t> (tentatives d’arrêt, reprises, etc.)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8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sensibilisez les personnes vivant avec le VIH (PvVIH) qui fument qu’il est possible de mettre en place un accompagnement pour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8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demandez </a:t>
                      </a:r>
                      <a:r>
                        <a:rPr lang="fr-FR" sz="1200" b="0" i="0" u="sng" strike="noStrike" cap="none">
                          <a:solidFill>
                            <a:srgbClr val="000000"/>
                          </a:solidFill>
                          <a:latin typeface="Barlow"/>
                          <a:ea typeface="Barlow"/>
                          <a:cs typeface="Barlow"/>
                          <a:sym typeface="Barlow"/>
                        </a:rPr>
                        <a:t>aux non-fumeurs</a:t>
                      </a:r>
                      <a:r>
                        <a:rPr lang="fr-FR" sz="1200" b="0" i="0" u="none" strike="noStrike" cap="none">
                          <a:solidFill>
                            <a:srgbClr val="000000"/>
                          </a:solidFill>
                          <a:latin typeface="Barlow"/>
                          <a:ea typeface="Barlow"/>
                          <a:cs typeface="Barlow"/>
                          <a:sym typeface="Barlow"/>
                        </a:rPr>
                        <a:t> s’ils fument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2496" name="Google Shape;2496;p74"/>
          <p:cNvGrpSpPr/>
          <p:nvPr/>
        </p:nvGrpSpPr>
        <p:grpSpPr>
          <a:xfrm>
            <a:off x="10913679" y="62212"/>
            <a:ext cx="1278321" cy="937230"/>
            <a:chOff x="9408744" y="1185992"/>
            <a:chExt cx="1278321" cy="937230"/>
          </a:xfrm>
        </p:grpSpPr>
        <p:sp>
          <p:nvSpPr>
            <p:cNvPr id="2497" name="Google Shape;2497;p74"/>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498" name="Google Shape;2498;p74"/>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499" name="Google Shape;2499;p74"/>
            <p:cNvGrpSpPr/>
            <p:nvPr/>
          </p:nvGrpSpPr>
          <p:grpSpPr>
            <a:xfrm>
              <a:off x="9823218" y="1287315"/>
              <a:ext cx="442309" cy="416627"/>
              <a:chOff x="6478588" y="5773739"/>
              <a:chExt cx="492125" cy="463550"/>
            </a:xfrm>
          </p:grpSpPr>
          <p:sp>
            <p:nvSpPr>
              <p:cNvPr id="2500" name="Google Shape;2500;p74"/>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1" name="Google Shape;2501;p74"/>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2" name="Google Shape;2502;p74"/>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3" name="Google Shape;2503;p74"/>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4" name="Google Shape;2504;p74"/>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5" name="Google Shape;2505;p74"/>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6" name="Google Shape;2506;p74"/>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7" name="Google Shape;2507;p74"/>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8" name="Google Shape;2508;p74"/>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09" name="Google Shape;2509;p74"/>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10" name="Google Shape;2510;p74"/>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11" name="Google Shape;2511;p74"/>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12" name="Google Shape;2512;p74"/>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513" name="Google Shape;2513;p74"/>
          <p:cNvSpPr txBox="1"/>
          <p:nvPr/>
        </p:nvSpPr>
        <p:spPr>
          <a:xfrm>
            <a:off x="9818695" y="1182770"/>
            <a:ext cx="16143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Souvent / Parfois</a:t>
            </a:r>
            <a:endParaRPr sz="2000" b="1">
              <a:solidFill>
                <a:srgbClr val="002060"/>
              </a:solidFill>
              <a:latin typeface="Barlow"/>
              <a:ea typeface="Barlow"/>
              <a:cs typeface="Barlow"/>
              <a:sym typeface="Barlow"/>
            </a:endParaRPr>
          </a:p>
        </p:txBody>
      </p:sp>
      <p:graphicFrame>
        <p:nvGraphicFramePr>
          <p:cNvPr id="2514" name="Google Shape;2514;p74"/>
          <p:cNvGraphicFramePr/>
          <p:nvPr/>
        </p:nvGraphicFramePr>
        <p:xfrm>
          <a:off x="10080759" y="1549040"/>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8735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735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735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735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54</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515" name="Google Shape;2515;p7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516" name="Google Shape;2516;p74"/>
          <p:cNvGraphicFramePr/>
          <p:nvPr/>
        </p:nvGraphicFramePr>
        <p:xfrm>
          <a:off x="5972175" y="5176329"/>
          <a:ext cx="3000000" cy="3000000"/>
        </p:xfrm>
        <a:graphic>
          <a:graphicData uri="http://schemas.openxmlformats.org/drawingml/2006/table">
            <a:tbl>
              <a:tblPr firstRow="1" bandRow="1">
                <a:noFill/>
                <a:tableStyleId>{D0988FB2-149A-450F-9738-1AC2C797F4CA}</a:tableStyleId>
              </a:tblPr>
              <a:tblGrid>
                <a:gridCol w="1027150">
                  <a:extLst>
                    <a:ext uri="{9D8B030D-6E8A-4147-A177-3AD203B41FA5}">
                      <a16:colId xmlns:a16="http://schemas.microsoft.com/office/drawing/2014/main" val="20000"/>
                    </a:ext>
                  </a:extLst>
                </a:gridCol>
                <a:gridCol w="1027150">
                  <a:extLst>
                    <a:ext uri="{9D8B030D-6E8A-4147-A177-3AD203B41FA5}">
                      <a16:colId xmlns:a16="http://schemas.microsoft.com/office/drawing/2014/main" val="20001"/>
                    </a:ext>
                  </a:extLst>
                </a:gridCol>
                <a:gridCol w="1027150">
                  <a:extLst>
                    <a:ext uri="{9D8B030D-6E8A-4147-A177-3AD203B41FA5}">
                      <a16:colId xmlns:a16="http://schemas.microsoft.com/office/drawing/2014/main" val="20002"/>
                    </a:ext>
                  </a:extLst>
                </a:gridCol>
                <a:gridCol w="102715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SOUVENT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PARFOIS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RAREMENT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JAMAIS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517" name="Google Shape;2517;p74"/>
          <p:cNvSpPr txBox="1"/>
          <p:nvPr/>
        </p:nvSpPr>
        <p:spPr>
          <a:xfrm>
            <a:off x="10881763" y="3794876"/>
            <a:ext cx="1278320" cy="4276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A déjà fumé </a:t>
            </a:r>
            <a:r>
              <a:rPr lang="fr-FR" sz="1000" b="0" i="0" u="none" strike="noStrike" cap="none">
                <a:solidFill>
                  <a:schemeClr val="dk1"/>
                </a:solidFill>
                <a:latin typeface="Barlow"/>
                <a:ea typeface="Barlow"/>
                <a:cs typeface="Barlow"/>
                <a:sym typeface="Barlow"/>
              </a:rPr>
              <a:t>: </a:t>
            </a:r>
            <a:r>
              <a:rPr lang="fr-FR" sz="1000">
                <a:solidFill>
                  <a:srgbClr val="00B050"/>
                </a:solidFill>
                <a:latin typeface="Barlow"/>
                <a:ea typeface="Barlow"/>
                <a:cs typeface="Barlow"/>
                <a:sym typeface="Barlow"/>
              </a:rPr>
              <a:t>87</a:t>
            </a:r>
            <a:endParaRPr/>
          </a:p>
          <a:p>
            <a:pPr marL="0" marR="0" lvl="0" indent="0" algn="l" rtl="0">
              <a:lnSpc>
                <a:spcPct val="115000"/>
              </a:lnSpc>
              <a:spcBef>
                <a:spcPts val="0"/>
              </a:spcBef>
              <a:spcAft>
                <a:spcPts val="0"/>
              </a:spcAft>
              <a:buClr>
                <a:schemeClr val="dk1"/>
              </a:buClr>
              <a:buSzPts val="1000"/>
              <a:buFont typeface="Barlow"/>
              <a:buNone/>
            </a:pPr>
            <a:r>
              <a:rPr lang="fr-FR" sz="1000">
                <a:solidFill>
                  <a:schemeClr val="dk1"/>
                </a:solidFill>
                <a:latin typeface="Barlow"/>
                <a:ea typeface="Barlow"/>
                <a:cs typeface="Barlow"/>
                <a:sym typeface="Barlow"/>
              </a:rPr>
              <a:t>N’a jamais fumé : </a:t>
            </a:r>
            <a:r>
              <a:rPr lang="fr-FR" sz="1000" b="0" i="0" u="none" strike="noStrike" cap="none">
                <a:solidFill>
                  <a:srgbClr val="FF0000"/>
                </a:solidFill>
                <a:latin typeface="Barlow"/>
                <a:ea typeface="Barlow"/>
                <a:cs typeface="Barlow"/>
                <a:sym typeface="Barlow"/>
              </a:rPr>
              <a:t>65</a:t>
            </a:r>
            <a:endParaRPr/>
          </a:p>
        </p:txBody>
      </p:sp>
      <p:pic>
        <p:nvPicPr>
          <p:cNvPr id="2518" name="Google Shape;2518;p74" descr="Ligne fléchée : légèrement incurvée contour"/>
          <p:cNvPicPr preferRelativeResize="0"/>
          <p:nvPr/>
        </p:nvPicPr>
        <p:blipFill rotWithShape="1">
          <a:blip r:embed="rId4">
            <a:alphaModFix/>
          </a:blip>
          <a:srcRect/>
          <a:stretch/>
        </p:blipFill>
        <p:spPr>
          <a:xfrm>
            <a:off x="10662686" y="3813704"/>
            <a:ext cx="238003" cy="23800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2523"/>
        <p:cNvGrpSpPr/>
        <p:nvPr/>
      </p:nvGrpSpPr>
      <p:grpSpPr>
        <a:xfrm>
          <a:off x="0" y="0"/>
          <a:ext cx="0" cy="0"/>
          <a:chOff x="0" y="0"/>
          <a:chExt cx="0" cy="0"/>
        </a:xfrm>
      </p:grpSpPr>
      <p:sp>
        <p:nvSpPr>
          <p:cNvPr id="2524" name="Google Shape;2524;p75"/>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Une nouvelle fois, ce sont les infectiologues et les médecins généralistes qui déclarent adopter le plus fréquemment ces pratiques. </a:t>
            </a:r>
            <a:endParaRPr/>
          </a:p>
        </p:txBody>
      </p:sp>
      <p:sp>
        <p:nvSpPr>
          <p:cNvPr id="2525" name="Google Shape;2525;p75"/>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Q12. Faites-vous les choses suivantes pendant vos consultations de suivi ou vos échanges avec des personnes vivant avec le VIH (PvVIH)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2526" name="Google Shape;2526;p75"/>
          <p:cNvGrpSpPr/>
          <p:nvPr/>
        </p:nvGrpSpPr>
        <p:grpSpPr>
          <a:xfrm>
            <a:off x="10913679" y="62212"/>
            <a:ext cx="1278321" cy="937230"/>
            <a:chOff x="9408744" y="1185992"/>
            <a:chExt cx="1278321" cy="937230"/>
          </a:xfrm>
        </p:grpSpPr>
        <p:sp>
          <p:nvSpPr>
            <p:cNvPr id="2527" name="Google Shape;2527;p75"/>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528" name="Google Shape;2528;p75"/>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529" name="Google Shape;2529;p75"/>
            <p:cNvGrpSpPr/>
            <p:nvPr/>
          </p:nvGrpSpPr>
          <p:grpSpPr>
            <a:xfrm>
              <a:off x="9823218" y="1287315"/>
              <a:ext cx="442309" cy="416627"/>
              <a:chOff x="6478588" y="5773739"/>
              <a:chExt cx="492125" cy="463550"/>
            </a:xfrm>
          </p:grpSpPr>
          <p:sp>
            <p:nvSpPr>
              <p:cNvPr id="2530" name="Google Shape;2530;p75"/>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1" name="Google Shape;2531;p75"/>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2" name="Google Shape;2532;p75"/>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3" name="Google Shape;2533;p75"/>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4" name="Google Shape;2534;p75"/>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5" name="Google Shape;2535;p75"/>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6" name="Google Shape;2536;p75"/>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7" name="Google Shape;2537;p75"/>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8" name="Google Shape;2538;p75"/>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39" name="Google Shape;2539;p75"/>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40" name="Google Shape;2540;p75"/>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41" name="Google Shape;2541;p75"/>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42" name="Google Shape;2542;p75"/>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543" name="Google Shape;2543;p7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544" name="Google Shape;2544;p75"/>
          <p:cNvGraphicFramePr/>
          <p:nvPr/>
        </p:nvGraphicFramePr>
        <p:xfrm>
          <a:off x="518476" y="1587659"/>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03975">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Souvent / Parfois</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74065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Vous demandez </a:t>
                      </a:r>
                      <a:r>
                        <a:rPr lang="fr-FR" sz="1200" b="0" i="0" u="sng" strike="noStrike" cap="none">
                          <a:solidFill>
                            <a:srgbClr val="000000"/>
                          </a:solidFill>
                          <a:latin typeface="Barlow"/>
                          <a:ea typeface="Barlow"/>
                          <a:cs typeface="Barlow"/>
                          <a:sym typeface="Barlow"/>
                        </a:rPr>
                        <a:t>aux fumeurs</a:t>
                      </a:r>
                      <a:r>
                        <a:rPr lang="fr-FR" sz="1200" b="0" i="0" u="none" strike="noStrike" cap="none">
                          <a:solidFill>
                            <a:srgbClr val="000000"/>
                          </a:solidFill>
                          <a:latin typeface="Barlow"/>
                          <a:ea typeface="Barlow"/>
                          <a:cs typeface="Barlow"/>
                          <a:sym typeface="Barlow"/>
                        </a:rPr>
                        <a:t> s’ils fument encore</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64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82</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337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questionnez les fumeurs et les anciens fumeurs sur </a:t>
                      </a:r>
                      <a:r>
                        <a:rPr lang="fr-FR" sz="1200" b="0" i="0" u="sng" strike="noStrike" cap="none">
                          <a:solidFill>
                            <a:srgbClr val="000000"/>
                          </a:solidFill>
                          <a:latin typeface="Barlow"/>
                          <a:ea typeface="Barlow"/>
                          <a:cs typeface="Barlow"/>
                          <a:sym typeface="Barlow"/>
                        </a:rPr>
                        <a:t>leur rapport au tabac</a:t>
                      </a:r>
                      <a:r>
                        <a:rPr lang="fr-FR" sz="1200" b="0" i="0" u="none" strike="noStrike" cap="none">
                          <a:solidFill>
                            <a:srgbClr val="000000"/>
                          </a:solidFill>
                          <a:latin typeface="Barlow"/>
                          <a:ea typeface="Barlow"/>
                          <a:cs typeface="Barlow"/>
                          <a:sym typeface="Barlow"/>
                        </a:rPr>
                        <a:t> (tentatives d’arrêt, reprises, etc.)</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61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61</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40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sensibilisez les personnes vivant avec le VIH (PvVIH) qui fument qu’il est possible de mettre en place un accompagnement pour arrêter de fumer</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80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67</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406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demandez </a:t>
                      </a:r>
                      <a:r>
                        <a:rPr lang="fr-FR" sz="1200" b="0" i="0" u="sng" strike="noStrike" cap="none">
                          <a:solidFill>
                            <a:srgbClr val="000000"/>
                          </a:solidFill>
                          <a:latin typeface="Barlow"/>
                          <a:ea typeface="Barlow"/>
                          <a:cs typeface="Barlow"/>
                          <a:sym typeface="Barlow"/>
                        </a:rPr>
                        <a:t>aux non-fumeurs</a:t>
                      </a:r>
                      <a:r>
                        <a:rPr lang="fr-FR" sz="1200" b="0" i="0" u="none" strike="noStrike" cap="none">
                          <a:solidFill>
                            <a:srgbClr val="000000"/>
                          </a:solidFill>
                          <a:latin typeface="Barlow"/>
                          <a:ea typeface="Barlow"/>
                          <a:cs typeface="Barlow"/>
                          <a:sym typeface="Barlow"/>
                        </a:rPr>
                        <a:t> s’ils fument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68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46</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545" name="Google Shape;2545;p75"/>
          <p:cNvGraphicFramePr/>
          <p:nvPr/>
        </p:nvGraphicFramePr>
        <p:xfrm>
          <a:off x="4507790" y="1933543"/>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2550"/>
        <p:cNvGrpSpPr/>
        <p:nvPr/>
      </p:nvGrpSpPr>
      <p:grpSpPr>
        <a:xfrm>
          <a:off x="0" y="0"/>
          <a:ext cx="0" cy="0"/>
          <a:chOff x="0" y="0"/>
          <a:chExt cx="0" cy="0"/>
        </a:xfrm>
      </p:grpSpPr>
      <p:graphicFrame>
        <p:nvGraphicFramePr>
          <p:cNvPr id="2551" name="Google Shape;2551;p76"/>
          <p:cNvGraphicFramePr/>
          <p:nvPr/>
        </p:nvGraphicFramePr>
        <p:xfrm>
          <a:off x="10577678" y="4762117"/>
          <a:ext cx="3000000" cy="3000000"/>
        </p:xfrm>
        <a:graphic>
          <a:graphicData uri="http://schemas.openxmlformats.org/drawingml/2006/table">
            <a:tbl>
              <a:tblPr firstRow="1" bandRow="1">
                <a:noFill/>
                <a:tableStyleId>{D0988FB2-149A-450F-9738-1AC2C797F4CA}</a:tableStyleId>
              </a:tblPr>
              <a:tblGrid>
                <a:gridCol w="1189925">
                  <a:extLst>
                    <a:ext uri="{9D8B030D-6E8A-4147-A177-3AD203B41FA5}">
                      <a16:colId xmlns:a16="http://schemas.microsoft.com/office/drawing/2014/main" val="20000"/>
                    </a:ext>
                  </a:extLst>
                </a:gridCol>
                <a:gridCol w="360900">
                  <a:extLst>
                    <a:ext uri="{9D8B030D-6E8A-4147-A177-3AD203B41FA5}">
                      <a16:colId xmlns:a16="http://schemas.microsoft.com/office/drawing/2014/main" val="20001"/>
                    </a:ext>
                  </a:extLst>
                </a:gridCol>
              </a:tblGrid>
              <a:tr h="250875">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Infectiologue</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51</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9850">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Médecin généraliste </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B050"/>
                          </a:solidFill>
                          <a:latin typeface="Barlow"/>
                          <a:ea typeface="Barlow"/>
                          <a:cs typeface="Barlow"/>
                          <a:sym typeface="Barlow"/>
                        </a:rPr>
                        <a:t>91</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1950">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Pharmacien</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002060"/>
                          </a:solidFill>
                          <a:latin typeface="Barlow"/>
                          <a:ea typeface="Barlow"/>
                          <a:cs typeface="Barlow"/>
                          <a:sym typeface="Barlow"/>
                        </a:rPr>
                        <a:t>62</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1950">
                <a:tc>
                  <a:txBody>
                    <a:bodyPr/>
                    <a:lstStyle/>
                    <a:p>
                      <a:pPr marL="0" marR="0" lvl="0" indent="0" algn="r" rtl="0">
                        <a:spcBef>
                          <a:spcPts val="0"/>
                        </a:spcBef>
                        <a:spcAft>
                          <a:spcPts val="0"/>
                        </a:spcAft>
                        <a:buNone/>
                      </a:pPr>
                      <a:r>
                        <a:rPr lang="fr-FR" sz="1000" b="0" i="0" u="none" strike="noStrike" cap="none">
                          <a:solidFill>
                            <a:srgbClr val="002060"/>
                          </a:solidFill>
                          <a:latin typeface="Barlow"/>
                          <a:ea typeface="Barlow"/>
                          <a:cs typeface="Barlow"/>
                          <a:sym typeface="Barlow"/>
                        </a:rPr>
                        <a:t>Infirmier</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50" b="0" i="0" u="none" strike="noStrike" cap="none">
                          <a:solidFill>
                            <a:srgbClr val="FF0000"/>
                          </a:solidFill>
                          <a:latin typeface="Barlow"/>
                          <a:ea typeface="Barlow"/>
                          <a:cs typeface="Barlow"/>
                          <a:sym typeface="Barlow"/>
                        </a:rPr>
                        <a:t>24</a:t>
                      </a:r>
                      <a:endParaRPr/>
                    </a:p>
                  </a:txBody>
                  <a:tcPr marL="60375" marR="4025" marT="40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552" name="Google Shape;2552;p76"/>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Lorsqu’ils orientent leurs patients VIH vers un autre professionnel de santé, c’est avant tout vers un addictologue ou un tabacologue. Les médecins généralistes sont les plus nombreux à accompagner eux-mêmes leurs patients.</a:t>
            </a:r>
            <a:endParaRPr/>
          </a:p>
        </p:txBody>
      </p:sp>
      <p:sp>
        <p:nvSpPr>
          <p:cNvPr id="2553" name="Google Shape;2553;p76"/>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Q15. Pendant les consultations ou échanges avec des PvVIH qui fument, faites-vous les choses suivantes (qu’elles aient ou non la volonté d’arrêter de fumer)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554" name="Google Shape;2554;p76"/>
          <p:cNvGraphicFramePr/>
          <p:nvPr/>
        </p:nvGraphicFramePr>
        <p:xfrm>
          <a:off x="5078791" y="1748447"/>
          <a:ext cx="4617720" cy="3740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55" name="Google Shape;2555;p76"/>
          <p:cNvGraphicFramePr/>
          <p:nvPr/>
        </p:nvGraphicFramePr>
        <p:xfrm>
          <a:off x="63501" y="1856002"/>
          <a:ext cx="3000000" cy="3000000"/>
        </p:xfrm>
        <a:graphic>
          <a:graphicData uri="http://schemas.openxmlformats.org/drawingml/2006/table">
            <a:tbl>
              <a:tblPr firstRow="1" bandRow="1">
                <a:noFill/>
                <a:tableStyleId>{D0988FB2-149A-450F-9738-1AC2C797F4CA}</a:tableStyleId>
              </a:tblPr>
              <a:tblGrid>
                <a:gridCol w="5140275">
                  <a:extLst>
                    <a:ext uri="{9D8B030D-6E8A-4147-A177-3AD203B41FA5}">
                      <a16:colId xmlns:a16="http://schemas.microsoft.com/office/drawing/2014/main" val="20000"/>
                    </a:ext>
                  </a:extLst>
                </a:gridCol>
              </a:tblGrid>
              <a:tr h="580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orientez vers un addictologue / tabacologue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0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orientez vers un médecin traitant/généraliste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0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orientez vers un psychiatre, psychologue, psychothérapeute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0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orientez vers un pharmacien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80150">
                <a:tc>
                  <a:txBody>
                    <a:bodyPr/>
                    <a:lstStyle/>
                    <a:p>
                      <a:pPr marL="0" marR="0" lvl="0" indent="0" algn="r" rtl="0">
                        <a:lnSpc>
                          <a:spcPct val="100000"/>
                        </a:lnSpc>
                        <a:spcBef>
                          <a:spcPts val="0"/>
                        </a:spcBef>
                        <a:spcAft>
                          <a:spcPts val="0"/>
                        </a:spcAft>
                        <a:buClr>
                          <a:schemeClr val="dk1"/>
                        </a:buClr>
                        <a:buSzPts val="1200"/>
                        <a:buFont typeface="Barlow"/>
                        <a:buNone/>
                      </a:pP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accompagnez vous-même ces patients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556" name="Google Shape;2556;p76"/>
          <p:cNvGraphicFramePr/>
          <p:nvPr/>
        </p:nvGraphicFramePr>
        <p:xfrm>
          <a:off x="4376001" y="5290393"/>
          <a:ext cx="3000000" cy="3000000"/>
        </p:xfrm>
        <a:graphic>
          <a:graphicData uri="http://schemas.openxmlformats.org/drawingml/2006/table">
            <a:tbl>
              <a:tblPr firstRow="1" bandRow="1">
                <a:noFill/>
                <a:tableStyleId>{D0988FB2-149A-450F-9738-1AC2C797F4CA}</a:tableStyleId>
              </a:tblPr>
              <a:tblGrid>
                <a:gridCol w="1381875">
                  <a:extLst>
                    <a:ext uri="{9D8B030D-6E8A-4147-A177-3AD203B41FA5}">
                      <a16:colId xmlns:a16="http://schemas.microsoft.com/office/drawing/2014/main" val="20000"/>
                    </a:ext>
                  </a:extLst>
                </a:gridCol>
                <a:gridCol w="1381875">
                  <a:extLst>
                    <a:ext uri="{9D8B030D-6E8A-4147-A177-3AD203B41FA5}">
                      <a16:colId xmlns:a16="http://schemas.microsoft.com/office/drawing/2014/main" val="20001"/>
                    </a:ext>
                  </a:extLst>
                </a:gridCol>
                <a:gridCol w="1381875">
                  <a:extLst>
                    <a:ext uri="{9D8B030D-6E8A-4147-A177-3AD203B41FA5}">
                      <a16:colId xmlns:a16="http://schemas.microsoft.com/office/drawing/2014/main" val="20002"/>
                    </a:ext>
                  </a:extLst>
                </a:gridCol>
                <a:gridCol w="1381875">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SYSTÉMATIQUEMENT 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SOUVENT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RAREMENT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JAMAIS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557" name="Google Shape;2557;p76"/>
          <p:cNvGrpSpPr/>
          <p:nvPr/>
        </p:nvGrpSpPr>
        <p:grpSpPr>
          <a:xfrm>
            <a:off x="10913679" y="62212"/>
            <a:ext cx="1278321" cy="937230"/>
            <a:chOff x="9408744" y="1185992"/>
            <a:chExt cx="1278321" cy="937230"/>
          </a:xfrm>
        </p:grpSpPr>
        <p:sp>
          <p:nvSpPr>
            <p:cNvPr id="2558" name="Google Shape;2558;p76"/>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559" name="Google Shape;2559;p76"/>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560" name="Google Shape;2560;p76"/>
            <p:cNvGrpSpPr/>
            <p:nvPr/>
          </p:nvGrpSpPr>
          <p:grpSpPr>
            <a:xfrm>
              <a:off x="9823218" y="1287315"/>
              <a:ext cx="442309" cy="416627"/>
              <a:chOff x="6478588" y="5773739"/>
              <a:chExt cx="492125" cy="463550"/>
            </a:xfrm>
          </p:grpSpPr>
          <p:sp>
            <p:nvSpPr>
              <p:cNvPr id="2561" name="Google Shape;2561;p76"/>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2" name="Google Shape;2562;p76"/>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3" name="Google Shape;2563;p76"/>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4" name="Google Shape;2564;p76"/>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5" name="Google Shape;2565;p76"/>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6" name="Google Shape;2566;p76"/>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7" name="Google Shape;2567;p76"/>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8" name="Google Shape;2568;p76"/>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69" name="Google Shape;2569;p76"/>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70" name="Google Shape;2570;p76"/>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71" name="Google Shape;2571;p76"/>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72" name="Google Shape;2572;p76"/>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573" name="Google Shape;2573;p76"/>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574" name="Google Shape;2574;p76"/>
          <p:cNvSpPr txBox="1"/>
          <p:nvPr/>
        </p:nvSpPr>
        <p:spPr>
          <a:xfrm>
            <a:off x="9117888" y="1395175"/>
            <a:ext cx="203037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Systématiquement</a:t>
            </a:r>
            <a:br>
              <a:rPr lang="fr-FR" sz="1400" b="1">
                <a:solidFill>
                  <a:srgbClr val="002060"/>
                </a:solidFill>
                <a:latin typeface="Barlow"/>
                <a:ea typeface="Barlow"/>
                <a:cs typeface="Barlow"/>
                <a:sym typeface="Barlow"/>
              </a:rPr>
            </a:br>
            <a:r>
              <a:rPr lang="fr-FR" sz="1400" b="1">
                <a:solidFill>
                  <a:srgbClr val="002060"/>
                </a:solidFill>
                <a:latin typeface="Barlow"/>
                <a:ea typeface="Barlow"/>
                <a:cs typeface="Barlow"/>
                <a:sym typeface="Barlow"/>
              </a:rPr>
              <a:t> / Souvent</a:t>
            </a:r>
            <a:endParaRPr sz="2000" b="1">
              <a:solidFill>
                <a:srgbClr val="002060"/>
              </a:solidFill>
              <a:latin typeface="Barlow"/>
              <a:ea typeface="Barlow"/>
              <a:cs typeface="Barlow"/>
              <a:sym typeface="Barlow"/>
            </a:endParaRPr>
          </a:p>
        </p:txBody>
      </p:sp>
      <p:graphicFrame>
        <p:nvGraphicFramePr>
          <p:cNvPr id="2575" name="Google Shape;2575;p76"/>
          <p:cNvGraphicFramePr/>
          <p:nvPr/>
        </p:nvGraphicFramePr>
        <p:xfrm>
          <a:off x="9581527" y="1845103"/>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581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1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38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1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25</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1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16</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81950">
                <a:tc>
                  <a:txBody>
                    <a:bodyPr/>
                    <a:lstStyle/>
                    <a:p>
                      <a:pPr marL="0" marR="0" lvl="0" indent="0" algn="ctr" rtl="0">
                        <a:spcBef>
                          <a:spcPts val="0"/>
                        </a:spcBef>
                        <a:spcAft>
                          <a:spcPts val="0"/>
                        </a:spcAft>
                        <a:buNone/>
                      </a:pP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195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63</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576" name="Google Shape;2576;p7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577" name="Google Shape;2577;p76"/>
          <p:cNvSpPr txBox="1"/>
          <p:nvPr/>
        </p:nvSpPr>
        <p:spPr>
          <a:xfrm>
            <a:off x="589787" y="1182770"/>
            <a:ext cx="4864608" cy="607346"/>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2000" b="1">
                <a:solidFill>
                  <a:srgbClr val="002060"/>
                </a:solidFill>
                <a:latin typeface="Barlow"/>
                <a:ea typeface="Barlow"/>
                <a:cs typeface="Barlow"/>
                <a:sym typeface="Barlow"/>
              </a:rPr>
              <a:t>82% </a:t>
            </a:r>
            <a:r>
              <a:rPr lang="fr-FR" sz="1600">
                <a:solidFill>
                  <a:srgbClr val="002060"/>
                </a:solidFill>
                <a:latin typeface="Barlow"/>
                <a:ea typeface="Barlow"/>
                <a:cs typeface="Barlow"/>
                <a:sym typeface="Barlow"/>
              </a:rPr>
              <a:t>des professionnels de santé orientent leurs patients VIH vers un autre professionnel de santé</a:t>
            </a:r>
            <a:endParaRPr/>
          </a:p>
        </p:txBody>
      </p:sp>
      <p:pic>
        <p:nvPicPr>
          <p:cNvPr id="2578" name="Google Shape;2578;p76" descr="Ligne fléchée : légèrement incurvée contour"/>
          <p:cNvPicPr preferRelativeResize="0"/>
          <p:nvPr/>
        </p:nvPicPr>
        <p:blipFill rotWithShape="1">
          <a:blip r:embed="rId4">
            <a:alphaModFix/>
          </a:blip>
          <a:srcRect/>
          <a:stretch/>
        </p:blipFill>
        <p:spPr>
          <a:xfrm>
            <a:off x="10205901" y="5069167"/>
            <a:ext cx="379274" cy="37927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2583"/>
        <p:cNvGrpSpPr/>
        <p:nvPr/>
      </p:nvGrpSpPr>
      <p:grpSpPr>
        <a:xfrm>
          <a:off x="0" y="0"/>
          <a:ext cx="0" cy="0"/>
          <a:chOff x="0" y="0"/>
          <a:chExt cx="0" cy="0"/>
        </a:xfrm>
      </p:grpSpPr>
      <p:sp>
        <p:nvSpPr>
          <p:cNvPr id="2584" name="Google Shape;2584;p77"/>
          <p:cNvSpPr txBox="1">
            <a:spLocks noGrp="1"/>
          </p:cNvSpPr>
          <p:nvPr>
            <p:ph type="title"/>
          </p:nvPr>
        </p:nvSpPr>
        <p:spPr>
          <a:xfrm>
            <a:off x="450000" y="279223"/>
            <a:ext cx="10902457"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Ainsi, 3 PvVIH sur 10 déclarent avoir été orienté vers un spécialiste pour les aider à arrêter de fumer. Les professionnels de santé dirigent peu leurs patients vers des associations lorsqu’ils cherchent à arrêter de fumer.</a:t>
            </a:r>
            <a:endParaRPr/>
          </a:p>
        </p:txBody>
      </p:sp>
      <p:graphicFrame>
        <p:nvGraphicFramePr>
          <p:cNvPr id="2585" name="Google Shape;2585;p77"/>
          <p:cNvGraphicFramePr/>
          <p:nvPr/>
        </p:nvGraphicFramePr>
        <p:xfrm>
          <a:off x="1127806" y="2026227"/>
          <a:ext cx="3000000" cy="3000000"/>
        </p:xfrm>
        <a:graphic>
          <a:graphicData uri="http://schemas.openxmlformats.org/drawingml/2006/table">
            <a:tbl>
              <a:tblPr firstRow="1" bandRow="1">
                <a:noFill/>
                <a:tableStyleId>{D0988FB2-149A-450F-9738-1AC2C797F4CA}</a:tableStyleId>
              </a:tblPr>
              <a:tblGrid>
                <a:gridCol w="3669325">
                  <a:extLst>
                    <a:ext uri="{9D8B030D-6E8A-4147-A177-3AD203B41FA5}">
                      <a16:colId xmlns:a16="http://schemas.microsoft.com/office/drawing/2014/main" val="20000"/>
                    </a:ext>
                  </a:extLst>
                </a:gridCol>
              </a:tblGrid>
              <a:tr h="12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Orienté vers des spécialistes </a:t>
                      </a:r>
                      <a:r>
                        <a:rPr lang="fr-FR" sz="1200" b="0" i="0" u="none" strike="noStrike" cap="none">
                          <a:solidFill>
                            <a:srgbClr val="000000"/>
                          </a:solidFill>
                          <a:latin typeface="Barlow"/>
                          <a:ea typeface="Barlow"/>
                          <a:cs typeface="Barlow"/>
                          <a:sym typeface="Barlow"/>
                        </a:rPr>
                        <a:t>(tabacologue/ addictologue) pour vous aider à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Orienté vers des associations </a:t>
                      </a:r>
                      <a:r>
                        <a:rPr lang="fr-FR" sz="1200" i="0" u="none" strike="noStrike" cap="none">
                          <a:solidFill>
                            <a:srgbClr val="000000"/>
                          </a:solidFill>
                          <a:latin typeface="Barlow"/>
                          <a:ea typeface="Barlow"/>
                          <a:cs typeface="Barlow"/>
                          <a:sym typeface="Barlow"/>
                        </a:rPr>
                        <a:t>ou des </a:t>
                      </a:r>
                      <a:r>
                        <a:rPr lang="fr-FR" sz="1200" b="1" i="0" u="none" strike="noStrike" cap="none">
                          <a:solidFill>
                            <a:srgbClr val="000000"/>
                          </a:solidFill>
                          <a:latin typeface="Barlow"/>
                          <a:ea typeface="Barlow"/>
                          <a:cs typeface="Barlow"/>
                          <a:sym typeface="Barlow"/>
                        </a:rPr>
                        <a:t>structures adaptées </a:t>
                      </a:r>
                      <a:r>
                        <a:rPr lang="fr-FR" sz="1200" i="0" u="none" strike="noStrike" cap="none">
                          <a:solidFill>
                            <a:srgbClr val="000000"/>
                          </a:solidFill>
                          <a:latin typeface="Barlow"/>
                          <a:ea typeface="Barlow"/>
                          <a:cs typeface="Barlow"/>
                          <a:sym typeface="Barlow"/>
                        </a:rPr>
                        <a:t>pour vous aider à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86" name="Google Shape;2586;p7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pSp>
        <p:nvGrpSpPr>
          <p:cNvPr id="2587" name="Google Shape;2587;p77"/>
          <p:cNvGrpSpPr/>
          <p:nvPr/>
        </p:nvGrpSpPr>
        <p:grpSpPr>
          <a:xfrm>
            <a:off x="10917210" y="227547"/>
            <a:ext cx="1649580" cy="808899"/>
            <a:chOff x="-161843" y="1708609"/>
            <a:chExt cx="1649580" cy="808899"/>
          </a:xfrm>
        </p:grpSpPr>
        <p:grpSp>
          <p:nvGrpSpPr>
            <p:cNvPr id="2588" name="Google Shape;2588;p77"/>
            <p:cNvGrpSpPr/>
            <p:nvPr/>
          </p:nvGrpSpPr>
          <p:grpSpPr>
            <a:xfrm>
              <a:off x="368934" y="1708609"/>
              <a:ext cx="588025" cy="588025"/>
              <a:chOff x="2641002" y="1479176"/>
              <a:chExt cx="645696" cy="645696"/>
            </a:xfrm>
          </p:grpSpPr>
          <p:sp>
            <p:nvSpPr>
              <p:cNvPr id="2589" name="Google Shape;2589;p77"/>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590" name="Google Shape;2590;p77"/>
              <p:cNvPicPr preferRelativeResize="0"/>
              <p:nvPr/>
            </p:nvPicPr>
            <p:blipFill rotWithShape="1">
              <a:blip r:embed="rId3">
                <a:alphaModFix/>
              </a:blip>
              <a:srcRect/>
              <a:stretch/>
            </p:blipFill>
            <p:spPr>
              <a:xfrm>
                <a:off x="2745902" y="1584076"/>
                <a:ext cx="435896" cy="435896"/>
              </a:xfrm>
              <a:prstGeom prst="rect">
                <a:avLst/>
              </a:prstGeom>
              <a:noFill/>
              <a:ln>
                <a:noFill/>
              </a:ln>
            </p:spPr>
          </p:pic>
        </p:grpSp>
        <p:sp>
          <p:nvSpPr>
            <p:cNvPr id="2591" name="Google Shape;2591;p77"/>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2592" name="Google Shape;2592;p77"/>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(1/3)</a:t>
            </a:r>
            <a:endParaRPr sz="1800" b="1">
              <a:solidFill>
                <a:schemeClr val="dk1"/>
              </a:solidFill>
              <a:latin typeface="Barlow"/>
              <a:ea typeface="Barlow"/>
              <a:cs typeface="Barlow"/>
              <a:sym typeface="Barlow"/>
            </a:endParaRPr>
          </a:p>
        </p:txBody>
      </p:sp>
      <p:sp>
        <p:nvSpPr>
          <p:cNvPr id="2593" name="Google Shape;2593;p77"/>
          <p:cNvSpPr txBox="1"/>
          <p:nvPr/>
        </p:nvSpPr>
        <p:spPr>
          <a:xfrm>
            <a:off x="8658029" y="1792176"/>
            <a:ext cx="167689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1400" b="1">
              <a:solidFill>
                <a:srgbClr val="002060"/>
              </a:solidFill>
              <a:latin typeface="Barlow"/>
              <a:ea typeface="Barlow"/>
              <a:cs typeface="Barlow"/>
              <a:sym typeface="Barlow"/>
            </a:endParaRPr>
          </a:p>
        </p:txBody>
      </p:sp>
      <p:graphicFrame>
        <p:nvGraphicFramePr>
          <p:cNvPr id="2594" name="Google Shape;2594;p77"/>
          <p:cNvGraphicFramePr/>
          <p:nvPr/>
        </p:nvGraphicFramePr>
        <p:xfrm>
          <a:off x="9064334" y="2069323"/>
          <a:ext cx="3000000" cy="3000000"/>
        </p:xfrm>
        <a:graphic>
          <a:graphicData uri="http://schemas.openxmlformats.org/drawingml/2006/table">
            <a:tbl>
              <a:tblPr firstRow="1" bandRow="1">
                <a:noFill/>
                <a:tableStyleId>{D0988FB2-149A-450F-9738-1AC2C797F4CA}</a:tableStyleId>
              </a:tblPr>
              <a:tblGrid>
                <a:gridCol w="796100">
                  <a:extLst>
                    <a:ext uri="{9D8B030D-6E8A-4147-A177-3AD203B41FA5}">
                      <a16:colId xmlns:a16="http://schemas.microsoft.com/office/drawing/2014/main" val="20000"/>
                    </a:ext>
                  </a:extLst>
                </a:gridCol>
              </a:tblGrid>
              <a:tr h="1277325">
                <a:tc>
                  <a:txBody>
                    <a:bodyPr/>
                    <a:lstStyle/>
                    <a:p>
                      <a:pPr marL="0" marR="0" lvl="0" indent="0" algn="ctr" rtl="0">
                        <a:lnSpc>
                          <a:spcPct val="100000"/>
                        </a:lnSpc>
                        <a:spcBef>
                          <a:spcPts val="0"/>
                        </a:spcBef>
                        <a:spcAft>
                          <a:spcPts val="0"/>
                        </a:spcAft>
                        <a:buClr>
                          <a:srgbClr val="002060"/>
                        </a:buClr>
                        <a:buSzPts val="1400"/>
                        <a:buFont typeface="Barlow"/>
                        <a:buNone/>
                      </a:pPr>
                      <a:r>
                        <a:rPr lang="fr-FR" sz="1400" b="1" i="0" u="none" strike="noStrike" cap="none">
                          <a:solidFill>
                            <a:srgbClr val="002060"/>
                          </a:solidFill>
                          <a:latin typeface="Barlow"/>
                          <a:ea typeface="Barlow"/>
                          <a:cs typeface="Barlow"/>
                          <a:sym typeface="Barlow"/>
                        </a:rPr>
                        <a:t>30</a:t>
                      </a:r>
                      <a:endParaRPr sz="20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77325">
                <a:tc>
                  <a:txBody>
                    <a:bodyPr/>
                    <a:lstStyle/>
                    <a:p>
                      <a:pPr marL="0" marR="0" lvl="0" indent="0" algn="ctr" rtl="0">
                        <a:lnSpc>
                          <a:spcPct val="100000"/>
                        </a:lnSpc>
                        <a:spcBef>
                          <a:spcPts val="0"/>
                        </a:spcBef>
                        <a:spcAft>
                          <a:spcPts val="0"/>
                        </a:spcAft>
                        <a:buClr>
                          <a:srgbClr val="002060"/>
                        </a:buClr>
                        <a:buSzPts val="1400"/>
                        <a:buFont typeface="Barlow"/>
                        <a:buNone/>
                      </a:pPr>
                      <a:r>
                        <a:rPr lang="fr-FR" sz="1400" b="1" i="0" u="none" strike="noStrike" cap="none">
                          <a:solidFill>
                            <a:srgbClr val="002060"/>
                          </a:solidFill>
                          <a:latin typeface="Barlow"/>
                          <a:ea typeface="Barlow"/>
                          <a:cs typeface="Barlow"/>
                          <a:sym typeface="Barlow"/>
                        </a:rPr>
                        <a:t>17</a:t>
                      </a:r>
                      <a:endParaRPr sz="20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595" name="Google Shape;2595;p77"/>
          <p:cNvGraphicFramePr/>
          <p:nvPr/>
        </p:nvGraphicFramePr>
        <p:xfrm>
          <a:off x="4689483" y="1942924"/>
          <a:ext cx="4483397" cy="27752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96" name="Google Shape;2596;p77"/>
          <p:cNvGraphicFramePr/>
          <p:nvPr/>
        </p:nvGraphicFramePr>
        <p:xfrm>
          <a:off x="4872040" y="4656691"/>
          <a:ext cx="3000000" cy="3000000"/>
        </p:xfrm>
        <a:graphic>
          <a:graphicData uri="http://schemas.openxmlformats.org/drawingml/2006/table">
            <a:tbl>
              <a:tblPr firstRow="1" bandRow="1">
                <a:noFill/>
                <a:tableStyleId>{D0988FB2-149A-450F-9738-1AC2C797F4CA}</a:tableStyleId>
              </a:tblPr>
              <a:tblGrid>
                <a:gridCol w="2143125">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tblGrid>
              <a:tr h="48852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SOUVENT, À CHAQUE </a:t>
                      </a:r>
                      <a:br>
                        <a:rPr lang="fr-FR" sz="1100" b="1" i="0" u="none" strike="noStrike" cap="none">
                          <a:solidFill>
                            <a:srgbClr val="002060"/>
                          </a:solidFill>
                          <a:latin typeface="Barlow"/>
                          <a:ea typeface="Barlow"/>
                          <a:cs typeface="Barlow"/>
                          <a:sym typeface="Barlow"/>
                        </a:rPr>
                      </a:br>
                      <a:r>
                        <a:rPr lang="fr-FR" sz="1100" b="1" i="0" u="none" strike="noStrike" cap="none">
                          <a:solidFill>
                            <a:srgbClr val="002060"/>
                          </a:solidFill>
                          <a:latin typeface="Barlow"/>
                          <a:ea typeface="Barlow"/>
                          <a:cs typeface="Barlow"/>
                          <a:sym typeface="Barlow"/>
                        </a:rPr>
                        <a:t>CONSULTATION OU PRESQUE</a:t>
                      </a:r>
                      <a:endParaRPr/>
                    </a:p>
                  </a:txBody>
                  <a:tcPr marL="5150" marR="5150" marT="51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DE TEMPS</a:t>
                      </a:r>
                      <a:br>
                        <a:rPr lang="fr-FR" sz="1100" b="1" i="0" u="none" strike="noStrike" cap="none">
                          <a:solidFill>
                            <a:srgbClr val="8DBDD3"/>
                          </a:solidFill>
                          <a:latin typeface="Barlow"/>
                          <a:ea typeface="Barlow"/>
                          <a:cs typeface="Barlow"/>
                          <a:sym typeface="Barlow"/>
                        </a:rPr>
                      </a:br>
                      <a:r>
                        <a:rPr lang="fr-FR" sz="1100" b="1" i="0" u="none" strike="noStrike" cap="none">
                          <a:solidFill>
                            <a:srgbClr val="8DBDD3"/>
                          </a:solidFill>
                          <a:latin typeface="Barlow"/>
                          <a:ea typeface="Barlow"/>
                          <a:cs typeface="Barlow"/>
                          <a:sym typeface="Barlow"/>
                        </a:rPr>
                        <a:t> EN TEMPS</a:t>
                      </a:r>
                      <a:endParaRPr/>
                    </a:p>
                  </a:txBody>
                  <a:tcPr marL="5150" marR="5150" marT="51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JAMAIS</a:t>
                      </a:r>
                      <a:endParaRPr/>
                    </a:p>
                  </a:txBody>
                  <a:tcPr marL="5150" marR="5150" marT="51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597" name="Google Shape;2597;p77"/>
          <p:cNvSpPr txBox="1"/>
          <p:nvPr/>
        </p:nvSpPr>
        <p:spPr>
          <a:xfrm>
            <a:off x="589787" y="5931167"/>
            <a:ext cx="11159301"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Q31. Les professionnels de santé qui vous suivent ont-ils déjà / vous ont-ils déjà …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a:t>
            </a:r>
            <a:endParaRPr sz="1000" i="1" u="none" strike="noStrike" cap="none">
              <a:solidFill>
                <a:srgbClr val="002060"/>
              </a:solidFill>
              <a:latin typeface="Barlow"/>
              <a:ea typeface="Barlow"/>
              <a:cs typeface="Barlow"/>
              <a:sym typeface="Barlow"/>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2602"/>
        <p:cNvGrpSpPr/>
        <p:nvPr/>
      </p:nvGrpSpPr>
      <p:grpSpPr>
        <a:xfrm>
          <a:off x="0" y="0"/>
          <a:ext cx="0" cy="0"/>
          <a:chOff x="0" y="0"/>
          <a:chExt cx="0" cy="0"/>
        </a:xfrm>
      </p:grpSpPr>
      <p:sp>
        <p:nvSpPr>
          <p:cNvPr id="2603" name="Google Shape;2603;p78"/>
          <p:cNvSpPr txBox="1">
            <a:spLocks noGrp="1"/>
          </p:cNvSpPr>
          <p:nvPr>
            <p:ph type="title"/>
          </p:nvPr>
        </p:nvSpPr>
        <p:spPr>
          <a:xfrm>
            <a:off x="450000" y="279223"/>
            <a:ext cx="10881019"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Face à des PvVIH fumeurs, les professionnels de santé font de nombreuses actions : ils leur apportent un soutien moral, les encouragent à diminuer leur consommation, voire à totalement arrêter de fumer, leur expliquent l’impact du tabac sur leur santé.</a:t>
            </a:r>
            <a:endParaRPr/>
          </a:p>
        </p:txBody>
      </p:sp>
      <p:sp>
        <p:nvSpPr>
          <p:cNvPr id="2604" name="Google Shape;2604;p78"/>
          <p:cNvSpPr txBox="1"/>
          <p:nvPr/>
        </p:nvSpPr>
        <p:spPr>
          <a:xfrm>
            <a:off x="187341" y="6065445"/>
            <a:ext cx="8208514" cy="4061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Q31. Les professionnels de santé qui vous suivent ont-ils déjà / vous ont-ils déjà … ?  </a:t>
            </a:r>
            <a:r>
              <a:rPr lang="fr-FR" sz="1000" i="1">
                <a:solidFill>
                  <a:srgbClr val="002060"/>
                </a:solidFill>
                <a:latin typeface="Barlow"/>
                <a:ea typeface="Barlow"/>
                <a:cs typeface="Barlow"/>
                <a:sym typeface="Barlow"/>
              </a:rPr>
              <a:t>Base : ensemble des PvVIH (n = 232) </a:t>
            </a:r>
            <a:r>
              <a:rPr lang="fr-FR" sz="1000">
                <a:solidFill>
                  <a:srgbClr val="002060"/>
                </a:solidFill>
                <a:latin typeface="Barlow"/>
                <a:ea typeface="Barlow"/>
                <a:cs typeface="Barlow"/>
                <a:sym typeface="Barlow"/>
              </a:rPr>
              <a:t>/ </a:t>
            </a:r>
            <a:r>
              <a:rPr lang="fr-FR" sz="1000" u="none" strike="noStrike" cap="none">
                <a:solidFill>
                  <a:srgbClr val="002060"/>
                </a:solidFill>
                <a:latin typeface="Barlow"/>
                <a:ea typeface="Barlow"/>
                <a:cs typeface="Barlow"/>
                <a:sym typeface="Barlow"/>
              </a:rPr>
              <a:t>Q14. Pendant les consultations ou les échanges avec des PvVIH qui fument, faites-vous les choses suivantes ? </a:t>
            </a: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605" name="Google Shape;2605;p78"/>
          <p:cNvGraphicFramePr/>
          <p:nvPr/>
        </p:nvGraphicFramePr>
        <p:xfrm>
          <a:off x="141386" y="2038350"/>
          <a:ext cx="3000000" cy="3000000"/>
        </p:xfrm>
        <a:graphic>
          <a:graphicData uri="http://schemas.openxmlformats.org/drawingml/2006/table">
            <a:tbl>
              <a:tblPr firstRow="1" bandRow="1">
                <a:noFill/>
                <a:tableStyleId>{D0988FB2-149A-450F-9738-1AC2C797F4CA}</a:tableStyleId>
              </a:tblPr>
              <a:tblGrid>
                <a:gridCol w="3955125">
                  <a:extLst>
                    <a:ext uri="{9D8B030D-6E8A-4147-A177-3AD203B41FA5}">
                      <a16:colId xmlns:a16="http://schemas.microsoft.com/office/drawing/2014/main" val="20000"/>
                    </a:ext>
                  </a:extLst>
                </a:gridCol>
              </a:tblGrid>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soutenez psychologiquement même lorsqu’ils recommencent à fumer après une tentative d’arrêt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leur recommandez de diminuer leur consommation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encouragez fortement à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totalement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prenez le temps d’expliquer l'impact de la consommation de tabac </a:t>
                      </a:r>
                      <a:r>
                        <a:rPr lang="fr-FR" sz="1200" b="0" i="0" u="sng" strike="noStrike" cap="none">
                          <a:solidFill>
                            <a:srgbClr val="000000"/>
                          </a:solidFill>
                          <a:latin typeface="Barlow"/>
                          <a:ea typeface="Barlow"/>
                          <a:cs typeface="Barlow"/>
                          <a:sym typeface="Barlow"/>
                        </a:rPr>
                        <a:t>sur leur santé</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prenez des nouvelles de l’évolution de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leur consommation de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1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leur donnez des conseils concrets pour réduire / arrêter leur consommation de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2606" name="Google Shape;2606;p78"/>
          <p:cNvGrpSpPr/>
          <p:nvPr/>
        </p:nvGrpSpPr>
        <p:grpSpPr>
          <a:xfrm>
            <a:off x="4986888" y="1220113"/>
            <a:ext cx="1278321" cy="937230"/>
            <a:chOff x="9408744" y="1185992"/>
            <a:chExt cx="1278321" cy="937230"/>
          </a:xfrm>
        </p:grpSpPr>
        <p:sp>
          <p:nvSpPr>
            <p:cNvPr id="2607" name="Google Shape;2607;p78"/>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608" name="Google Shape;2608;p78"/>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609" name="Google Shape;2609;p78"/>
            <p:cNvGrpSpPr/>
            <p:nvPr/>
          </p:nvGrpSpPr>
          <p:grpSpPr>
            <a:xfrm>
              <a:off x="9823218" y="1287315"/>
              <a:ext cx="442309" cy="416627"/>
              <a:chOff x="6478588" y="5773739"/>
              <a:chExt cx="492125" cy="463550"/>
            </a:xfrm>
          </p:grpSpPr>
          <p:sp>
            <p:nvSpPr>
              <p:cNvPr id="2610" name="Google Shape;2610;p78"/>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1" name="Google Shape;2611;p78"/>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2" name="Google Shape;2612;p78"/>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3" name="Google Shape;2613;p78"/>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4" name="Google Shape;2614;p78"/>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5" name="Google Shape;2615;p78"/>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6" name="Google Shape;2616;p78"/>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7" name="Google Shape;2617;p78"/>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8" name="Google Shape;2618;p78"/>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19" name="Google Shape;2619;p78"/>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20" name="Google Shape;2620;p78"/>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21" name="Google Shape;2621;p78"/>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22" name="Google Shape;2622;p78"/>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graphicFrame>
        <p:nvGraphicFramePr>
          <p:cNvPr id="2623" name="Google Shape;2623;p78"/>
          <p:cNvGraphicFramePr/>
          <p:nvPr/>
        </p:nvGraphicFramePr>
        <p:xfrm>
          <a:off x="4226657" y="5449793"/>
          <a:ext cx="3000000" cy="3000000"/>
        </p:xfrm>
        <a:graphic>
          <a:graphicData uri="http://schemas.openxmlformats.org/drawingml/2006/table">
            <a:tbl>
              <a:tblPr firstRow="1" bandRow="1">
                <a:noFill/>
                <a:tableStyleId>{D0988FB2-149A-450F-9738-1AC2C797F4CA}</a:tableStyleId>
              </a:tblPr>
              <a:tblGrid>
                <a:gridCol w="1251425">
                  <a:extLst>
                    <a:ext uri="{9D8B030D-6E8A-4147-A177-3AD203B41FA5}">
                      <a16:colId xmlns:a16="http://schemas.microsoft.com/office/drawing/2014/main" val="20000"/>
                    </a:ext>
                  </a:extLst>
                </a:gridCol>
                <a:gridCol w="658050">
                  <a:extLst>
                    <a:ext uri="{9D8B030D-6E8A-4147-A177-3AD203B41FA5}">
                      <a16:colId xmlns:a16="http://schemas.microsoft.com/office/drawing/2014/main" val="20001"/>
                    </a:ext>
                  </a:extLst>
                </a:gridCol>
                <a:gridCol w="658050">
                  <a:extLst>
                    <a:ext uri="{9D8B030D-6E8A-4147-A177-3AD203B41FA5}">
                      <a16:colId xmlns:a16="http://schemas.microsoft.com/office/drawing/2014/main" val="20002"/>
                    </a:ext>
                  </a:extLst>
                </a:gridCol>
                <a:gridCol w="65805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000" b="1" i="0" u="none" strike="noStrike" cap="none">
                          <a:solidFill>
                            <a:srgbClr val="002060"/>
                          </a:solidFill>
                          <a:latin typeface="Barlow"/>
                          <a:ea typeface="Barlow"/>
                          <a:cs typeface="Barlow"/>
                          <a:sym typeface="Barlow"/>
                        </a:rPr>
                        <a:t>SYSTÉMATIQUEMENT 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8DBDD3"/>
                          </a:solidFill>
                          <a:latin typeface="Barlow"/>
                          <a:ea typeface="Barlow"/>
                          <a:cs typeface="Barlow"/>
                          <a:sym typeface="Barlow"/>
                        </a:rPr>
                        <a:t>SOUVENT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DF7F7F"/>
                          </a:solidFill>
                          <a:latin typeface="Barlow"/>
                          <a:ea typeface="Barlow"/>
                          <a:cs typeface="Barlow"/>
                          <a:sym typeface="Barlow"/>
                        </a:rPr>
                        <a:t>RAREMENT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C00000"/>
                          </a:solidFill>
                          <a:latin typeface="Barlow"/>
                          <a:ea typeface="Barlow"/>
                          <a:cs typeface="Barlow"/>
                          <a:sym typeface="Barlow"/>
                        </a:rPr>
                        <a:t>JAMAIS</a:t>
                      </a:r>
                      <a:r>
                        <a:rPr lang="fr-FR" sz="1000" b="1" i="0" u="none" strike="noStrike" cap="none">
                          <a:solidFill>
                            <a:srgbClr val="DF7F7F"/>
                          </a:solidFill>
                          <a:latin typeface="Barlow"/>
                          <a:ea typeface="Barlow"/>
                          <a:cs typeface="Barlow"/>
                          <a:sym typeface="Barlow"/>
                        </a:rPr>
                        <a:t>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624" name="Google Shape;2624;p78"/>
          <p:cNvGraphicFramePr/>
          <p:nvPr/>
        </p:nvGraphicFramePr>
        <p:xfrm>
          <a:off x="4088785" y="1942924"/>
          <a:ext cx="3096000" cy="3735402"/>
        </p:xfrm>
        <a:graphic>
          <a:graphicData uri="http://schemas.openxmlformats.org/drawingml/2006/chart">
            <c:chart xmlns:c="http://schemas.openxmlformats.org/drawingml/2006/chart" xmlns:r="http://schemas.openxmlformats.org/officeDocument/2006/relationships" r:id="rId3"/>
          </a:graphicData>
        </a:graphic>
      </p:graphicFrame>
      <p:sp>
        <p:nvSpPr>
          <p:cNvPr id="2625" name="Google Shape;2625;p78"/>
          <p:cNvSpPr txBox="1"/>
          <p:nvPr/>
        </p:nvSpPr>
        <p:spPr>
          <a:xfrm>
            <a:off x="11716813" y="0"/>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(2/3)</a:t>
            </a:r>
            <a:endParaRPr sz="1800" b="1">
              <a:solidFill>
                <a:schemeClr val="dk1"/>
              </a:solidFill>
              <a:latin typeface="Barlow"/>
              <a:ea typeface="Barlow"/>
              <a:cs typeface="Barlow"/>
              <a:sym typeface="Barlow"/>
            </a:endParaRPr>
          </a:p>
        </p:txBody>
      </p:sp>
      <p:sp>
        <p:nvSpPr>
          <p:cNvPr id="2626" name="Google Shape;2626;p78"/>
          <p:cNvSpPr txBox="1"/>
          <p:nvPr/>
        </p:nvSpPr>
        <p:spPr>
          <a:xfrm>
            <a:off x="8534400" y="6053297"/>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PvVIH.</a:t>
            </a:r>
            <a:endParaRPr/>
          </a:p>
        </p:txBody>
      </p:sp>
      <p:sp>
        <p:nvSpPr>
          <p:cNvPr id="2627" name="Google Shape;2627;p7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628" name="Google Shape;2628;p78"/>
          <p:cNvSpPr txBox="1"/>
          <p:nvPr/>
        </p:nvSpPr>
        <p:spPr>
          <a:xfrm>
            <a:off x="6747348" y="1656989"/>
            <a:ext cx="16768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b="1">
                <a:solidFill>
                  <a:srgbClr val="002060"/>
                </a:solidFill>
                <a:latin typeface="Barlow"/>
                <a:ea typeface="Barlow"/>
                <a:cs typeface="Barlow"/>
                <a:sym typeface="Barlow"/>
              </a:rPr>
              <a:t>% Systématiquement</a:t>
            </a:r>
            <a:br>
              <a:rPr lang="fr-FR" sz="1200" b="1">
                <a:solidFill>
                  <a:srgbClr val="002060"/>
                </a:solidFill>
                <a:latin typeface="Barlow"/>
                <a:ea typeface="Barlow"/>
                <a:cs typeface="Barlow"/>
                <a:sym typeface="Barlow"/>
              </a:rPr>
            </a:br>
            <a:r>
              <a:rPr lang="fr-FR" sz="1200" b="1">
                <a:solidFill>
                  <a:srgbClr val="002060"/>
                </a:solidFill>
                <a:latin typeface="Barlow"/>
                <a:ea typeface="Barlow"/>
                <a:cs typeface="Barlow"/>
                <a:sym typeface="Barlow"/>
              </a:rPr>
              <a:t> ou souvent</a:t>
            </a:r>
            <a:endParaRPr sz="1200" b="1">
              <a:solidFill>
                <a:srgbClr val="002060"/>
              </a:solidFill>
              <a:latin typeface="Barlow"/>
              <a:ea typeface="Barlow"/>
              <a:cs typeface="Barlow"/>
              <a:sym typeface="Barlow"/>
            </a:endParaRPr>
          </a:p>
        </p:txBody>
      </p:sp>
      <p:graphicFrame>
        <p:nvGraphicFramePr>
          <p:cNvPr id="2629" name="Google Shape;2629;p78"/>
          <p:cNvGraphicFramePr/>
          <p:nvPr/>
        </p:nvGraphicFramePr>
        <p:xfrm>
          <a:off x="7129105" y="2038350"/>
          <a:ext cx="3000000" cy="3000000"/>
        </p:xfrm>
        <a:graphic>
          <a:graphicData uri="http://schemas.openxmlformats.org/drawingml/2006/table">
            <a:tbl>
              <a:tblPr firstRow="1" bandRow="1">
                <a:noFill/>
                <a:tableStyleId>{D0988FB2-149A-450F-9738-1AC2C797F4CA}</a:tableStyleId>
              </a:tblPr>
              <a:tblGrid>
                <a:gridCol w="796100">
                  <a:extLst>
                    <a:ext uri="{9D8B030D-6E8A-4147-A177-3AD203B41FA5}">
                      <a16:colId xmlns:a16="http://schemas.microsoft.com/office/drawing/2014/main" val="20000"/>
                    </a:ext>
                  </a:extLst>
                </a:gridCol>
              </a:tblGrid>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87</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85</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82</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81</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80</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80</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630" name="Google Shape;2630;p78"/>
          <p:cNvGraphicFramePr/>
          <p:nvPr/>
        </p:nvGraphicFramePr>
        <p:xfrm>
          <a:off x="8316152" y="1942924"/>
          <a:ext cx="3096000" cy="37354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31" name="Google Shape;2631;p78"/>
          <p:cNvGraphicFramePr/>
          <p:nvPr/>
        </p:nvGraphicFramePr>
        <p:xfrm>
          <a:off x="8316152" y="5449793"/>
          <a:ext cx="3000000" cy="3000000"/>
        </p:xfrm>
        <a:graphic>
          <a:graphicData uri="http://schemas.openxmlformats.org/drawingml/2006/table">
            <a:tbl>
              <a:tblPr firstRow="1" bandRow="1">
                <a:noFill/>
                <a:tableStyleId>{D0988FB2-149A-450F-9738-1AC2C797F4CA}</a:tableStyleId>
              </a:tblPr>
              <a:tblGrid>
                <a:gridCol w="1909675">
                  <a:extLst>
                    <a:ext uri="{9D8B030D-6E8A-4147-A177-3AD203B41FA5}">
                      <a16:colId xmlns:a16="http://schemas.microsoft.com/office/drawing/2014/main" val="20000"/>
                    </a:ext>
                  </a:extLst>
                </a:gridCol>
                <a:gridCol w="701975">
                  <a:extLst>
                    <a:ext uri="{9D8B030D-6E8A-4147-A177-3AD203B41FA5}">
                      <a16:colId xmlns:a16="http://schemas.microsoft.com/office/drawing/2014/main" val="20001"/>
                    </a:ext>
                  </a:extLst>
                </a:gridCol>
                <a:gridCol w="612575">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000" b="1" i="0" u="none" strike="noStrike" cap="none">
                          <a:solidFill>
                            <a:srgbClr val="002060"/>
                          </a:solidFill>
                          <a:latin typeface="Barlow"/>
                          <a:ea typeface="Barlow"/>
                          <a:cs typeface="Barlow"/>
                          <a:sym typeface="Barlow"/>
                        </a:rPr>
                        <a:t>SOUVENT, À CHAQUE CONSULTATION 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8DBDD3"/>
                          </a:solidFill>
                          <a:latin typeface="Barlow"/>
                          <a:ea typeface="Barlow"/>
                          <a:cs typeface="Barlow"/>
                          <a:sym typeface="Barlow"/>
                        </a:rPr>
                        <a:t>DE TEMPS EN TEMPS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C00000"/>
                          </a:solidFill>
                          <a:latin typeface="Barlow"/>
                          <a:ea typeface="Barlow"/>
                          <a:cs typeface="Barlow"/>
                          <a:sym typeface="Barlow"/>
                        </a:rPr>
                        <a:t>JAMAIS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632" name="Google Shape;2632;p78"/>
          <p:cNvGrpSpPr/>
          <p:nvPr/>
        </p:nvGrpSpPr>
        <p:grpSpPr>
          <a:xfrm>
            <a:off x="8931362" y="1299797"/>
            <a:ext cx="1649580" cy="808899"/>
            <a:chOff x="-161843" y="1708609"/>
            <a:chExt cx="1649580" cy="808899"/>
          </a:xfrm>
        </p:grpSpPr>
        <p:grpSp>
          <p:nvGrpSpPr>
            <p:cNvPr id="2633" name="Google Shape;2633;p78"/>
            <p:cNvGrpSpPr/>
            <p:nvPr/>
          </p:nvGrpSpPr>
          <p:grpSpPr>
            <a:xfrm>
              <a:off x="368934" y="1708609"/>
              <a:ext cx="588025" cy="588025"/>
              <a:chOff x="2641002" y="1479176"/>
              <a:chExt cx="645696" cy="645696"/>
            </a:xfrm>
          </p:grpSpPr>
          <p:sp>
            <p:nvSpPr>
              <p:cNvPr id="2634" name="Google Shape;2634;p7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635" name="Google Shape;2635;p78"/>
              <p:cNvPicPr preferRelativeResize="0"/>
              <p:nvPr/>
            </p:nvPicPr>
            <p:blipFill rotWithShape="1">
              <a:blip r:embed="rId5">
                <a:alphaModFix/>
              </a:blip>
              <a:srcRect/>
              <a:stretch/>
            </p:blipFill>
            <p:spPr>
              <a:xfrm>
                <a:off x="2745902" y="1584076"/>
                <a:ext cx="435896" cy="435896"/>
              </a:xfrm>
              <a:prstGeom prst="rect">
                <a:avLst/>
              </a:prstGeom>
              <a:noFill/>
              <a:ln>
                <a:noFill/>
              </a:ln>
            </p:spPr>
          </p:pic>
        </p:grpSp>
        <p:sp>
          <p:nvSpPr>
            <p:cNvPr id="2636" name="Google Shape;2636;p7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2637" name="Google Shape;2637;p78"/>
          <p:cNvSpPr txBox="1"/>
          <p:nvPr/>
        </p:nvSpPr>
        <p:spPr>
          <a:xfrm>
            <a:off x="10745723" y="1656989"/>
            <a:ext cx="16768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b="1">
                <a:solidFill>
                  <a:srgbClr val="002060"/>
                </a:solidFill>
                <a:latin typeface="Barlow"/>
                <a:ea typeface="Barlow"/>
                <a:cs typeface="Barlow"/>
                <a:sym typeface="Barlow"/>
              </a:rPr>
              <a:t>% Oui</a:t>
            </a:r>
            <a:endParaRPr sz="1200" b="1">
              <a:solidFill>
                <a:srgbClr val="002060"/>
              </a:solidFill>
              <a:latin typeface="Barlow"/>
              <a:ea typeface="Barlow"/>
              <a:cs typeface="Barlow"/>
              <a:sym typeface="Barlow"/>
            </a:endParaRPr>
          </a:p>
        </p:txBody>
      </p:sp>
      <p:graphicFrame>
        <p:nvGraphicFramePr>
          <p:cNvPr id="2638" name="Google Shape;2638;p78"/>
          <p:cNvGraphicFramePr/>
          <p:nvPr/>
        </p:nvGraphicFramePr>
        <p:xfrm>
          <a:off x="11186125" y="2038350"/>
          <a:ext cx="3000000" cy="3000000"/>
        </p:xfrm>
        <a:graphic>
          <a:graphicData uri="http://schemas.openxmlformats.org/drawingml/2006/table">
            <a:tbl>
              <a:tblPr firstRow="1" bandRow="1">
                <a:noFill/>
                <a:tableStyleId>{D0988FB2-149A-450F-9738-1AC2C797F4CA}</a:tableStyleId>
              </a:tblPr>
              <a:tblGrid>
                <a:gridCol w="796100">
                  <a:extLst>
                    <a:ext uri="{9D8B030D-6E8A-4147-A177-3AD203B41FA5}">
                      <a16:colId xmlns:a16="http://schemas.microsoft.com/office/drawing/2014/main" val="20000"/>
                    </a:ext>
                  </a:extLst>
                </a:gridCol>
              </a:tblGrid>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36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72</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69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65</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59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175">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47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2643"/>
        <p:cNvGrpSpPr/>
        <p:nvPr/>
      </p:nvGrpSpPr>
      <p:grpSpPr>
        <a:xfrm>
          <a:off x="0" y="0"/>
          <a:ext cx="0" cy="0"/>
          <a:chOff x="0" y="0"/>
          <a:chExt cx="0" cy="0"/>
        </a:xfrm>
      </p:grpSpPr>
      <p:sp>
        <p:nvSpPr>
          <p:cNvPr id="2644" name="Google Shape;2644;p79"/>
          <p:cNvSpPr txBox="1">
            <a:spLocks noGrp="1"/>
          </p:cNvSpPr>
          <p:nvPr>
            <p:ph type="title"/>
          </p:nvPr>
        </p:nvSpPr>
        <p:spPr>
          <a:xfrm>
            <a:off x="450000" y="279223"/>
            <a:ext cx="10862165"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professionnels de santé ne sont que rarement dans une démarche de culpabilisation des fumeurs ou à leur formuler des injonctions à arrêter de fumer.</a:t>
            </a:r>
            <a:endParaRPr/>
          </a:p>
        </p:txBody>
      </p:sp>
      <p:graphicFrame>
        <p:nvGraphicFramePr>
          <p:cNvPr id="2645" name="Google Shape;2645;p79"/>
          <p:cNvGraphicFramePr/>
          <p:nvPr/>
        </p:nvGraphicFramePr>
        <p:xfrm>
          <a:off x="238806" y="2027582"/>
          <a:ext cx="3000000" cy="3000000"/>
        </p:xfrm>
        <a:graphic>
          <a:graphicData uri="http://schemas.openxmlformats.org/drawingml/2006/table">
            <a:tbl>
              <a:tblPr firstRow="1" bandRow="1">
                <a:noFill/>
                <a:tableStyleId>{D0988FB2-149A-450F-9738-1AC2C797F4CA}</a:tableStyleId>
              </a:tblPr>
              <a:tblGrid>
                <a:gridCol w="3669325">
                  <a:extLst>
                    <a:ext uri="{9D8B030D-6E8A-4147-A177-3AD203B41FA5}">
                      <a16:colId xmlns:a16="http://schemas.microsoft.com/office/drawing/2014/main" val="20000"/>
                    </a:ext>
                  </a:extLst>
                </a:gridCol>
              </a:tblGrid>
              <a:tr h="7060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questionnez sur leurs motivations à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60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prenez le temps d’expliquer l'impact de la consommation de tabac </a:t>
                      </a:r>
                      <a:r>
                        <a:rPr lang="fr-FR" sz="1200" b="0" i="0" u="sng" strike="noStrike" cap="none">
                          <a:solidFill>
                            <a:srgbClr val="000000"/>
                          </a:solidFill>
                          <a:latin typeface="Barlow"/>
                          <a:ea typeface="Barlow"/>
                          <a:cs typeface="Barlow"/>
                          <a:sym typeface="Barlow"/>
                        </a:rPr>
                        <a:t>sur le VIH</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60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informez sur l’existence de sites internet à consulter et leur donnez des dépliants d’information sur la consommation de tabac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60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formulez des injonctions à arrêter de fumer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“là, vous devez arrêter”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60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les faites culpabilisez parce qu’ils fument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2646" name="Google Shape;2646;p79"/>
          <p:cNvGrpSpPr/>
          <p:nvPr/>
        </p:nvGrpSpPr>
        <p:grpSpPr>
          <a:xfrm>
            <a:off x="4706112" y="1220113"/>
            <a:ext cx="1278321" cy="937230"/>
            <a:chOff x="9408744" y="1185992"/>
            <a:chExt cx="1278321" cy="937230"/>
          </a:xfrm>
        </p:grpSpPr>
        <p:sp>
          <p:nvSpPr>
            <p:cNvPr id="2647" name="Google Shape;2647;p79"/>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648" name="Google Shape;2648;p79"/>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649" name="Google Shape;2649;p79"/>
            <p:cNvGrpSpPr/>
            <p:nvPr/>
          </p:nvGrpSpPr>
          <p:grpSpPr>
            <a:xfrm>
              <a:off x="9823218" y="1287315"/>
              <a:ext cx="442309" cy="416627"/>
              <a:chOff x="6478588" y="5773739"/>
              <a:chExt cx="492125" cy="463550"/>
            </a:xfrm>
          </p:grpSpPr>
          <p:sp>
            <p:nvSpPr>
              <p:cNvPr id="2650" name="Google Shape;2650;p79"/>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1" name="Google Shape;2651;p79"/>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2" name="Google Shape;2652;p79"/>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3" name="Google Shape;2653;p79"/>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4" name="Google Shape;2654;p79"/>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5" name="Google Shape;2655;p79"/>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6" name="Google Shape;2656;p79"/>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7" name="Google Shape;2657;p79"/>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8" name="Google Shape;2658;p79"/>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59" name="Google Shape;2659;p79"/>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60" name="Google Shape;2660;p79"/>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61" name="Google Shape;2661;p79"/>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62" name="Google Shape;2662;p79"/>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663" name="Google Shape;2663;p79"/>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(3/3)</a:t>
            </a:r>
            <a:endParaRPr sz="1800" b="1">
              <a:solidFill>
                <a:schemeClr val="dk1"/>
              </a:solidFill>
              <a:latin typeface="Barlow"/>
              <a:ea typeface="Barlow"/>
              <a:cs typeface="Barlow"/>
              <a:sym typeface="Barlow"/>
            </a:endParaRPr>
          </a:p>
        </p:txBody>
      </p:sp>
      <p:sp>
        <p:nvSpPr>
          <p:cNvPr id="2664" name="Google Shape;2664;p79"/>
          <p:cNvSpPr txBox="1"/>
          <p:nvPr/>
        </p:nvSpPr>
        <p:spPr>
          <a:xfrm>
            <a:off x="187341" y="6065445"/>
            <a:ext cx="8208514" cy="4061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Q31. Les professionnels de santé qui vous suivent ont-ils déjà / vous ont-ils déjà … ?  </a:t>
            </a:r>
            <a:r>
              <a:rPr lang="fr-FR" sz="1000" i="1">
                <a:solidFill>
                  <a:srgbClr val="002060"/>
                </a:solidFill>
                <a:latin typeface="Barlow"/>
                <a:ea typeface="Barlow"/>
                <a:cs typeface="Barlow"/>
                <a:sym typeface="Barlow"/>
              </a:rPr>
              <a:t>Base : ensemble des PvVIH (n = 232) </a:t>
            </a:r>
            <a:r>
              <a:rPr lang="fr-FR" sz="1000">
                <a:solidFill>
                  <a:srgbClr val="002060"/>
                </a:solidFill>
                <a:latin typeface="Barlow"/>
                <a:ea typeface="Barlow"/>
                <a:cs typeface="Barlow"/>
                <a:sym typeface="Barlow"/>
              </a:rPr>
              <a:t>/ </a:t>
            </a:r>
            <a:r>
              <a:rPr lang="fr-FR" sz="1000" u="none" strike="noStrike" cap="none">
                <a:solidFill>
                  <a:srgbClr val="002060"/>
                </a:solidFill>
                <a:latin typeface="Barlow"/>
                <a:ea typeface="Barlow"/>
                <a:cs typeface="Barlow"/>
                <a:sym typeface="Barlow"/>
              </a:rPr>
              <a:t>Q14. Pendant les consultations ou les échanges avec des PvVIH qui fument, faites-vous les choses suivantes ? </a:t>
            </a: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sp>
        <p:nvSpPr>
          <p:cNvPr id="2665" name="Google Shape;2665;p79"/>
          <p:cNvSpPr txBox="1"/>
          <p:nvPr/>
        </p:nvSpPr>
        <p:spPr>
          <a:xfrm>
            <a:off x="8534400" y="6053297"/>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professionnels de santé.</a:t>
            </a:r>
            <a:endParaRPr/>
          </a:p>
        </p:txBody>
      </p:sp>
      <p:sp>
        <p:nvSpPr>
          <p:cNvPr id="2666" name="Google Shape;2666;p7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667" name="Google Shape;2667;p79"/>
          <p:cNvSpPr txBox="1"/>
          <p:nvPr/>
        </p:nvSpPr>
        <p:spPr>
          <a:xfrm>
            <a:off x="6479388" y="1656989"/>
            <a:ext cx="16768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b="1">
                <a:solidFill>
                  <a:srgbClr val="002060"/>
                </a:solidFill>
                <a:latin typeface="Barlow"/>
                <a:ea typeface="Barlow"/>
                <a:cs typeface="Barlow"/>
                <a:sym typeface="Barlow"/>
              </a:rPr>
              <a:t>% Systématiquement</a:t>
            </a:r>
            <a:br>
              <a:rPr lang="fr-FR" sz="1200" b="1">
                <a:solidFill>
                  <a:srgbClr val="002060"/>
                </a:solidFill>
                <a:latin typeface="Barlow"/>
                <a:ea typeface="Barlow"/>
                <a:cs typeface="Barlow"/>
                <a:sym typeface="Barlow"/>
              </a:rPr>
            </a:br>
            <a:r>
              <a:rPr lang="fr-FR" sz="1200" b="1">
                <a:solidFill>
                  <a:srgbClr val="002060"/>
                </a:solidFill>
                <a:latin typeface="Barlow"/>
                <a:ea typeface="Barlow"/>
                <a:cs typeface="Barlow"/>
                <a:sym typeface="Barlow"/>
              </a:rPr>
              <a:t> ou souvent</a:t>
            </a:r>
            <a:endParaRPr sz="1200" b="1">
              <a:solidFill>
                <a:srgbClr val="002060"/>
              </a:solidFill>
              <a:latin typeface="Barlow"/>
              <a:ea typeface="Barlow"/>
              <a:cs typeface="Barlow"/>
              <a:sym typeface="Barlow"/>
            </a:endParaRPr>
          </a:p>
        </p:txBody>
      </p:sp>
      <p:graphicFrame>
        <p:nvGraphicFramePr>
          <p:cNvPr id="2668" name="Google Shape;2668;p79"/>
          <p:cNvGraphicFramePr/>
          <p:nvPr/>
        </p:nvGraphicFramePr>
        <p:xfrm>
          <a:off x="6861145" y="2038350"/>
          <a:ext cx="3000000" cy="3000000"/>
        </p:xfrm>
        <a:graphic>
          <a:graphicData uri="http://schemas.openxmlformats.org/drawingml/2006/table">
            <a:tbl>
              <a:tblPr firstRow="1" bandRow="1">
                <a:noFill/>
                <a:tableStyleId>{D0988FB2-149A-450F-9738-1AC2C797F4CA}</a:tableStyleId>
              </a:tblPr>
              <a:tblGrid>
                <a:gridCol w="796100">
                  <a:extLst>
                    <a:ext uri="{9D8B030D-6E8A-4147-A177-3AD203B41FA5}">
                      <a16:colId xmlns:a16="http://schemas.microsoft.com/office/drawing/2014/main" val="20000"/>
                    </a:ext>
                  </a:extLst>
                </a:gridCol>
              </a:tblGrid>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63</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58</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41</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22</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8</a:t>
                      </a:r>
                      <a:endParaRPr sz="18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669" name="Google Shape;2669;p79"/>
          <p:cNvGraphicFramePr/>
          <p:nvPr/>
        </p:nvGraphicFramePr>
        <p:xfrm>
          <a:off x="3966785" y="1942924"/>
          <a:ext cx="3096000" cy="3735402"/>
        </p:xfrm>
        <a:graphic>
          <a:graphicData uri="http://schemas.openxmlformats.org/drawingml/2006/chart">
            <c:chart xmlns:c="http://schemas.openxmlformats.org/drawingml/2006/chart" xmlns:r="http://schemas.openxmlformats.org/officeDocument/2006/relationships" r:id="rId3"/>
          </a:graphicData>
        </a:graphic>
      </p:graphicFrame>
      <p:grpSp>
        <p:nvGrpSpPr>
          <p:cNvPr id="2670" name="Google Shape;2670;p79"/>
          <p:cNvGrpSpPr/>
          <p:nvPr/>
        </p:nvGrpSpPr>
        <p:grpSpPr>
          <a:xfrm>
            <a:off x="8902015" y="1299797"/>
            <a:ext cx="1649580" cy="808899"/>
            <a:chOff x="-161843" y="1708609"/>
            <a:chExt cx="1649580" cy="808899"/>
          </a:xfrm>
        </p:grpSpPr>
        <p:grpSp>
          <p:nvGrpSpPr>
            <p:cNvPr id="2671" name="Google Shape;2671;p79"/>
            <p:cNvGrpSpPr/>
            <p:nvPr/>
          </p:nvGrpSpPr>
          <p:grpSpPr>
            <a:xfrm>
              <a:off x="368934" y="1708609"/>
              <a:ext cx="588025" cy="588025"/>
              <a:chOff x="2641002" y="1479176"/>
              <a:chExt cx="645696" cy="645696"/>
            </a:xfrm>
          </p:grpSpPr>
          <p:sp>
            <p:nvSpPr>
              <p:cNvPr id="2672" name="Google Shape;2672;p79"/>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673" name="Google Shape;2673;p79"/>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2674" name="Google Shape;2674;p79"/>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graphicFrame>
        <p:nvGraphicFramePr>
          <p:cNvPr id="2675" name="Google Shape;2675;p79"/>
          <p:cNvGraphicFramePr/>
          <p:nvPr/>
        </p:nvGraphicFramePr>
        <p:xfrm>
          <a:off x="8265917" y="1942924"/>
          <a:ext cx="3096000" cy="3735402"/>
        </p:xfrm>
        <a:graphic>
          <a:graphicData uri="http://schemas.openxmlformats.org/drawingml/2006/chart">
            <c:chart xmlns:c="http://schemas.openxmlformats.org/drawingml/2006/chart" xmlns:r="http://schemas.openxmlformats.org/officeDocument/2006/relationships" r:id="rId5"/>
          </a:graphicData>
        </a:graphic>
      </p:graphicFrame>
      <p:sp>
        <p:nvSpPr>
          <p:cNvPr id="2676" name="Google Shape;2676;p79"/>
          <p:cNvSpPr txBox="1"/>
          <p:nvPr/>
        </p:nvSpPr>
        <p:spPr>
          <a:xfrm>
            <a:off x="10695488" y="1656989"/>
            <a:ext cx="16768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b="1">
                <a:solidFill>
                  <a:srgbClr val="002060"/>
                </a:solidFill>
                <a:latin typeface="Barlow"/>
                <a:ea typeface="Barlow"/>
                <a:cs typeface="Barlow"/>
                <a:sym typeface="Barlow"/>
              </a:rPr>
              <a:t>% Oui</a:t>
            </a:r>
            <a:endParaRPr sz="1200" b="1">
              <a:solidFill>
                <a:srgbClr val="002060"/>
              </a:solidFill>
              <a:latin typeface="Barlow"/>
              <a:ea typeface="Barlow"/>
              <a:cs typeface="Barlow"/>
              <a:sym typeface="Barlow"/>
            </a:endParaRPr>
          </a:p>
        </p:txBody>
      </p:sp>
      <p:graphicFrame>
        <p:nvGraphicFramePr>
          <p:cNvPr id="2677" name="Google Shape;2677;p79"/>
          <p:cNvGraphicFramePr/>
          <p:nvPr/>
        </p:nvGraphicFramePr>
        <p:xfrm>
          <a:off x="11135890" y="2038349"/>
          <a:ext cx="3000000" cy="3000000"/>
        </p:xfrm>
        <a:graphic>
          <a:graphicData uri="http://schemas.openxmlformats.org/drawingml/2006/table">
            <a:tbl>
              <a:tblPr firstRow="1" bandRow="1">
                <a:noFill/>
                <a:tableStyleId>{D0988FB2-149A-450F-9738-1AC2C797F4CA}</a:tableStyleId>
              </a:tblPr>
              <a:tblGrid>
                <a:gridCol w="796100">
                  <a:extLst>
                    <a:ext uri="{9D8B030D-6E8A-4147-A177-3AD203B41FA5}">
                      <a16:colId xmlns:a16="http://schemas.microsoft.com/office/drawing/2014/main" val="20000"/>
                    </a:ext>
                  </a:extLst>
                </a:gridCol>
              </a:tblGrid>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36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46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28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28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9850">
                <a:tc>
                  <a:txBody>
                    <a:bodyPr/>
                    <a:lstStyle/>
                    <a:p>
                      <a:pPr marL="0" marR="0" lvl="0" indent="0" algn="ctr" rtl="0">
                        <a:lnSpc>
                          <a:spcPct val="100000"/>
                        </a:lnSpc>
                        <a:spcBef>
                          <a:spcPts val="0"/>
                        </a:spcBef>
                        <a:spcAft>
                          <a:spcPts val="0"/>
                        </a:spcAft>
                        <a:buClr>
                          <a:srgbClr val="002060"/>
                        </a:buClr>
                        <a:buSzPts val="1200"/>
                        <a:buFont typeface="Barlow"/>
                        <a:buNone/>
                      </a:pPr>
                      <a:r>
                        <a:rPr lang="fr-FR" sz="1200" b="1" i="0" u="none" strike="noStrike" cap="none">
                          <a:solidFill>
                            <a:srgbClr val="002060"/>
                          </a:solidFill>
                          <a:latin typeface="Barlow"/>
                          <a:ea typeface="Barlow"/>
                          <a:cs typeface="Barlow"/>
                          <a:sym typeface="Barlow"/>
                        </a:rPr>
                        <a:t>25</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678" name="Google Shape;2678;p79"/>
          <p:cNvGraphicFramePr/>
          <p:nvPr/>
        </p:nvGraphicFramePr>
        <p:xfrm>
          <a:off x="4226657" y="5449793"/>
          <a:ext cx="3000000" cy="3000000"/>
        </p:xfrm>
        <a:graphic>
          <a:graphicData uri="http://schemas.openxmlformats.org/drawingml/2006/table">
            <a:tbl>
              <a:tblPr firstRow="1" bandRow="1">
                <a:noFill/>
                <a:tableStyleId>{D0988FB2-149A-450F-9738-1AC2C797F4CA}</a:tableStyleId>
              </a:tblPr>
              <a:tblGrid>
                <a:gridCol w="1251425">
                  <a:extLst>
                    <a:ext uri="{9D8B030D-6E8A-4147-A177-3AD203B41FA5}">
                      <a16:colId xmlns:a16="http://schemas.microsoft.com/office/drawing/2014/main" val="20000"/>
                    </a:ext>
                  </a:extLst>
                </a:gridCol>
                <a:gridCol w="658050">
                  <a:extLst>
                    <a:ext uri="{9D8B030D-6E8A-4147-A177-3AD203B41FA5}">
                      <a16:colId xmlns:a16="http://schemas.microsoft.com/office/drawing/2014/main" val="20001"/>
                    </a:ext>
                  </a:extLst>
                </a:gridCol>
                <a:gridCol w="658050">
                  <a:extLst>
                    <a:ext uri="{9D8B030D-6E8A-4147-A177-3AD203B41FA5}">
                      <a16:colId xmlns:a16="http://schemas.microsoft.com/office/drawing/2014/main" val="20002"/>
                    </a:ext>
                  </a:extLst>
                </a:gridCol>
                <a:gridCol w="65805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000" b="1" i="0" u="none" strike="noStrike" cap="none">
                          <a:solidFill>
                            <a:srgbClr val="002060"/>
                          </a:solidFill>
                          <a:latin typeface="Barlow"/>
                          <a:ea typeface="Barlow"/>
                          <a:cs typeface="Barlow"/>
                          <a:sym typeface="Barlow"/>
                        </a:rPr>
                        <a:t>SYSTÉMATIQUEMENT 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8DBDD3"/>
                          </a:solidFill>
                          <a:latin typeface="Barlow"/>
                          <a:ea typeface="Barlow"/>
                          <a:cs typeface="Barlow"/>
                          <a:sym typeface="Barlow"/>
                        </a:rPr>
                        <a:t>SOUVENT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DF7F7F"/>
                          </a:solidFill>
                          <a:latin typeface="Barlow"/>
                          <a:ea typeface="Barlow"/>
                          <a:cs typeface="Barlow"/>
                          <a:sym typeface="Barlow"/>
                        </a:rPr>
                        <a:t>RAREMENT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C00000"/>
                          </a:solidFill>
                          <a:latin typeface="Barlow"/>
                          <a:ea typeface="Barlow"/>
                          <a:cs typeface="Barlow"/>
                          <a:sym typeface="Barlow"/>
                        </a:rPr>
                        <a:t>JAMAIS</a:t>
                      </a:r>
                      <a:r>
                        <a:rPr lang="fr-FR" sz="1000" b="1" i="0" u="none" strike="noStrike" cap="none">
                          <a:solidFill>
                            <a:srgbClr val="DF7F7F"/>
                          </a:solidFill>
                          <a:latin typeface="Barlow"/>
                          <a:ea typeface="Barlow"/>
                          <a:cs typeface="Barlow"/>
                          <a:sym typeface="Barlow"/>
                        </a:rPr>
                        <a:t>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679" name="Google Shape;2679;p79"/>
          <p:cNvGraphicFramePr/>
          <p:nvPr/>
        </p:nvGraphicFramePr>
        <p:xfrm>
          <a:off x="8316152" y="5449793"/>
          <a:ext cx="3000000" cy="3000000"/>
        </p:xfrm>
        <a:graphic>
          <a:graphicData uri="http://schemas.openxmlformats.org/drawingml/2006/table">
            <a:tbl>
              <a:tblPr firstRow="1" bandRow="1">
                <a:noFill/>
                <a:tableStyleId>{D0988FB2-149A-450F-9738-1AC2C797F4CA}</a:tableStyleId>
              </a:tblPr>
              <a:tblGrid>
                <a:gridCol w="1909675">
                  <a:extLst>
                    <a:ext uri="{9D8B030D-6E8A-4147-A177-3AD203B41FA5}">
                      <a16:colId xmlns:a16="http://schemas.microsoft.com/office/drawing/2014/main" val="20000"/>
                    </a:ext>
                  </a:extLst>
                </a:gridCol>
                <a:gridCol w="701975">
                  <a:extLst>
                    <a:ext uri="{9D8B030D-6E8A-4147-A177-3AD203B41FA5}">
                      <a16:colId xmlns:a16="http://schemas.microsoft.com/office/drawing/2014/main" val="20001"/>
                    </a:ext>
                  </a:extLst>
                </a:gridCol>
                <a:gridCol w="612575">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000" b="1" i="0" u="none" strike="noStrike" cap="none">
                          <a:solidFill>
                            <a:srgbClr val="002060"/>
                          </a:solidFill>
                          <a:latin typeface="Barlow"/>
                          <a:ea typeface="Barlow"/>
                          <a:cs typeface="Barlow"/>
                          <a:sym typeface="Barlow"/>
                        </a:rPr>
                        <a:t>SOUVENT, À CHAQUE CONSULTATION 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8DBDD3"/>
                          </a:solidFill>
                          <a:latin typeface="Barlow"/>
                          <a:ea typeface="Barlow"/>
                          <a:cs typeface="Barlow"/>
                          <a:sym typeface="Barlow"/>
                        </a:rPr>
                        <a:t>DE TEMPS EN TEMPS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a:solidFill>
                            <a:srgbClr val="C00000"/>
                          </a:solidFill>
                          <a:latin typeface="Barlow"/>
                          <a:ea typeface="Barlow"/>
                          <a:cs typeface="Barlow"/>
                          <a:sym typeface="Barlow"/>
                        </a:rPr>
                        <a:t>JAMAIS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
          <p:cNvSpPr txBox="1">
            <a:spLocks noGrp="1"/>
          </p:cNvSpPr>
          <p:nvPr>
            <p:ph type="title"/>
          </p:nvPr>
        </p:nvSpPr>
        <p:spPr>
          <a:xfrm>
            <a:off x="450000" y="279223"/>
            <a:ext cx="1071330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 profil tabagique des personnes vivant avec le VIH interrogées</a:t>
            </a:r>
            <a:endParaRPr/>
          </a:p>
        </p:txBody>
      </p:sp>
      <p:sp>
        <p:nvSpPr>
          <p:cNvPr id="617" name="Google Shape;617;p8"/>
          <p:cNvSpPr/>
          <p:nvPr/>
        </p:nvSpPr>
        <p:spPr>
          <a:xfrm>
            <a:off x="589788" y="4267273"/>
            <a:ext cx="4997196"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17DA6"/>
              </a:buClr>
              <a:buSzPts val="5400"/>
              <a:buFont typeface="Barlow"/>
              <a:buNone/>
            </a:pPr>
            <a:r>
              <a:rPr lang="fr-FR" sz="5400" b="1" i="0" u="none" strike="noStrike" cap="none">
                <a:solidFill>
                  <a:srgbClr val="217DA6"/>
                </a:solidFill>
                <a:latin typeface="Barlow"/>
                <a:ea typeface="Barlow"/>
                <a:cs typeface="Barlow"/>
                <a:sym typeface="Barlow"/>
              </a:rPr>
              <a:t>54%</a:t>
            </a:r>
            <a:endParaRPr/>
          </a:p>
          <a:p>
            <a:pPr marL="0" marR="0" lvl="0" indent="0" algn="l" rtl="0">
              <a:lnSpc>
                <a:spcPct val="100000"/>
              </a:lnSpc>
              <a:spcBef>
                <a:spcPts val="0"/>
              </a:spcBef>
              <a:spcAft>
                <a:spcPts val="0"/>
              </a:spcAft>
              <a:buClr>
                <a:srgbClr val="217DA6"/>
              </a:buClr>
              <a:buSzPts val="1400"/>
              <a:buFont typeface="Barlow"/>
              <a:buNone/>
            </a:pPr>
            <a:r>
              <a:rPr lang="fr-FR" sz="1400" b="1" i="0" u="none" strike="noStrike" cap="none">
                <a:solidFill>
                  <a:srgbClr val="217DA6"/>
                </a:solidFill>
                <a:latin typeface="Barlow"/>
                <a:ea typeface="Barlow"/>
                <a:cs typeface="Barlow"/>
                <a:sym typeface="Barlow"/>
              </a:rPr>
              <a:t>fument actuellement</a:t>
            </a:r>
            <a:r>
              <a:rPr lang="fr-FR" sz="1400" b="0" i="0" u="none" strike="noStrike" cap="none">
                <a:solidFill>
                  <a:srgbClr val="217DA6"/>
                </a:solidFill>
                <a:latin typeface="Barlow"/>
                <a:ea typeface="Barlow"/>
                <a:cs typeface="Barlow"/>
                <a:sym typeface="Barlow"/>
              </a:rPr>
              <a:t>, ne serait-ce que de temps en temps ou même de manière très occasionnelle</a:t>
            </a:r>
            <a:endParaRPr/>
          </a:p>
        </p:txBody>
      </p:sp>
      <p:grpSp>
        <p:nvGrpSpPr>
          <p:cNvPr id="618" name="Google Shape;618;p8"/>
          <p:cNvGrpSpPr/>
          <p:nvPr/>
        </p:nvGrpSpPr>
        <p:grpSpPr>
          <a:xfrm>
            <a:off x="589788" y="1679973"/>
            <a:ext cx="2724912" cy="2717211"/>
            <a:chOff x="-12868" y="0"/>
            <a:chExt cx="2134333" cy="2128300"/>
          </a:xfrm>
        </p:grpSpPr>
        <p:graphicFrame>
          <p:nvGraphicFramePr>
            <p:cNvPr id="619" name="Google Shape;619;p8"/>
            <p:cNvGraphicFramePr/>
            <p:nvPr/>
          </p:nvGraphicFramePr>
          <p:xfrm>
            <a:off x="28377" y="47832"/>
            <a:ext cx="2080129" cy="2072369"/>
          </p:xfrm>
          <a:graphic>
            <a:graphicData uri="http://schemas.openxmlformats.org/drawingml/2006/chart">
              <c:chart xmlns:c="http://schemas.openxmlformats.org/drawingml/2006/chart" xmlns:r="http://schemas.openxmlformats.org/officeDocument/2006/relationships" r:id="rId3"/>
            </a:graphicData>
          </a:graphic>
        </p:graphicFrame>
        <p:sp>
          <p:nvSpPr>
            <p:cNvPr id="620" name="Google Shape;620;p8"/>
            <p:cNvSpPr/>
            <p:nvPr/>
          </p:nvSpPr>
          <p:spPr>
            <a:xfrm>
              <a:off x="-12868" y="0"/>
              <a:ext cx="2134333" cy="2128300"/>
            </a:xfrm>
            <a:custGeom>
              <a:avLst/>
              <a:gdLst/>
              <a:ahLst/>
              <a:cxnLst/>
              <a:rect l="l" t="t" r="r" b="b"/>
              <a:pathLst>
                <a:path w="4248472" h="4248472" extrusionOk="0">
                  <a:moveTo>
                    <a:pt x="3963192" y="3851992"/>
                  </a:moveTo>
                  <a:cubicBezTo>
                    <a:pt x="3883654" y="3851992"/>
                    <a:pt x="3819176" y="3916470"/>
                    <a:pt x="3819176" y="3996008"/>
                  </a:cubicBezTo>
                  <a:cubicBezTo>
                    <a:pt x="3819176" y="4075546"/>
                    <a:pt x="3883654" y="4140024"/>
                    <a:pt x="3963192" y="4140024"/>
                  </a:cubicBezTo>
                  <a:cubicBezTo>
                    <a:pt x="4042730" y="4140024"/>
                    <a:pt x="4107208" y="4075546"/>
                    <a:pt x="4107208" y="3996008"/>
                  </a:cubicBezTo>
                  <a:cubicBezTo>
                    <a:pt x="4107208" y="3916470"/>
                    <a:pt x="4042730" y="3851992"/>
                    <a:pt x="3963192" y="3851992"/>
                  </a:cubicBezTo>
                  <a:close/>
                  <a:moveTo>
                    <a:pt x="3554050" y="3851992"/>
                  </a:moveTo>
                  <a:cubicBezTo>
                    <a:pt x="3474512" y="3851992"/>
                    <a:pt x="3410034" y="3916470"/>
                    <a:pt x="3410034" y="3996008"/>
                  </a:cubicBezTo>
                  <a:cubicBezTo>
                    <a:pt x="3410034" y="4075546"/>
                    <a:pt x="3474512" y="4140024"/>
                    <a:pt x="3554050" y="4140024"/>
                  </a:cubicBezTo>
                  <a:cubicBezTo>
                    <a:pt x="3633588" y="4140024"/>
                    <a:pt x="3698066" y="4075546"/>
                    <a:pt x="3698066" y="3996008"/>
                  </a:cubicBezTo>
                  <a:cubicBezTo>
                    <a:pt x="3698066" y="3916470"/>
                    <a:pt x="3633588" y="3851992"/>
                    <a:pt x="3554050" y="3851992"/>
                  </a:cubicBezTo>
                  <a:close/>
                  <a:moveTo>
                    <a:pt x="3144907" y="3851992"/>
                  </a:moveTo>
                  <a:cubicBezTo>
                    <a:pt x="3065369" y="3851992"/>
                    <a:pt x="3000891" y="3916470"/>
                    <a:pt x="3000891" y="3996008"/>
                  </a:cubicBezTo>
                  <a:cubicBezTo>
                    <a:pt x="3000891" y="4075546"/>
                    <a:pt x="3065369" y="4140024"/>
                    <a:pt x="3144907" y="4140024"/>
                  </a:cubicBezTo>
                  <a:cubicBezTo>
                    <a:pt x="3224445" y="4140024"/>
                    <a:pt x="3288923" y="4075546"/>
                    <a:pt x="3288923" y="3996008"/>
                  </a:cubicBezTo>
                  <a:cubicBezTo>
                    <a:pt x="3288923" y="3916470"/>
                    <a:pt x="3224445" y="3851992"/>
                    <a:pt x="3144907" y="3851992"/>
                  </a:cubicBezTo>
                  <a:close/>
                  <a:moveTo>
                    <a:pt x="2735764" y="3851992"/>
                  </a:moveTo>
                  <a:cubicBezTo>
                    <a:pt x="2656226" y="3851992"/>
                    <a:pt x="2591748" y="3916470"/>
                    <a:pt x="2591748" y="3996008"/>
                  </a:cubicBezTo>
                  <a:cubicBezTo>
                    <a:pt x="2591748" y="4075546"/>
                    <a:pt x="2656226" y="4140024"/>
                    <a:pt x="2735764" y="4140024"/>
                  </a:cubicBezTo>
                  <a:cubicBezTo>
                    <a:pt x="2815302" y="4140024"/>
                    <a:pt x="2879780" y="4075546"/>
                    <a:pt x="2879780" y="3996008"/>
                  </a:cubicBezTo>
                  <a:cubicBezTo>
                    <a:pt x="2879780" y="3916470"/>
                    <a:pt x="2815302" y="3851992"/>
                    <a:pt x="2735764" y="3851992"/>
                  </a:cubicBezTo>
                  <a:close/>
                  <a:moveTo>
                    <a:pt x="2326621" y="3851992"/>
                  </a:moveTo>
                  <a:cubicBezTo>
                    <a:pt x="2247083" y="3851992"/>
                    <a:pt x="2182605" y="3916470"/>
                    <a:pt x="2182605" y="3996008"/>
                  </a:cubicBezTo>
                  <a:cubicBezTo>
                    <a:pt x="2182605" y="4075546"/>
                    <a:pt x="2247083" y="4140024"/>
                    <a:pt x="2326621" y="4140024"/>
                  </a:cubicBezTo>
                  <a:cubicBezTo>
                    <a:pt x="2406159" y="4140024"/>
                    <a:pt x="2470637" y="4075546"/>
                    <a:pt x="2470637" y="3996008"/>
                  </a:cubicBezTo>
                  <a:cubicBezTo>
                    <a:pt x="2470637" y="3916470"/>
                    <a:pt x="2406159" y="3851992"/>
                    <a:pt x="2326621" y="3851992"/>
                  </a:cubicBezTo>
                  <a:close/>
                  <a:moveTo>
                    <a:pt x="1917478" y="3851992"/>
                  </a:moveTo>
                  <a:cubicBezTo>
                    <a:pt x="1837940" y="3851992"/>
                    <a:pt x="1773462" y="3916470"/>
                    <a:pt x="1773462" y="3996008"/>
                  </a:cubicBezTo>
                  <a:cubicBezTo>
                    <a:pt x="1773462" y="4075546"/>
                    <a:pt x="1837940" y="4140024"/>
                    <a:pt x="1917478" y="4140024"/>
                  </a:cubicBezTo>
                  <a:cubicBezTo>
                    <a:pt x="1997016" y="4140024"/>
                    <a:pt x="2061494" y="4075546"/>
                    <a:pt x="2061494" y="3996008"/>
                  </a:cubicBezTo>
                  <a:cubicBezTo>
                    <a:pt x="2061494" y="3916470"/>
                    <a:pt x="1997016" y="3851992"/>
                    <a:pt x="1917478" y="3851992"/>
                  </a:cubicBezTo>
                  <a:close/>
                  <a:moveTo>
                    <a:pt x="1508335" y="3851992"/>
                  </a:moveTo>
                  <a:cubicBezTo>
                    <a:pt x="1428797" y="3851992"/>
                    <a:pt x="1364319" y="3916470"/>
                    <a:pt x="1364319" y="3996008"/>
                  </a:cubicBezTo>
                  <a:cubicBezTo>
                    <a:pt x="1364319" y="4075546"/>
                    <a:pt x="1428797" y="4140024"/>
                    <a:pt x="1508335" y="4140024"/>
                  </a:cubicBezTo>
                  <a:cubicBezTo>
                    <a:pt x="1587873" y="4140024"/>
                    <a:pt x="1652351" y="4075546"/>
                    <a:pt x="1652351" y="3996008"/>
                  </a:cubicBezTo>
                  <a:cubicBezTo>
                    <a:pt x="1652351" y="3916470"/>
                    <a:pt x="1587873" y="3851992"/>
                    <a:pt x="1508335" y="3851992"/>
                  </a:cubicBezTo>
                  <a:close/>
                  <a:moveTo>
                    <a:pt x="1099192" y="3851992"/>
                  </a:moveTo>
                  <a:cubicBezTo>
                    <a:pt x="1019654" y="3851992"/>
                    <a:pt x="955176" y="3916470"/>
                    <a:pt x="955176" y="3996008"/>
                  </a:cubicBezTo>
                  <a:cubicBezTo>
                    <a:pt x="955176" y="4075546"/>
                    <a:pt x="1019654" y="4140024"/>
                    <a:pt x="1099192" y="4140024"/>
                  </a:cubicBezTo>
                  <a:cubicBezTo>
                    <a:pt x="1178730" y="4140024"/>
                    <a:pt x="1243208" y="4075546"/>
                    <a:pt x="1243208" y="3996008"/>
                  </a:cubicBezTo>
                  <a:cubicBezTo>
                    <a:pt x="1243208" y="3916470"/>
                    <a:pt x="1178730" y="3851992"/>
                    <a:pt x="1099192" y="3851992"/>
                  </a:cubicBezTo>
                  <a:close/>
                  <a:moveTo>
                    <a:pt x="690049" y="3851992"/>
                  </a:moveTo>
                  <a:cubicBezTo>
                    <a:pt x="610511" y="3851992"/>
                    <a:pt x="546033" y="3916470"/>
                    <a:pt x="546033" y="3996008"/>
                  </a:cubicBezTo>
                  <a:cubicBezTo>
                    <a:pt x="546033" y="4075546"/>
                    <a:pt x="610511" y="4140024"/>
                    <a:pt x="690049" y="4140024"/>
                  </a:cubicBezTo>
                  <a:cubicBezTo>
                    <a:pt x="769587" y="4140024"/>
                    <a:pt x="834065" y="4075546"/>
                    <a:pt x="834065" y="3996008"/>
                  </a:cubicBezTo>
                  <a:cubicBezTo>
                    <a:pt x="834065" y="3916470"/>
                    <a:pt x="769587" y="3851992"/>
                    <a:pt x="690049" y="3851992"/>
                  </a:cubicBezTo>
                  <a:close/>
                  <a:moveTo>
                    <a:pt x="280906" y="3851992"/>
                  </a:moveTo>
                  <a:cubicBezTo>
                    <a:pt x="201368" y="3851992"/>
                    <a:pt x="136890" y="3916470"/>
                    <a:pt x="136890" y="3996008"/>
                  </a:cubicBezTo>
                  <a:cubicBezTo>
                    <a:pt x="136890" y="4075546"/>
                    <a:pt x="201368" y="4140024"/>
                    <a:pt x="280906" y="4140024"/>
                  </a:cubicBezTo>
                  <a:cubicBezTo>
                    <a:pt x="360444" y="4140024"/>
                    <a:pt x="424922" y="4075546"/>
                    <a:pt x="424922" y="3996008"/>
                  </a:cubicBezTo>
                  <a:cubicBezTo>
                    <a:pt x="424922" y="3916470"/>
                    <a:pt x="360444" y="3851992"/>
                    <a:pt x="280906" y="3851992"/>
                  </a:cubicBezTo>
                  <a:close/>
                  <a:moveTo>
                    <a:pt x="3970176" y="3436765"/>
                  </a:moveTo>
                  <a:cubicBezTo>
                    <a:pt x="3890638" y="3436765"/>
                    <a:pt x="3826160" y="3501243"/>
                    <a:pt x="3826160" y="3580781"/>
                  </a:cubicBezTo>
                  <a:cubicBezTo>
                    <a:pt x="3826160" y="3660319"/>
                    <a:pt x="3890638" y="3724797"/>
                    <a:pt x="3970176" y="3724797"/>
                  </a:cubicBezTo>
                  <a:cubicBezTo>
                    <a:pt x="4049714" y="3724797"/>
                    <a:pt x="4114192" y="3660319"/>
                    <a:pt x="4114192" y="3580781"/>
                  </a:cubicBezTo>
                  <a:cubicBezTo>
                    <a:pt x="4114192" y="3501243"/>
                    <a:pt x="4049714" y="3436765"/>
                    <a:pt x="3970176" y="3436765"/>
                  </a:cubicBezTo>
                  <a:close/>
                  <a:moveTo>
                    <a:pt x="3561034" y="3436765"/>
                  </a:moveTo>
                  <a:cubicBezTo>
                    <a:pt x="3481496" y="3436765"/>
                    <a:pt x="3417018" y="3501243"/>
                    <a:pt x="3417018" y="3580781"/>
                  </a:cubicBezTo>
                  <a:cubicBezTo>
                    <a:pt x="3417018" y="3660319"/>
                    <a:pt x="3481496" y="3724797"/>
                    <a:pt x="3561034" y="3724797"/>
                  </a:cubicBezTo>
                  <a:cubicBezTo>
                    <a:pt x="3640572" y="3724797"/>
                    <a:pt x="3705050" y="3660319"/>
                    <a:pt x="3705050" y="3580781"/>
                  </a:cubicBezTo>
                  <a:cubicBezTo>
                    <a:pt x="3705050" y="3501243"/>
                    <a:pt x="3640572" y="3436765"/>
                    <a:pt x="3561034" y="3436765"/>
                  </a:cubicBezTo>
                  <a:close/>
                  <a:moveTo>
                    <a:pt x="3151891" y="3436765"/>
                  </a:moveTo>
                  <a:cubicBezTo>
                    <a:pt x="3072353" y="3436765"/>
                    <a:pt x="3007875" y="3501243"/>
                    <a:pt x="3007875" y="3580781"/>
                  </a:cubicBezTo>
                  <a:cubicBezTo>
                    <a:pt x="3007875" y="3660319"/>
                    <a:pt x="3072353" y="3724797"/>
                    <a:pt x="3151891" y="3724797"/>
                  </a:cubicBezTo>
                  <a:cubicBezTo>
                    <a:pt x="3231429" y="3724797"/>
                    <a:pt x="3295907" y="3660319"/>
                    <a:pt x="3295907" y="3580781"/>
                  </a:cubicBezTo>
                  <a:cubicBezTo>
                    <a:pt x="3295907" y="3501243"/>
                    <a:pt x="3231429" y="3436765"/>
                    <a:pt x="3151891" y="3436765"/>
                  </a:cubicBezTo>
                  <a:close/>
                  <a:moveTo>
                    <a:pt x="2742748" y="3436765"/>
                  </a:moveTo>
                  <a:cubicBezTo>
                    <a:pt x="2663210" y="3436765"/>
                    <a:pt x="2598732" y="3501243"/>
                    <a:pt x="2598732" y="3580781"/>
                  </a:cubicBezTo>
                  <a:cubicBezTo>
                    <a:pt x="2598732" y="3660319"/>
                    <a:pt x="2663210" y="3724797"/>
                    <a:pt x="2742748" y="3724797"/>
                  </a:cubicBezTo>
                  <a:cubicBezTo>
                    <a:pt x="2822286" y="3724797"/>
                    <a:pt x="2886764" y="3660319"/>
                    <a:pt x="2886764" y="3580781"/>
                  </a:cubicBezTo>
                  <a:cubicBezTo>
                    <a:pt x="2886764" y="3501243"/>
                    <a:pt x="2822286" y="3436765"/>
                    <a:pt x="2742748" y="3436765"/>
                  </a:cubicBezTo>
                  <a:close/>
                  <a:moveTo>
                    <a:pt x="2333605" y="3436765"/>
                  </a:moveTo>
                  <a:cubicBezTo>
                    <a:pt x="2254067" y="3436765"/>
                    <a:pt x="2189589" y="3501243"/>
                    <a:pt x="2189589" y="3580781"/>
                  </a:cubicBezTo>
                  <a:cubicBezTo>
                    <a:pt x="2189589" y="3660319"/>
                    <a:pt x="2254067" y="3724797"/>
                    <a:pt x="2333605" y="3724797"/>
                  </a:cubicBezTo>
                  <a:cubicBezTo>
                    <a:pt x="2413143" y="3724797"/>
                    <a:pt x="2477621" y="3660319"/>
                    <a:pt x="2477621" y="3580781"/>
                  </a:cubicBezTo>
                  <a:cubicBezTo>
                    <a:pt x="2477621" y="3501243"/>
                    <a:pt x="2413143" y="3436765"/>
                    <a:pt x="2333605" y="3436765"/>
                  </a:cubicBezTo>
                  <a:close/>
                  <a:moveTo>
                    <a:pt x="1924462" y="3436765"/>
                  </a:moveTo>
                  <a:cubicBezTo>
                    <a:pt x="1844924" y="3436765"/>
                    <a:pt x="1780446" y="3501243"/>
                    <a:pt x="1780446" y="3580781"/>
                  </a:cubicBezTo>
                  <a:cubicBezTo>
                    <a:pt x="1780446" y="3660319"/>
                    <a:pt x="1844924" y="3724797"/>
                    <a:pt x="1924462" y="3724797"/>
                  </a:cubicBezTo>
                  <a:cubicBezTo>
                    <a:pt x="2004000" y="3724797"/>
                    <a:pt x="2068478" y="3660319"/>
                    <a:pt x="2068478" y="3580781"/>
                  </a:cubicBezTo>
                  <a:cubicBezTo>
                    <a:pt x="2068478" y="3501243"/>
                    <a:pt x="2004000" y="3436765"/>
                    <a:pt x="1924462" y="3436765"/>
                  </a:cubicBezTo>
                  <a:close/>
                  <a:moveTo>
                    <a:pt x="1515319" y="3436765"/>
                  </a:moveTo>
                  <a:cubicBezTo>
                    <a:pt x="1435781" y="3436765"/>
                    <a:pt x="1371303" y="3501243"/>
                    <a:pt x="1371303" y="3580781"/>
                  </a:cubicBezTo>
                  <a:cubicBezTo>
                    <a:pt x="1371303" y="3660319"/>
                    <a:pt x="1435781" y="3724797"/>
                    <a:pt x="1515319" y="3724797"/>
                  </a:cubicBezTo>
                  <a:cubicBezTo>
                    <a:pt x="1594857" y="3724797"/>
                    <a:pt x="1659335" y="3660319"/>
                    <a:pt x="1659335" y="3580781"/>
                  </a:cubicBezTo>
                  <a:cubicBezTo>
                    <a:pt x="1659335" y="3501243"/>
                    <a:pt x="1594857" y="3436765"/>
                    <a:pt x="1515319" y="3436765"/>
                  </a:cubicBezTo>
                  <a:close/>
                  <a:moveTo>
                    <a:pt x="1106176" y="3436765"/>
                  </a:moveTo>
                  <a:cubicBezTo>
                    <a:pt x="1026638" y="3436765"/>
                    <a:pt x="962160" y="3501243"/>
                    <a:pt x="962160" y="3580781"/>
                  </a:cubicBezTo>
                  <a:cubicBezTo>
                    <a:pt x="962160" y="3660319"/>
                    <a:pt x="1026638" y="3724797"/>
                    <a:pt x="1106176" y="3724797"/>
                  </a:cubicBezTo>
                  <a:cubicBezTo>
                    <a:pt x="1185714" y="3724797"/>
                    <a:pt x="1250192" y="3660319"/>
                    <a:pt x="1250192" y="3580781"/>
                  </a:cubicBezTo>
                  <a:cubicBezTo>
                    <a:pt x="1250192" y="3501243"/>
                    <a:pt x="1185714" y="3436765"/>
                    <a:pt x="1106176" y="3436765"/>
                  </a:cubicBezTo>
                  <a:close/>
                  <a:moveTo>
                    <a:pt x="697033" y="3436765"/>
                  </a:moveTo>
                  <a:cubicBezTo>
                    <a:pt x="617495" y="3436765"/>
                    <a:pt x="553017" y="3501243"/>
                    <a:pt x="553017" y="3580781"/>
                  </a:cubicBezTo>
                  <a:cubicBezTo>
                    <a:pt x="553017" y="3660319"/>
                    <a:pt x="617495" y="3724797"/>
                    <a:pt x="697033" y="3724797"/>
                  </a:cubicBezTo>
                  <a:cubicBezTo>
                    <a:pt x="776571" y="3724797"/>
                    <a:pt x="841049" y="3660319"/>
                    <a:pt x="841049" y="3580781"/>
                  </a:cubicBezTo>
                  <a:cubicBezTo>
                    <a:pt x="841049" y="3501243"/>
                    <a:pt x="776571" y="3436765"/>
                    <a:pt x="697033" y="3436765"/>
                  </a:cubicBezTo>
                  <a:close/>
                  <a:moveTo>
                    <a:pt x="287890" y="3436765"/>
                  </a:moveTo>
                  <a:cubicBezTo>
                    <a:pt x="208352" y="3436765"/>
                    <a:pt x="143874" y="3501243"/>
                    <a:pt x="143874" y="3580781"/>
                  </a:cubicBezTo>
                  <a:cubicBezTo>
                    <a:pt x="143874" y="3660319"/>
                    <a:pt x="208352" y="3724797"/>
                    <a:pt x="287890" y="3724797"/>
                  </a:cubicBezTo>
                  <a:cubicBezTo>
                    <a:pt x="367428" y="3724797"/>
                    <a:pt x="431906" y="3660319"/>
                    <a:pt x="431906" y="3580781"/>
                  </a:cubicBezTo>
                  <a:cubicBezTo>
                    <a:pt x="431906" y="3501243"/>
                    <a:pt x="367428" y="3436765"/>
                    <a:pt x="287890" y="3436765"/>
                  </a:cubicBezTo>
                  <a:close/>
                  <a:moveTo>
                    <a:pt x="3969476" y="3021542"/>
                  </a:moveTo>
                  <a:cubicBezTo>
                    <a:pt x="3889938" y="3021542"/>
                    <a:pt x="3825460" y="3086020"/>
                    <a:pt x="3825460" y="3165558"/>
                  </a:cubicBezTo>
                  <a:cubicBezTo>
                    <a:pt x="3825460" y="3245096"/>
                    <a:pt x="3889938" y="3309574"/>
                    <a:pt x="3969476" y="3309574"/>
                  </a:cubicBezTo>
                  <a:cubicBezTo>
                    <a:pt x="4049014" y="3309574"/>
                    <a:pt x="4113492" y="3245096"/>
                    <a:pt x="4113492" y="3165558"/>
                  </a:cubicBezTo>
                  <a:cubicBezTo>
                    <a:pt x="4113492" y="3086020"/>
                    <a:pt x="4049014" y="3021542"/>
                    <a:pt x="3969476" y="3021542"/>
                  </a:cubicBezTo>
                  <a:close/>
                  <a:moveTo>
                    <a:pt x="3560334" y="3021542"/>
                  </a:moveTo>
                  <a:cubicBezTo>
                    <a:pt x="3480796" y="3021542"/>
                    <a:pt x="3416318" y="3086020"/>
                    <a:pt x="3416318" y="3165558"/>
                  </a:cubicBezTo>
                  <a:cubicBezTo>
                    <a:pt x="3416318" y="3245096"/>
                    <a:pt x="3480796" y="3309574"/>
                    <a:pt x="3560334" y="3309574"/>
                  </a:cubicBezTo>
                  <a:cubicBezTo>
                    <a:pt x="3639872" y="3309574"/>
                    <a:pt x="3704350" y="3245096"/>
                    <a:pt x="3704350" y="3165558"/>
                  </a:cubicBezTo>
                  <a:cubicBezTo>
                    <a:pt x="3704350" y="3086020"/>
                    <a:pt x="3639872" y="3021542"/>
                    <a:pt x="3560334" y="3021542"/>
                  </a:cubicBezTo>
                  <a:close/>
                  <a:moveTo>
                    <a:pt x="3151191" y="3021542"/>
                  </a:moveTo>
                  <a:cubicBezTo>
                    <a:pt x="3071653" y="3021542"/>
                    <a:pt x="3007175" y="3086020"/>
                    <a:pt x="3007175" y="3165558"/>
                  </a:cubicBezTo>
                  <a:cubicBezTo>
                    <a:pt x="3007175" y="3245096"/>
                    <a:pt x="3071653" y="3309574"/>
                    <a:pt x="3151191" y="3309574"/>
                  </a:cubicBezTo>
                  <a:cubicBezTo>
                    <a:pt x="3230729" y="3309574"/>
                    <a:pt x="3295207" y="3245096"/>
                    <a:pt x="3295207" y="3165558"/>
                  </a:cubicBezTo>
                  <a:cubicBezTo>
                    <a:pt x="3295207" y="3086020"/>
                    <a:pt x="3230729" y="3021542"/>
                    <a:pt x="3151191" y="3021542"/>
                  </a:cubicBezTo>
                  <a:close/>
                  <a:moveTo>
                    <a:pt x="2742048" y="3021542"/>
                  </a:moveTo>
                  <a:cubicBezTo>
                    <a:pt x="2662510" y="3021542"/>
                    <a:pt x="2598032" y="3086020"/>
                    <a:pt x="2598032" y="3165558"/>
                  </a:cubicBezTo>
                  <a:cubicBezTo>
                    <a:pt x="2598032" y="3245096"/>
                    <a:pt x="2662510" y="3309574"/>
                    <a:pt x="2742048" y="3309574"/>
                  </a:cubicBezTo>
                  <a:cubicBezTo>
                    <a:pt x="2821586" y="3309574"/>
                    <a:pt x="2886064" y="3245096"/>
                    <a:pt x="2886064" y="3165558"/>
                  </a:cubicBezTo>
                  <a:cubicBezTo>
                    <a:pt x="2886064" y="3086020"/>
                    <a:pt x="2821586" y="3021542"/>
                    <a:pt x="2742048" y="3021542"/>
                  </a:cubicBezTo>
                  <a:close/>
                  <a:moveTo>
                    <a:pt x="2332905" y="3021542"/>
                  </a:moveTo>
                  <a:cubicBezTo>
                    <a:pt x="2253367" y="3021542"/>
                    <a:pt x="2188889" y="3086020"/>
                    <a:pt x="2188889" y="3165558"/>
                  </a:cubicBezTo>
                  <a:cubicBezTo>
                    <a:pt x="2188889" y="3245096"/>
                    <a:pt x="2253367" y="3309574"/>
                    <a:pt x="2332905" y="3309574"/>
                  </a:cubicBezTo>
                  <a:cubicBezTo>
                    <a:pt x="2412443" y="3309574"/>
                    <a:pt x="2476921" y="3245096"/>
                    <a:pt x="2476921" y="3165558"/>
                  </a:cubicBezTo>
                  <a:cubicBezTo>
                    <a:pt x="2476921" y="3086020"/>
                    <a:pt x="2412443" y="3021542"/>
                    <a:pt x="2332905" y="3021542"/>
                  </a:cubicBezTo>
                  <a:close/>
                  <a:moveTo>
                    <a:pt x="1923762" y="3021542"/>
                  </a:moveTo>
                  <a:cubicBezTo>
                    <a:pt x="1844224" y="3021542"/>
                    <a:pt x="1779746" y="3086020"/>
                    <a:pt x="1779746" y="3165558"/>
                  </a:cubicBezTo>
                  <a:cubicBezTo>
                    <a:pt x="1779746" y="3245096"/>
                    <a:pt x="1844224" y="3309574"/>
                    <a:pt x="1923762" y="3309574"/>
                  </a:cubicBezTo>
                  <a:cubicBezTo>
                    <a:pt x="2003300" y="3309574"/>
                    <a:pt x="2067778" y="3245096"/>
                    <a:pt x="2067778" y="3165558"/>
                  </a:cubicBezTo>
                  <a:cubicBezTo>
                    <a:pt x="2067778" y="3086020"/>
                    <a:pt x="2003300" y="3021542"/>
                    <a:pt x="1923762" y="3021542"/>
                  </a:cubicBezTo>
                  <a:close/>
                  <a:moveTo>
                    <a:pt x="1514619" y="3021542"/>
                  </a:moveTo>
                  <a:cubicBezTo>
                    <a:pt x="1435081" y="3021542"/>
                    <a:pt x="1370603" y="3086020"/>
                    <a:pt x="1370603" y="3165558"/>
                  </a:cubicBezTo>
                  <a:cubicBezTo>
                    <a:pt x="1370603" y="3245096"/>
                    <a:pt x="1435081" y="3309574"/>
                    <a:pt x="1514619" y="3309574"/>
                  </a:cubicBezTo>
                  <a:cubicBezTo>
                    <a:pt x="1594157" y="3309574"/>
                    <a:pt x="1658635" y="3245096"/>
                    <a:pt x="1658635" y="3165558"/>
                  </a:cubicBezTo>
                  <a:cubicBezTo>
                    <a:pt x="1658635" y="3086020"/>
                    <a:pt x="1594157" y="3021542"/>
                    <a:pt x="1514619" y="3021542"/>
                  </a:cubicBezTo>
                  <a:close/>
                  <a:moveTo>
                    <a:pt x="1105476" y="3021542"/>
                  </a:moveTo>
                  <a:cubicBezTo>
                    <a:pt x="1025938" y="3021542"/>
                    <a:pt x="961460" y="3086020"/>
                    <a:pt x="961460" y="3165558"/>
                  </a:cubicBezTo>
                  <a:cubicBezTo>
                    <a:pt x="961460" y="3245096"/>
                    <a:pt x="1025938" y="3309574"/>
                    <a:pt x="1105476" y="3309574"/>
                  </a:cubicBezTo>
                  <a:cubicBezTo>
                    <a:pt x="1185014" y="3309574"/>
                    <a:pt x="1249492" y="3245096"/>
                    <a:pt x="1249492" y="3165558"/>
                  </a:cubicBezTo>
                  <a:cubicBezTo>
                    <a:pt x="1249492" y="3086020"/>
                    <a:pt x="1185014" y="3021542"/>
                    <a:pt x="1105476" y="3021542"/>
                  </a:cubicBezTo>
                  <a:close/>
                  <a:moveTo>
                    <a:pt x="696333" y="3021542"/>
                  </a:moveTo>
                  <a:cubicBezTo>
                    <a:pt x="616795" y="3021542"/>
                    <a:pt x="552317" y="3086020"/>
                    <a:pt x="552317" y="3165558"/>
                  </a:cubicBezTo>
                  <a:cubicBezTo>
                    <a:pt x="552317" y="3245096"/>
                    <a:pt x="616795" y="3309574"/>
                    <a:pt x="696333" y="3309574"/>
                  </a:cubicBezTo>
                  <a:cubicBezTo>
                    <a:pt x="775871" y="3309574"/>
                    <a:pt x="840349" y="3245096"/>
                    <a:pt x="840349" y="3165558"/>
                  </a:cubicBezTo>
                  <a:cubicBezTo>
                    <a:pt x="840349" y="3086020"/>
                    <a:pt x="775871" y="3021542"/>
                    <a:pt x="696333" y="3021542"/>
                  </a:cubicBezTo>
                  <a:close/>
                  <a:moveTo>
                    <a:pt x="287190" y="3021542"/>
                  </a:moveTo>
                  <a:cubicBezTo>
                    <a:pt x="207652" y="3021542"/>
                    <a:pt x="143174" y="3086020"/>
                    <a:pt x="143174" y="3165558"/>
                  </a:cubicBezTo>
                  <a:cubicBezTo>
                    <a:pt x="143174" y="3245096"/>
                    <a:pt x="207652" y="3309574"/>
                    <a:pt x="287190" y="3309574"/>
                  </a:cubicBezTo>
                  <a:cubicBezTo>
                    <a:pt x="366728" y="3309574"/>
                    <a:pt x="431206" y="3245096"/>
                    <a:pt x="431206" y="3165558"/>
                  </a:cubicBezTo>
                  <a:cubicBezTo>
                    <a:pt x="431206" y="3086020"/>
                    <a:pt x="366728" y="3021542"/>
                    <a:pt x="287190" y="3021542"/>
                  </a:cubicBezTo>
                  <a:close/>
                  <a:moveTo>
                    <a:pt x="3968776" y="2606319"/>
                  </a:moveTo>
                  <a:cubicBezTo>
                    <a:pt x="3889238" y="2606319"/>
                    <a:pt x="3824760" y="2670797"/>
                    <a:pt x="3824760" y="2750335"/>
                  </a:cubicBezTo>
                  <a:cubicBezTo>
                    <a:pt x="3824760" y="2829873"/>
                    <a:pt x="3889238" y="2894351"/>
                    <a:pt x="3968776" y="2894351"/>
                  </a:cubicBezTo>
                  <a:cubicBezTo>
                    <a:pt x="4048314" y="2894351"/>
                    <a:pt x="4112792" y="2829873"/>
                    <a:pt x="4112792" y="2750335"/>
                  </a:cubicBezTo>
                  <a:cubicBezTo>
                    <a:pt x="4112792" y="2670797"/>
                    <a:pt x="4048314" y="2606319"/>
                    <a:pt x="3968776" y="2606319"/>
                  </a:cubicBezTo>
                  <a:close/>
                  <a:moveTo>
                    <a:pt x="3559634" y="2606319"/>
                  </a:moveTo>
                  <a:cubicBezTo>
                    <a:pt x="3480096" y="2606319"/>
                    <a:pt x="3415618" y="2670797"/>
                    <a:pt x="3415618" y="2750335"/>
                  </a:cubicBezTo>
                  <a:cubicBezTo>
                    <a:pt x="3415618" y="2829873"/>
                    <a:pt x="3480096" y="2894351"/>
                    <a:pt x="3559634" y="2894351"/>
                  </a:cubicBezTo>
                  <a:cubicBezTo>
                    <a:pt x="3639172" y="2894351"/>
                    <a:pt x="3703650" y="2829873"/>
                    <a:pt x="3703650" y="2750335"/>
                  </a:cubicBezTo>
                  <a:cubicBezTo>
                    <a:pt x="3703650" y="2670797"/>
                    <a:pt x="3639172" y="2606319"/>
                    <a:pt x="3559634" y="2606319"/>
                  </a:cubicBezTo>
                  <a:close/>
                  <a:moveTo>
                    <a:pt x="3150491" y="2606319"/>
                  </a:moveTo>
                  <a:cubicBezTo>
                    <a:pt x="3070953" y="2606319"/>
                    <a:pt x="3006475" y="2670797"/>
                    <a:pt x="3006475" y="2750335"/>
                  </a:cubicBezTo>
                  <a:cubicBezTo>
                    <a:pt x="3006475" y="2829873"/>
                    <a:pt x="3070953" y="2894351"/>
                    <a:pt x="3150491" y="2894351"/>
                  </a:cubicBezTo>
                  <a:cubicBezTo>
                    <a:pt x="3230029" y="2894351"/>
                    <a:pt x="3294507" y="2829873"/>
                    <a:pt x="3294507" y="2750335"/>
                  </a:cubicBezTo>
                  <a:cubicBezTo>
                    <a:pt x="3294507" y="2670797"/>
                    <a:pt x="3230029" y="2606319"/>
                    <a:pt x="3150491" y="2606319"/>
                  </a:cubicBezTo>
                  <a:close/>
                  <a:moveTo>
                    <a:pt x="2741348" y="2606319"/>
                  </a:moveTo>
                  <a:cubicBezTo>
                    <a:pt x="2661810" y="2606319"/>
                    <a:pt x="2597332" y="2670797"/>
                    <a:pt x="2597332" y="2750335"/>
                  </a:cubicBezTo>
                  <a:cubicBezTo>
                    <a:pt x="2597332" y="2829873"/>
                    <a:pt x="2661810" y="2894351"/>
                    <a:pt x="2741348" y="2894351"/>
                  </a:cubicBezTo>
                  <a:cubicBezTo>
                    <a:pt x="2820886" y="2894351"/>
                    <a:pt x="2885364" y="2829873"/>
                    <a:pt x="2885364" y="2750335"/>
                  </a:cubicBezTo>
                  <a:cubicBezTo>
                    <a:pt x="2885364" y="2670797"/>
                    <a:pt x="2820886" y="2606319"/>
                    <a:pt x="2741348" y="2606319"/>
                  </a:cubicBezTo>
                  <a:close/>
                  <a:moveTo>
                    <a:pt x="2332205" y="2606319"/>
                  </a:moveTo>
                  <a:cubicBezTo>
                    <a:pt x="2252667" y="2606319"/>
                    <a:pt x="2188189" y="2670797"/>
                    <a:pt x="2188189" y="2750335"/>
                  </a:cubicBezTo>
                  <a:cubicBezTo>
                    <a:pt x="2188189" y="2829873"/>
                    <a:pt x="2252667" y="2894351"/>
                    <a:pt x="2332205" y="2894351"/>
                  </a:cubicBezTo>
                  <a:cubicBezTo>
                    <a:pt x="2411743" y="2894351"/>
                    <a:pt x="2476221" y="2829873"/>
                    <a:pt x="2476221" y="2750335"/>
                  </a:cubicBezTo>
                  <a:cubicBezTo>
                    <a:pt x="2476221" y="2670797"/>
                    <a:pt x="2411743" y="2606319"/>
                    <a:pt x="2332205" y="2606319"/>
                  </a:cubicBezTo>
                  <a:close/>
                  <a:moveTo>
                    <a:pt x="1923062" y="2606319"/>
                  </a:moveTo>
                  <a:cubicBezTo>
                    <a:pt x="1843524" y="2606319"/>
                    <a:pt x="1779046" y="2670797"/>
                    <a:pt x="1779046" y="2750335"/>
                  </a:cubicBezTo>
                  <a:cubicBezTo>
                    <a:pt x="1779046" y="2829873"/>
                    <a:pt x="1843524" y="2894351"/>
                    <a:pt x="1923062" y="2894351"/>
                  </a:cubicBezTo>
                  <a:cubicBezTo>
                    <a:pt x="2002600" y="2894351"/>
                    <a:pt x="2067078" y="2829873"/>
                    <a:pt x="2067078" y="2750335"/>
                  </a:cubicBezTo>
                  <a:cubicBezTo>
                    <a:pt x="2067078" y="2670797"/>
                    <a:pt x="2002600" y="2606319"/>
                    <a:pt x="1923062" y="2606319"/>
                  </a:cubicBezTo>
                  <a:close/>
                  <a:moveTo>
                    <a:pt x="1513919" y="2606319"/>
                  </a:moveTo>
                  <a:cubicBezTo>
                    <a:pt x="1434381" y="2606319"/>
                    <a:pt x="1369903" y="2670797"/>
                    <a:pt x="1369903" y="2750335"/>
                  </a:cubicBezTo>
                  <a:cubicBezTo>
                    <a:pt x="1369903" y="2829873"/>
                    <a:pt x="1434381" y="2894351"/>
                    <a:pt x="1513919" y="2894351"/>
                  </a:cubicBezTo>
                  <a:cubicBezTo>
                    <a:pt x="1593457" y="2894351"/>
                    <a:pt x="1657935" y="2829873"/>
                    <a:pt x="1657935" y="2750335"/>
                  </a:cubicBezTo>
                  <a:cubicBezTo>
                    <a:pt x="1657935" y="2670797"/>
                    <a:pt x="1593457" y="2606319"/>
                    <a:pt x="1513919" y="2606319"/>
                  </a:cubicBezTo>
                  <a:close/>
                  <a:moveTo>
                    <a:pt x="1104776" y="2606319"/>
                  </a:moveTo>
                  <a:cubicBezTo>
                    <a:pt x="1025238" y="2606319"/>
                    <a:pt x="960760" y="2670797"/>
                    <a:pt x="960760" y="2750335"/>
                  </a:cubicBezTo>
                  <a:cubicBezTo>
                    <a:pt x="960760" y="2829873"/>
                    <a:pt x="1025238" y="2894351"/>
                    <a:pt x="1104776" y="2894351"/>
                  </a:cubicBezTo>
                  <a:cubicBezTo>
                    <a:pt x="1184314" y="2894351"/>
                    <a:pt x="1248792" y="2829873"/>
                    <a:pt x="1248792" y="2750335"/>
                  </a:cubicBezTo>
                  <a:cubicBezTo>
                    <a:pt x="1248792" y="2670797"/>
                    <a:pt x="1184314" y="2606319"/>
                    <a:pt x="1104776" y="2606319"/>
                  </a:cubicBezTo>
                  <a:close/>
                  <a:moveTo>
                    <a:pt x="695633" y="2606319"/>
                  </a:moveTo>
                  <a:cubicBezTo>
                    <a:pt x="616095" y="2606319"/>
                    <a:pt x="551617" y="2670797"/>
                    <a:pt x="551617" y="2750335"/>
                  </a:cubicBezTo>
                  <a:cubicBezTo>
                    <a:pt x="551617" y="2829873"/>
                    <a:pt x="616095" y="2894351"/>
                    <a:pt x="695633" y="2894351"/>
                  </a:cubicBezTo>
                  <a:cubicBezTo>
                    <a:pt x="775171" y="2894351"/>
                    <a:pt x="839649" y="2829873"/>
                    <a:pt x="839649" y="2750335"/>
                  </a:cubicBezTo>
                  <a:cubicBezTo>
                    <a:pt x="839649" y="2670797"/>
                    <a:pt x="775171" y="2606319"/>
                    <a:pt x="695633" y="2606319"/>
                  </a:cubicBezTo>
                  <a:close/>
                  <a:moveTo>
                    <a:pt x="286490" y="2606319"/>
                  </a:moveTo>
                  <a:cubicBezTo>
                    <a:pt x="206952" y="2606319"/>
                    <a:pt x="142474" y="2670797"/>
                    <a:pt x="142474" y="2750335"/>
                  </a:cubicBezTo>
                  <a:cubicBezTo>
                    <a:pt x="142474" y="2829873"/>
                    <a:pt x="206952" y="2894351"/>
                    <a:pt x="286490" y="2894351"/>
                  </a:cubicBezTo>
                  <a:cubicBezTo>
                    <a:pt x="366028" y="2894351"/>
                    <a:pt x="430506" y="2829873"/>
                    <a:pt x="430506" y="2750335"/>
                  </a:cubicBezTo>
                  <a:cubicBezTo>
                    <a:pt x="430506" y="2670797"/>
                    <a:pt x="366028" y="2606319"/>
                    <a:pt x="286490" y="2606319"/>
                  </a:cubicBezTo>
                  <a:close/>
                  <a:moveTo>
                    <a:pt x="3968076" y="2191096"/>
                  </a:moveTo>
                  <a:cubicBezTo>
                    <a:pt x="3888538" y="2191096"/>
                    <a:pt x="3824060" y="2255574"/>
                    <a:pt x="3824060" y="2335112"/>
                  </a:cubicBezTo>
                  <a:cubicBezTo>
                    <a:pt x="3824060" y="2414650"/>
                    <a:pt x="3888538" y="2479128"/>
                    <a:pt x="3968076" y="2479128"/>
                  </a:cubicBezTo>
                  <a:cubicBezTo>
                    <a:pt x="4047614" y="2479128"/>
                    <a:pt x="4112092" y="2414650"/>
                    <a:pt x="4112092" y="2335112"/>
                  </a:cubicBezTo>
                  <a:cubicBezTo>
                    <a:pt x="4112092" y="2255574"/>
                    <a:pt x="4047614" y="2191096"/>
                    <a:pt x="3968076" y="2191096"/>
                  </a:cubicBezTo>
                  <a:close/>
                  <a:moveTo>
                    <a:pt x="3558934" y="2191096"/>
                  </a:moveTo>
                  <a:cubicBezTo>
                    <a:pt x="3479396" y="2191096"/>
                    <a:pt x="3414918" y="2255574"/>
                    <a:pt x="3414918" y="2335112"/>
                  </a:cubicBezTo>
                  <a:cubicBezTo>
                    <a:pt x="3414918" y="2414650"/>
                    <a:pt x="3479396" y="2479128"/>
                    <a:pt x="3558934" y="2479128"/>
                  </a:cubicBezTo>
                  <a:cubicBezTo>
                    <a:pt x="3638472" y="2479128"/>
                    <a:pt x="3702950" y="2414650"/>
                    <a:pt x="3702950" y="2335112"/>
                  </a:cubicBezTo>
                  <a:cubicBezTo>
                    <a:pt x="3702950" y="2255574"/>
                    <a:pt x="3638472" y="2191096"/>
                    <a:pt x="3558934" y="2191096"/>
                  </a:cubicBezTo>
                  <a:close/>
                  <a:moveTo>
                    <a:pt x="3149791" y="2191096"/>
                  </a:moveTo>
                  <a:cubicBezTo>
                    <a:pt x="3070253" y="2191096"/>
                    <a:pt x="3005775" y="2255574"/>
                    <a:pt x="3005775" y="2335112"/>
                  </a:cubicBezTo>
                  <a:cubicBezTo>
                    <a:pt x="3005775" y="2414650"/>
                    <a:pt x="3070253" y="2479128"/>
                    <a:pt x="3149791" y="2479128"/>
                  </a:cubicBezTo>
                  <a:cubicBezTo>
                    <a:pt x="3229329" y="2479128"/>
                    <a:pt x="3293807" y="2414650"/>
                    <a:pt x="3293807" y="2335112"/>
                  </a:cubicBezTo>
                  <a:cubicBezTo>
                    <a:pt x="3293807" y="2255574"/>
                    <a:pt x="3229329" y="2191096"/>
                    <a:pt x="3149791" y="2191096"/>
                  </a:cubicBezTo>
                  <a:close/>
                  <a:moveTo>
                    <a:pt x="2740648" y="2191096"/>
                  </a:moveTo>
                  <a:cubicBezTo>
                    <a:pt x="2661110" y="2191096"/>
                    <a:pt x="2596632" y="2255574"/>
                    <a:pt x="2596632" y="2335112"/>
                  </a:cubicBezTo>
                  <a:cubicBezTo>
                    <a:pt x="2596632" y="2414650"/>
                    <a:pt x="2661110" y="2479128"/>
                    <a:pt x="2740648" y="2479128"/>
                  </a:cubicBezTo>
                  <a:cubicBezTo>
                    <a:pt x="2820186" y="2479128"/>
                    <a:pt x="2884664" y="2414650"/>
                    <a:pt x="2884664" y="2335112"/>
                  </a:cubicBezTo>
                  <a:cubicBezTo>
                    <a:pt x="2884664" y="2255574"/>
                    <a:pt x="2820186" y="2191096"/>
                    <a:pt x="2740648" y="2191096"/>
                  </a:cubicBezTo>
                  <a:close/>
                  <a:moveTo>
                    <a:pt x="2331505" y="2191096"/>
                  </a:moveTo>
                  <a:cubicBezTo>
                    <a:pt x="2251967" y="2191096"/>
                    <a:pt x="2187489" y="2255574"/>
                    <a:pt x="2187489" y="2335112"/>
                  </a:cubicBezTo>
                  <a:cubicBezTo>
                    <a:pt x="2187489" y="2414650"/>
                    <a:pt x="2251967" y="2479128"/>
                    <a:pt x="2331505" y="2479128"/>
                  </a:cubicBezTo>
                  <a:cubicBezTo>
                    <a:pt x="2411043" y="2479128"/>
                    <a:pt x="2475521" y="2414650"/>
                    <a:pt x="2475521" y="2335112"/>
                  </a:cubicBezTo>
                  <a:cubicBezTo>
                    <a:pt x="2475521" y="2255574"/>
                    <a:pt x="2411043" y="2191096"/>
                    <a:pt x="2331505" y="2191096"/>
                  </a:cubicBezTo>
                  <a:close/>
                  <a:moveTo>
                    <a:pt x="1922362" y="2191096"/>
                  </a:moveTo>
                  <a:cubicBezTo>
                    <a:pt x="1842824" y="2191096"/>
                    <a:pt x="1778346" y="2255574"/>
                    <a:pt x="1778346" y="2335112"/>
                  </a:cubicBezTo>
                  <a:cubicBezTo>
                    <a:pt x="1778346" y="2414650"/>
                    <a:pt x="1842824" y="2479128"/>
                    <a:pt x="1922362" y="2479128"/>
                  </a:cubicBezTo>
                  <a:cubicBezTo>
                    <a:pt x="2001900" y="2479128"/>
                    <a:pt x="2066378" y="2414650"/>
                    <a:pt x="2066378" y="2335112"/>
                  </a:cubicBezTo>
                  <a:cubicBezTo>
                    <a:pt x="2066378" y="2255574"/>
                    <a:pt x="2001900" y="2191096"/>
                    <a:pt x="1922362" y="2191096"/>
                  </a:cubicBezTo>
                  <a:close/>
                  <a:moveTo>
                    <a:pt x="1513219" y="2191096"/>
                  </a:moveTo>
                  <a:cubicBezTo>
                    <a:pt x="1433681" y="2191096"/>
                    <a:pt x="1369203" y="2255574"/>
                    <a:pt x="1369203" y="2335112"/>
                  </a:cubicBezTo>
                  <a:cubicBezTo>
                    <a:pt x="1369203" y="2414650"/>
                    <a:pt x="1433681" y="2479128"/>
                    <a:pt x="1513219" y="2479128"/>
                  </a:cubicBezTo>
                  <a:cubicBezTo>
                    <a:pt x="1592757" y="2479128"/>
                    <a:pt x="1657235" y="2414650"/>
                    <a:pt x="1657235" y="2335112"/>
                  </a:cubicBezTo>
                  <a:cubicBezTo>
                    <a:pt x="1657235" y="2255574"/>
                    <a:pt x="1592757" y="2191096"/>
                    <a:pt x="1513219" y="2191096"/>
                  </a:cubicBezTo>
                  <a:close/>
                  <a:moveTo>
                    <a:pt x="1104076" y="2191096"/>
                  </a:moveTo>
                  <a:cubicBezTo>
                    <a:pt x="1024538" y="2191096"/>
                    <a:pt x="960060" y="2255574"/>
                    <a:pt x="960060" y="2335112"/>
                  </a:cubicBezTo>
                  <a:cubicBezTo>
                    <a:pt x="960060" y="2414650"/>
                    <a:pt x="1024538" y="2479128"/>
                    <a:pt x="1104076" y="2479128"/>
                  </a:cubicBezTo>
                  <a:cubicBezTo>
                    <a:pt x="1183614" y="2479128"/>
                    <a:pt x="1248092" y="2414650"/>
                    <a:pt x="1248092" y="2335112"/>
                  </a:cubicBezTo>
                  <a:cubicBezTo>
                    <a:pt x="1248092" y="2255574"/>
                    <a:pt x="1183614" y="2191096"/>
                    <a:pt x="1104076" y="2191096"/>
                  </a:cubicBezTo>
                  <a:close/>
                  <a:moveTo>
                    <a:pt x="694933" y="2191096"/>
                  </a:moveTo>
                  <a:cubicBezTo>
                    <a:pt x="615395" y="2191096"/>
                    <a:pt x="550917" y="2255574"/>
                    <a:pt x="550917" y="2335112"/>
                  </a:cubicBezTo>
                  <a:cubicBezTo>
                    <a:pt x="550917" y="2414650"/>
                    <a:pt x="615395" y="2479128"/>
                    <a:pt x="694933" y="2479128"/>
                  </a:cubicBezTo>
                  <a:cubicBezTo>
                    <a:pt x="774471" y="2479128"/>
                    <a:pt x="838949" y="2414650"/>
                    <a:pt x="838949" y="2335112"/>
                  </a:cubicBezTo>
                  <a:cubicBezTo>
                    <a:pt x="838949" y="2255574"/>
                    <a:pt x="774471" y="2191096"/>
                    <a:pt x="694933" y="2191096"/>
                  </a:cubicBezTo>
                  <a:close/>
                  <a:moveTo>
                    <a:pt x="285790" y="2191096"/>
                  </a:moveTo>
                  <a:cubicBezTo>
                    <a:pt x="206252" y="2191096"/>
                    <a:pt x="141774" y="2255574"/>
                    <a:pt x="141774" y="2335112"/>
                  </a:cubicBezTo>
                  <a:cubicBezTo>
                    <a:pt x="141774" y="2414650"/>
                    <a:pt x="206252" y="2479128"/>
                    <a:pt x="285790" y="2479128"/>
                  </a:cubicBezTo>
                  <a:cubicBezTo>
                    <a:pt x="365328" y="2479128"/>
                    <a:pt x="429806" y="2414650"/>
                    <a:pt x="429806" y="2335112"/>
                  </a:cubicBezTo>
                  <a:cubicBezTo>
                    <a:pt x="429806" y="2255574"/>
                    <a:pt x="365328" y="2191096"/>
                    <a:pt x="285790" y="2191096"/>
                  </a:cubicBezTo>
                  <a:close/>
                  <a:moveTo>
                    <a:pt x="3967376" y="1775873"/>
                  </a:moveTo>
                  <a:cubicBezTo>
                    <a:pt x="3887838" y="1775873"/>
                    <a:pt x="3823360" y="1840351"/>
                    <a:pt x="3823360" y="1919889"/>
                  </a:cubicBezTo>
                  <a:cubicBezTo>
                    <a:pt x="3823360" y="1999427"/>
                    <a:pt x="3887838" y="2063905"/>
                    <a:pt x="3967376" y="2063905"/>
                  </a:cubicBezTo>
                  <a:cubicBezTo>
                    <a:pt x="4046914" y="2063905"/>
                    <a:pt x="4111392" y="1999427"/>
                    <a:pt x="4111392" y="1919889"/>
                  </a:cubicBezTo>
                  <a:cubicBezTo>
                    <a:pt x="4111392" y="1840351"/>
                    <a:pt x="4046914" y="1775873"/>
                    <a:pt x="3967376" y="1775873"/>
                  </a:cubicBezTo>
                  <a:close/>
                  <a:moveTo>
                    <a:pt x="3558234" y="1775873"/>
                  </a:moveTo>
                  <a:cubicBezTo>
                    <a:pt x="3478696" y="1775873"/>
                    <a:pt x="3414218" y="1840351"/>
                    <a:pt x="3414218" y="1919889"/>
                  </a:cubicBezTo>
                  <a:cubicBezTo>
                    <a:pt x="3414218" y="1999427"/>
                    <a:pt x="3478696" y="2063905"/>
                    <a:pt x="3558234" y="2063905"/>
                  </a:cubicBezTo>
                  <a:cubicBezTo>
                    <a:pt x="3637772" y="2063905"/>
                    <a:pt x="3702250" y="1999427"/>
                    <a:pt x="3702250" y="1919889"/>
                  </a:cubicBezTo>
                  <a:cubicBezTo>
                    <a:pt x="3702250" y="1840351"/>
                    <a:pt x="3637772" y="1775873"/>
                    <a:pt x="3558234" y="1775873"/>
                  </a:cubicBezTo>
                  <a:close/>
                  <a:moveTo>
                    <a:pt x="3149091" y="1775873"/>
                  </a:moveTo>
                  <a:cubicBezTo>
                    <a:pt x="3069553" y="1775873"/>
                    <a:pt x="3005075" y="1840351"/>
                    <a:pt x="3005075" y="1919889"/>
                  </a:cubicBezTo>
                  <a:cubicBezTo>
                    <a:pt x="3005075" y="1999427"/>
                    <a:pt x="3069553" y="2063905"/>
                    <a:pt x="3149091" y="2063905"/>
                  </a:cubicBezTo>
                  <a:cubicBezTo>
                    <a:pt x="3228629" y="2063905"/>
                    <a:pt x="3293107" y="1999427"/>
                    <a:pt x="3293107" y="1919889"/>
                  </a:cubicBezTo>
                  <a:cubicBezTo>
                    <a:pt x="3293107" y="1840351"/>
                    <a:pt x="3228629" y="1775873"/>
                    <a:pt x="3149091" y="1775873"/>
                  </a:cubicBezTo>
                  <a:close/>
                  <a:moveTo>
                    <a:pt x="2739948" y="1775873"/>
                  </a:moveTo>
                  <a:cubicBezTo>
                    <a:pt x="2660410" y="1775873"/>
                    <a:pt x="2595932" y="1840351"/>
                    <a:pt x="2595932" y="1919889"/>
                  </a:cubicBezTo>
                  <a:cubicBezTo>
                    <a:pt x="2595932" y="1999427"/>
                    <a:pt x="2660410" y="2063905"/>
                    <a:pt x="2739948" y="2063905"/>
                  </a:cubicBezTo>
                  <a:cubicBezTo>
                    <a:pt x="2819486" y="2063905"/>
                    <a:pt x="2883964" y="1999427"/>
                    <a:pt x="2883964" y="1919889"/>
                  </a:cubicBezTo>
                  <a:cubicBezTo>
                    <a:pt x="2883964" y="1840351"/>
                    <a:pt x="2819486" y="1775873"/>
                    <a:pt x="2739948" y="1775873"/>
                  </a:cubicBezTo>
                  <a:close/>
                  <a:moveTo>
                    <a:pt x="2330805" y="1775873"/>
                  </a:moveTo>
                  <a:cubicBezTo>
                    <a:pt x="2251267" y="1775873"/>
                    <a:pt x="2186789" y="1840351"/>
                    <a:pt x="2186789" y="1919889"/>
                  </a:cubicBezTo>
                  <a:cubicBezTo>
                    <a:pt x="2186789" y="1999427"/>
                    <a:pt x="2251267" y="2063905"/>
                    <a:pt x="2330805" y="2063905"/>
                  </a:cubicBezTo>
                  <a:cubicBezTo>
                    <a:pt x="2410343" y="2063905"/>
                    <a:pt x="2474821" y="1999427"/>
                    <a:pt x="2474821" y="1919889"/>
                  </a:cubicBezTo>
                  <a:cubicBezTo>
                    <a:pt x="2474821" y="1840351"/>
                    <a:pt x="2410343" y="1775873"/>
                    <a:pt x="2330805" y="1775873"/>
                  </a:cubicBezTo>
                  <a:close/>
                  <a:moveTo>
                    <a:pt x="1921662" y="1775873"/>
                  </a:moveTo>
                  <a:cubicBezTo>
                    <a:pt x="1842124" y="1775873"/>
                    <a:pt x="1777646" y="1840351"/>
                    <a:pt x="1777646" y="1919889"/>
                  </a:cubicBezTo>
                  <a:cubicBezTo>
                    <a:pt x="1777646" y="1999427"/>
                    <a:pt x="1842124" y="2063905"/>
                    <a:pt x="1921662" y="2063905"/>
                  </a:cubicBezTo>
                  <a:cubicBezTo>
                    <a:pt x="2001200" y="2063905"/>
                    <a:pt x="2065678" y="1999427"/>
                    <a:pt x="2065678" y="1919889"/>
                  </a:cubicBezTo>
                  <a:cubicBezTo>
                    <a:pt x="2065678" y="1840351"/>
                    <a:pt x="2001200" y="1775873"/>
                    <a:pt x="1921662" y="1775873"/>
                  </a:cubicBezTo>
                  <a:close/>
                  <a:moveTo>
                    <a:pt x="1512519" y="1775873"/>
                  </a:moveTo>
                  <a:cubicBezTo>
                    <a:pt x="1432981" y="1775873"/>
                    <a:pt x="1368503" y="1840351"/>
                    <a:pt x="1368503" y="1919889"/>
                  </a:cubicBezTo>
                  <a:cubicBezTo>
                    <a:pt x="1368503" y="1999427"/>
                    <a:pt x="1432981" y="2063905"/>
                    <a:pt x="1512519" y="2063905"/>
                  </a:cubicBezTo>
                  <a:cubicBezTo>
                    <a:pt x="1592057" y="2063905"/>
                    <a:pt x="1656535" y="1999427"/>
                    <a:pt x="1656535" y="1919889"/>
                  </a:cubicBezTo>
                  <a:cubicBezTo>
                    <a:pt x="1656535" y="1840351"/>
                    <a:pt x="1592057" y="1775873"/>
                    <a:pt x="1512519" y="1775873"/>
                  </a:cubicBezTo>
                  <a:close/>
                  <a:moveTo>
                    <a:pt x="1103376" y="1775873"/>
                  </a:moveTo>
                  <a:cubicBezTo>
                    <a:pt x="1023838" y="1775873"/>
                    <a:pt x="959360" y="1840351"/>
                    <a:pt x="959360" y="1919889"/>
                  </a:cubicBezTo>
                  <a:cubicBezTo>
                    <a:pt x="959360" y="1999427"/>
                    <a:pt x="1023838" y="2063905"/>
                    <a:pt x="1103376" y="2063905"/>
                  </a:cubicBezTo>
                  <a:cubicBezTo>
                    <a:pt x="1182914" y="2063905"/>
                    <a:pt x="1247392" y="1999427"/>
                    <a:pt x="1247392" y="1919889"/>
                  </a:cubicBezTo>
                  <a:cubicBezTo>
                    <a:pt x="1247392" y="1840351"/>
                    <a:pt x="1182914" y="1775873"/>
                    <a:pt x="1103376" y="1775873"/>
                  </a:cubicBezTo>
                  <a:close/>
                  <a:moveTo>
                    <a:pt x="694233" y="1775873"/>
                  </a:moveTo>
                  <a:cubicBezTo>
                    <a:pt x="614695" y="1775873"/>
                    <a:pt x="550217" y="1840351"/>
                    <a:pt x="550217" y="1919889"/>
                  </a:cubicBezTo>
                  <a:cubicBezTo>
                    <a:pt x="550217" y="1999427"/>
                    <a:pt x="614695" y="2063905"/>
                    <a:pt x="694233" y="2063905"/>
                  </a:cubicBezTo>
                  <a:cubicBezTo>
                    <a:pt x="773771" y="2063905"/>
                    <a:pt x="838249" y="1999427"/>
                    <a:pt x="838249" y="1919889"/>
                  </a:cubicBezTo>
                  <a:cubicBezTo>
                    <a:pt x="838249" y="1840351"/>
                    <a:pt x="773771" y="1775873"/>
                    <a:pt x="694233" y="1775873"/>
                  </a:cubicBezTo>
                  <a:close/>
                  <a:moveTo>
                    <a:pt x="285090" y="1775873"/>
                  </a:moveTo>
                  <a:cubicBezTo>
                    <a:pt x="205552" y="1775873"/>
                    <a:pt x="141074" y="1840351"/>
                    <a:pt x="141074" y="1919889"/>
                  </a:cubicBezTo>
                  <a:cubicBezTo>
                    <a:pt x="141074" y="1999427"/>
                    <a:pt x="205552" y="2063905"/>
                    <a:pt x="285090" y="2063905"/>
                  </a:cubicBezTo>
                  <a:cubicBezTo>
                    <a:pt x="364628" y="2063905"/>
                    <a:pt x="429106" y="1999427"/>
                    <a:pt x="429106" y="1919889"/>
                  </a:cubicBezTo>
                  <a:cubicBezTo>
                    <a:pt x="429106" y="1840351"/>
                    <a:pt x="364628" y="1775873"/>
                    <a:pt x="285090" y="1775873"/>
                  </a:cubicBezTo>
                  <a:close/>
                  <a:moveTo>
                    <a:pt x="3966676" y="1360650"/>
                  </a:moveTo>
                  <a:cubicBezTo>
                    <a:pt x="3887138" y="1360650"/>
                    <a:pt x="3822660" y="1425128"/>
                    <a:pt x="3822660" y="1504666"/>
                  </a:cubicBezTo>
                  <a:cubicBezTo>
                    <a:pt x="3822660" y="1584204"/>
                    <a:pt x="3887138" y="1648682"/>
                    <a:pt x="3966676" y="1648682"/>
                  </a:cubicBezTo>
                  <a:cubicBezTo>
                    <a:pt x="4046214" y="1648682"/>
                    <a:pt x="4110692" y="1584204"/>
                    <a:pt x="4110692" y="1504666"/>
                  </a:cubicBezTo>
                  <a:cubicBezTo>
                    <a:pt x="4110692" y="1425128"/>
                    <a:pt x="4046214" y="1360650"/>
                    <a:pt x="3966676" y="1360650"/>
                  </a:cubicBezTo>
                  <a:close/>
                  <a:moveTo>
                    <a:pt x="3557534" y="1360650"/>
                  </a:moveTo>
                  <a:cubicBezTo>
                    <a:pt x="3477996" y="1360650"/>
                    <a:pt x="3413518" y="1425128"/>
                    <a:pt x="3413518" y="1504666"/>
                  </a:cubicBezTo>
                  <a:cubicBezTo>
                    <a:pt x="3413518" y="1584204"/>
                    <a:pt x="3477996" y="1648682"/>
                    <a:pt x="3557534" y="1648682"/>
                  </a:cubicBezTo>
                  <a:cubicBezTo>
                    <a:pt x="3637072" y="1648682"/>
                    <a:pt x="3701550" y="1584204"/>
                    <a:pt x="3701550" y="1504666"/>
                  </a:cubicBezTo>
                  <a:cubicBezTo>
                    <a:pt x="3701550" y="1425128"/>
                    <a:pt x="3637072" y="1360650"/>
                    <a:pt x="3557534" y="1360650"/>
                  </a:cubicBezTo>
                  <a:close/>
                  <a:moveTo>
                    <a:pt x="3148391" y="1360650"/>
                  </a:moveTo>
                  <a:cubicBezTo>
                    <a:pt x="3068853" y="1360650"/>
                    <a:pt x="3004375" y="1425128"/>
                    <a:pt x="3004375" y="1504666"/>
                  </a:cubicBezTo>
                  <a:cubicBezTo>
                    <a:pt x="3004375" y="1584204"/>
                    <a:pt x="3068853" y="1648682"/>
                    <a:pt x="3148391" y="1648682"/>
                  </a:cubicBezTo>
                  <a:cubicBezTo>
                    <a:pt x="3227929" y="1648682"/>
                    <a:pt x="3292407" y="1584204"/>
                    <a:pt x="3292407" y="1504666"/>
                  </a:cubicBezTo>
                  <a:cubicBezTo>
                    <a:pt x="3292407" y="1425128"/>
                    <a:pt x="3227929" y="1360650"/>
                    <a:pt x="3148391" y="1360650"/>
                  </a:cubicBezTo>
                  <a:close/>
                  <a:moveTo>
                    <a:pt x="2739248" y="1360650"/>
                  </a:moveTo>
                  <a:cubicBezTo>
                    <a:pt x="2659710" y="1360650"/>
                    <a:pt x="2595232" y="1425128"/>
                    <a:pt x="2595232" y="1504666"/>
                  </a:cubicBezTo>
                  <a:cubicBezTo>
                    <a:pt x="2595232" y="1584204"/>
                    <a:pt x="2659710" y="1648682"/>
                    <a:pt x="2739248" y="1648682"/>
                  </a:cubicBezTo>
                  <a:cubicBezTo>
                    <a:pt x="2818786" y="1648682"/>
                    <a:pt x="2883264" y="1584204"/>
                    <a:pt x="2883264" y="1504666"/>
                  </a:cubicBezTo>
                  <a:cubicBezTo>
                    <a:pt x="2883264" y="1425128"/>
                    <a:pt x="2818786" y="1360650"/>
                    <a:pt x="2739248" y="1360650"/>
                  </a:cubicBezTo>
                  <a:close/>
                  <a:moveTo>
                    <a:pt x="2330105" y="1360650"/>
                  </a:moveTo>
                  <a:cubicBezTo>
                    <a:pt x="2250567" y="1360650"/>
                    <a:pt x="2186089" y="1425128"/>
                    <a:pt x="2186089" y="1504666"/>
                  </a:cubicBezTo>
                  <a:cubicBezTo>
                    <a:pt x="2186089" y="1584204"/>
                    <a:pt x="2250567" y="1648682"/>
                    <a:pt x="2330105" y="1648682"/>
                  </a:cubicBezTo>
                  <a:cubicBezTo>
                    <a:pt x="2409643" y="1648682"/>
                    <a:pt x="2474121" y="1584204"/>
                    <a:pt x="2474121" y="1504666"/>
                  </a:cubicBezTo>
                  <a:cubicBezTo>
                    <a:pt x="2474121" y="1425128"/>
                    <a:pt x="2409643" y="1360650"/>
                    <a:pt x="2330105" y="1360650"/>
                  </a:cubicBezTo>
                  <a:close/>
                  <a:moveTo>
                    <a:pt x="1920962" y="1360650"/>
                  </a:moveTo>
                  <a:cubicBezTo>
                    <a:pt x="1841424" y="1360650"/>
                    <a:pt x="1776946" y="1425128"/>
                    <a:pt x="1776946" y="1504666"/>
                  </a:cubicBezTo>
                  <a:cubicBezTo>
                    <a:pt x="1776946" y="1584204"/>
                    <a:pt x="1841424" y="1648682"/>
                    <a:pt x="1920962" y="1648682"/>
                  </a:cubicBezTo>
                  <a:cubicBezTo>
                    <a:pt x="2000500" y="1648682"/>
                    <a:pt x="2064978" y="1584204"/>
                    <a:pt x="2064978" y="1504666"/>
                  </a:cubicBezTo>
                  <a:cubicBezTo>
                    <a:pt x="2064978" y="1425128"/>
                    <a:pt x="2000500" y="1360650"/>
                    <a:pt x="1920962" y="1360650"/>
                  </a:cubicBezTo>
                  <a:close/>
                  <a:moveTo>
                    <a:pt x="1511819" y="1360650"/>
                  </a:moveTo>
                  <a:cubicBezTo>
                    <a:pt x="1432281" y="1360650"/>
                    <a:pt x="1367803" y="1425128"/>
                    <a:pt x="1367803" y="1504666"/>
                  </a:cubicBezTo>
                  <a:cubicBezTo>
                    <a:pt x="1367803" y="1584204"/>
                    <a:pt x="1432281" y="1648682"/>
                    <a:pt x="1511819" y="1648682"/>
                  </a:cubicBezTo>
                  <a:cubicBezTo>
                    <a:pt x="1591357" y="1648682"/>
                    <a:pt x="1655835" y="1584204"/>
                    <a:pt x="1655835" y="1504666"/>
                  </a:cubicBezTo>
                  <a:cubicBezTo>
                    <a:pt x="1655835" y="1425128"/>
                    <a:pt x="1591357" y="1360650"/>
                    <a:pt x="1511819" y="1360650"/>
                  </a:cubicBezTo>
                  <a:close/>
                  <a:moveTo>
                    <a:pt x="1102676" y="1360650"/>
                  </a:moveTo>
                  <a:cubicBezTo>
                    <a:pt x="1023138" y="1360650"/>
                    <a:pt x="958660" y="1425128"/>
                    <a:pt x="958660" y="1504666"/>
                  </a:cubicBezTo>
                  <a:cubicBezTo>
                    <a:pt x="958660" y="1584204"/>
                    <a:pt x="1023138" y="1648682"/>
                    <a:pt x="1102676" y="1648682"/>
                  </a:cubicBezTo>
                  <a:cubicBezTo>
                    <a:pt x="1182214" y="1648682"/>
                    <a:pt x="1246692" y="1584204"/>
                    <a:pt x="1246692" y="1504666"/>
                  </a:cubicBezTo>
                  <a:cubicBezTo>
                    <a:pt x="1246692" y="1425128"/>
                    <a:pt x="1182214" y="1360650"/>
                    <a:pt x="1102676" y="1360650"/>
                  </a:cubicBezTo>
                  <a:close/>
                  <a:moveTo>
                    <a:pt x="693533" y="1360650"/>
                  </a:moveTo>
                  <a:cubicBezTo>
                    <a:pt x="613995" y="1360650"/>
                    <a:pt x="549517" y="1425128"/>
                    <a:pt x="549517" y="1504666"/>
                  </a:cubicBezTo>
                  <a:cubicBezTo>
                    <a:pt x="549517" y="1584204"/>
                    <a:pt x="613995" y="1648682"/>
                    <a:pt x="693533" y="1648682"/>
                  </a:cubicBezTo>
                  <a:cubicBezTo>
                    <a:pt x="773071" y="1648682"/>
                    <a:pt x="837549" y="1584204"/>
                    <a:pt x="837549" y="1504666"/>
                  </a:cubicBezTo>
                  <a:cubicBezTo>
                    <a:pt x="837549" y="1425128"/>
                    <a:pt x="773071" y="1360650"/>
                    <a:pt x="693533" y="1360650"/>
                  </a:cubicBezTo>
                  <a:close/>
                  <a:moveTo>
                    <a:pt x="284390" y="1360650"/>
                  </a:moveTo>
                  <a:cubicBezTo>
                    <a:pt x="204852" y="1360650"/>
                    <a:pt x="140374" y="1425128"/>
                    <a:pt x="140374" y="1504666"/>
                  </a:cubicBezTo>
                  <a:cubicBezTo>
                    <a:pt x="140374" y="1584204"/>
                    <a:pt x="204852" y="1648682"/>
                    <a:pt x="284390" y="1648682"/>
                  </a:cubicBezTo>
                  <a:cubicBezTo>
                    <a:pt x="363928" y="1648682"/>
                    <a:pt x="428406" y="1584204"/>
                    <a:pt x="428406" y="1504666"/>
                  </a:cubicBezTo>
                  <a:cubicBezTo>
                    <a:pt x="428406" y="1425128"/>
                    <a:pt x="363928" y="1360650"/>
                    <a:pt x="284390" y="1360650"/>
                  </a:cubicBezTo>
                  <a:close/>
                  <a:moveTo>
                    <a:pt x="3965976" y="945427"/>
                  </a:moveTo>
                  <a:cubicBezTo>
                    <a:pt x="3886438" y="945427"/>
                    <a:pt x="3821960" y="1009905"/>
                    <a:pt x="3821960" y="1089443"/>
                  </a:cubicBezTo>
                  <a:cubicBezTo>
                    <a:pt x="3821960" y="1168981"/>
                    <a:pt x="3886438" y="1233459"/>
                    <a:pt x="3965976" y="1233459"/>
                  </a:cubicBezTo>
                  <a:cubicBezTo>
                    <a:pt x="4045514" y="1233459"/>
                    <a:pt x="4109992" y="1168981"/>
                    <a:pt x="4109992" y="1089443"/>
                  </a:cubicBezTo>
                  <a:cubicBezTo>
                    <a:pt x="4109992" y="1009905"/>
                    <a:pt x="4045514" y="945427"/>
                    <a:pt x="3965976" y="945427"/>
                  </a:cubicBezTo>
                  <a:close/>
                  <a:moveTo>
                    <a:pt x="3556834" y="945427"/>
                  </a:moveTo>
                  <a:cubicBezTo>
                    <a:pt x="3477296" y="945427"/>
                    <a:pt x="3412818" y="1009905"/>
                    <a:pt x="3412818" y="1089443"/>
                  </a:cubicBezTo>
                  <a:cubicBezTo>
                    <a:pt x="3412818" y="1168981"/>
                    <a:pt x="3477296" y="1233459"/>
                    <a:pt x="3556834" y="1233459"/>
                  </a:cubicBezTo>
                  <a:cubicBezTo>
                    <a:pt x="3636372" y="1233459"/>
                    <a:pt x="3700850" y="1168981"/>
                    <a:pt x="3700850" y="1089443"/>
                  </a:cubicBezTo>
                  <a:cubicBezTo>
                    <a:pt x="3700850" y="1009905"/>
                    <a:pt x="3636372" y="945427"/>
                    <a:pt x="3556834" y="945427"/>
                  </a:cubicBezTo>
                  <a:close/>
                  <a:moveTo>
                    <a:pt x="3147691" y="945427"/>
                  </a:moveTo>
                  <a:cubicBezTo>
                    <a:pt x="3068153" y="945427"/>
                    <a:pt x="3003675" y="1009905"/>
                    <a:pt x="3003675" y="1089443"/>
                  </a:cubicBezTo>
                  <a:cubicBezTo>
                    <a:pt x="3003675" y="1168981"/>
                    <a:pt x="3068153" y="1233459"/>
                    <a:pt x="3147691" y="1233459"/>
                  </a:cubicBezTo>
                  <a:cubicBezTo>
                    <a:pt x="3227229" y="1233459"/>
                    <a:pt x="3291707" y="1168981"/>
                    <a:pt x="3291707" y="1089443"/>
                  </a:cubicBezTo>
                  <a:cubicBezTo>
                    <a:pt x="3291707" y="1009905"/>
                    <a:pt x="3227229" y="945427"/>
                    <a:pt x="3147691" y="945427"/>
                  </a:cubicBezTo>
                  <a:close/>
                  <a:moveTo>
                    <a:pt x="2738548" y="945427"/>
                  </a:moveTo>
                  <a:cubicBezTo>
                    <a:pt x="2659010" y="945427"/>
                    <a:pt x="2594532" y="1009905"/>
                    <a:pt x="2594532" y="1089443"/>
                  </a:cubicBezTo>
                  <a:cubicBezTo>
                    <a:pt x="2594532" y="1168981"/>
                    <a:pt x="2659010" y="1233459"/>
                    <a:pt x="2738548" y="1233459"/>
                  </a:cubicBezTo>
                  <a:cubicBezTo>
                    <a:pt x="2818086" y="1233459"/>
                    <a:pt x="2882564" y="1168981"/>
                    <a:pt x="2882564" y="1089443"/>
                  </a:cubicBezTo>
                  <a:cubicBezTo>
                    <a:pt x="2882564" y="1009905"/>
                    <a:pt x="2818086" y="945427"/>
                    <a:pt x="2738548" y="945427"/>
                  </a:cubicBezTo>
                  <a:close/>
                  <a:moveTo>
                    <a:pt x="2329405" y="945427"/>
                  </a:moveTo>
                  <a:cubicBezTo>
                    <a:pt x="2249867" y="945427"/>
                    <a:pt x="2185389" y="1009905"/>
                    <a:pt x="2185389" y="1089443"/>
                  </a:cubicBezTo>
                  <a:cubicBezTo>
                    <a:pt x="2185389" y="1168981"/>
                    <a:pt x="2249867" y="1233459"/>
                    <a:pt x="2329405" y="1233459"/>
                  </a:cubicBezTo>
                  <a:cubicBezTo>
                    <a:pt x="2408943" y="1233459"/>
                    <a:pt x="2473421" y="1168981"/>
                    <a:pt x="2473421" y="1089443"/>
                  </a:cubicBezTo>
                  <a:cubicBezTo>
                    <a:pt x="2473421" y="1009905"/>
                    <a:pt x="2408943" y="945427"/>
                    <a:pt x="2329405" y="945427"/>
                  </a:cubicBezTo>
                  <a:close/>
                  <a:moveTo>
                    <a:pt x="1920262" y="945427"/>
                  </a:moveTo>
                  <a:cubicBezTo>
                    <a:pt x="1840724" y="945427"/>
                    <a:pt x="1776246" y="1009905"/>
                    <a:pt x="1776246" y="1089443"/>
                  </a:cubicBezTo>
                  <a:cubicBezTo>
                    <a:pt x="1776246" y="1168981"/>
                    <a:pt x="1840724" y="1233459"/>
                    <a:pt x="1920262" y="1233459"/>
                  </a:cubicBezTo>
                  <a:cubicBezTo>
                    <a:pt x="1999800" y="1233459"/>
                    <a:pt x="2064278" y="1168981"/>
                    <a:pt x="2064278" y="1089443"/>
                  </a:cubicBezTo>
                  <a:cubicBezTo>
                    <a:pt x="2064278" y="1009905"/>
                    <a:pt x="1999800" y="945427"/>
                    <a:pt x="1920262" y="945427"/>
                  </a:cubicBezTo>
                  <a:close/>
                  <a:moveTo>
                    <a:pt x="1511119" y="945427"/>
                  </a:moveTo>
                  <a:cubicBezTo>
                    <a:pt x="1431581" y="945427"/>
                    <a:pt x="1367103" y="1009905"/>
                    <a:pt x="1367103" y="1089443"/>
                  </a:cubicBezTo>
                  <a:cubicBezTo>
                    <a:pt x="1367103" y="1168981"/>
                    <a:pt x="1431581" y="1233459"/>
                    <a:pt x="1511119" y="1233459"/>
                  </a:cubicBezTo>
                  <a:cubicBezTo>
                    <a:pt x="1590657" y="1233459"/>
                    <a:pt x="1655135" y="1168981"/>
                    <a:pt x="1655135" y="1089443"/>
                  </a:cubicBezTo>
                  <a:cubicBezTo>
                    <a:pt x="1655135" y="1009905"/>
                    <a:pt x="1590657" y="945427"/>
                    <a:pt x="1511119" y="945427"/>
                  </a:cubicBezTo>
                  <a:close/>
                  <a:moveTo>
                    <a:pt x="1101976" y="945427"/>
                  </a:moveTo>
                  <a:cubicBezTo>
                    <a:pt x="1022438" y="945427"/>
                    <a:pt x="957960" y="1009905"/>
                    <a:pt x="957960" y="1089443"/>
                  </a:cubicBezTo>
                  <a:cubicBezTo>
                    <a:pt x="957960" y="1168981"/>
                    <a:pt x="1022438" y="1233459"/>
                    <a:pt x="1101976" y="1233459"/>
                  </a:cubicBezTo>
                  <a:cubicBezTo>
                    <a:pt x="1181514" y="1233459"/>
                    <a:pt x="1245992" y="1168981"/>
                    <a:pt x="1245992" y="1089443"/>
                  </a:cubicBezTo>
                  <a:cubicBezTo>
                    <a:pt x="1245992" y="1009905"/>
                    <a:pt x="1181514" y="945427"/>
                    <a:pt x="1101976" y="945427"/>
                  </a:cubicBezTo>
                  <a:close/>
                  <a:moveTo>
                    <a:pt x="692833" y="945427"/>
                  </a:moveTo>
                  <a:cubicBezTo>
                    <a:pt x="613295" y="945427"/>
                    <a:pt x="548817" y="1009905"/>
                    <a:pt x="548817" y="1089443"/>
                  </a:cubicBezTo>
                  <a:cubicBezTo>
                    <a:pt x="548817" y="1168981"/>
                    <a:pt x="613295" y="1233459"/>
                    <a:pt x="692833" y="1233459"/>
                  </a:cubicBezTo>
                  <a:cubicBezTo>
                    <a:pt x="772371" y="1233459"/>
                    <a:pt x="836849" y="1168981"/>
                    <a:pt x="836849" y="1089443"/>
                  </a:cubicBezTo>
                  <a:cubicBezTo>
                    <a:pt x="836849" y="1009905"/>
                    <a:pt x="772371" y="945427"/>
                    <a:pt x="692833" y="945427"/>
                  </a:cubicBezTo>
                  <a:close/>
                  <a:moveTo>
                    <a:pt x="283690" y="945427"/>
                  </a:moveTo>
                  <a:cubicBezTo>
                    <a:pt x="204152" y="945427"/>
                    <a:pt x="139674" y="1009905"/>
                    <a:pt x="139674" y="1089443"/>
                  </a:cubicBezTo>
                  <a:cubicBezTo>
                    <a:pt x="139674" y="1168981"/>
                    <a:pt x="204152" y="1233459"/>
                    <a:pt x="283690" y="1233459"/>
                  </a:cubicBezTo>
                  <a:cubicBezTo>
                    <a:pt x="363228" y="1233459"/>
                    <a:pt x="427706" y="1168981"/>
                    <a:pt x="427706" y="1089443"/>
                  </a:cubicBezTo>
                  <a:cubicBezTo>
                    <a:pt x="427706" y="1009905"/>
                    <a:pt x="363228" y="945427"/>
                    <a:pt x="283690" y="945427"/>
                  </a:cubicBezTo>
                  <a:close/>
                  <a:moveTo>
                    <a:pt x="3965276" y="530204"/>
                  </a:moveTo>
                  <a:cubicBezTo>
                    <a:pt x="3885738" y="530204"/>
                    <a:pt x="3821260" y="594682"/>
                    <a:pt x="3821260" y="674220"/>
                  </a:cubicBezTo>
                  <a:cubicBezTo>
                    <a:pt x="3821260" y="753758"/>
                    <a:pt x="3885738" y="818236"/>
                    <a:pt x="3965276" y="818236"/>
                  </a:cubicBezTo>
                  <a:cubicBezTo>
                    <a:pt x="4044814" y="818236"/>
                    <a:pt x="4109292" y="753758"/>
                    <a:pt x="4109292" y="674220"/>
                  </a:cubicBezTo>
                  <a:cubicBezTo>
                    <a:pt x="4109292" y="594682"/>
                    <a:pt x="4044814" y="530204"/>
                    <a:pt x="3965276" y="530204"/>
                  </a:cubicBezTo>
                  <a:close/>
                  <a:moveTo>
                    <a:pt x="3556134" y="530204"/>
                  </a:moveTo>
                  <a:cubicBezTo>
                    <a:pt x="3476596" y="530204"/>
                    <a:pt x="3412118" y="594682"/>
                    <a:pt x="3412118" y="674220"/>
                  </a:cubicBezTo>
                  <a:cubicBezTo>
                    <a:pt x="3412118" y="753758"/>
                    <a:pt x="3476596" y="818236"/>
                    <a:pt x="3556134" y="818236"/>
                  </a:cubicBezTo>
                  <a:cubicBezTo>
                    <a:pt x="3635672" y="818236"/>
                    <a:pt x="3700150" y="753758"/>
                    <a:pt x="3700150" y="674220"/>
                  </a:cubicBezTo>
                  <a:cubicBezTo>
                    <a:pt x="3700150" y="594682"/>
                    <a:pt x="3635672" y="530204"/>
                    <a:pt x="3556134" y="530204"/>
                  </a:cubicBezTo>
                  <a:close/>
                  <a:moveTo>
                    <a:pt x="3146991" y="530204"/>
                  </a:moveTo>
                  <a:cubicBezTo>
                    <a:pt x="3067453" y="530204"/>
                    <a:pt x="3002975" y="594682"/>
                    <a:pt x="3002975" y="674220"/>
                  </a:cubicBezTo>
                  <a:cubicBezTo>
                    <a:pt x="3002975" y="753758"/>
                    <a:pt x="3067453" y="818236"/>
                    <a:pt x="3146991" y="818236"/>
                  </a:cubicBezTo>
                  <a:cubicBezTo>
                    <a:pt x="3226529" y="818236"/>
                    <a:pt x="3291007" y="753758"/>
                    <a:pt x="3291007" y="674220"/>
                  </a:cubicBezTo>
                  <a:cubicBezTo>
                    <a:pt x="3291007" y="594682"/>
                    <a:pt x="3226529" y="530204"/>
                    <a:pt x="3146991" y="530204"/>
                  </a:cubicBezTo>
                  <a:close/>
                  <a:moveTo>
                    <a:pt x="2737848" y="530204"/>
                  </a:moveTo>
                  <a:cubicBezTo>
                    <a:pt x="2658310" y="530204"/>
                    <a:pt x="2593832" y="594682"/>
                    <a:pt x="2593832" y="674220"/>
                  </a:cubicBezTo>
                  <a:cubicBezTo>
                    <a:pt x="2593832" y="753758"/>
                    <a:pt x="2658310" y="818236"/>
                    <a:pt x="2737848" y="818236"/>
                  </a:cubicBezTo>
                  <a:cubicBezTo>
                    <a:pt x="2817386" y="818236"/>
                    <a:pt x="2881864" y="753758"/>
                    <a:pt x="2881864" y="674220"/>
                  </a:cubicBezTo>
                  <a:cubicBezTo>
                    <a:pt x="2881864" y="594682"/>
                    <a:pt x="2817386" y="530204"/>
                    <a:pt x="2737848" y="530204"/>
                  </a:cubicBezTo>
                  <a:close/>
                  <a:moveTo>
                    <a:pt x="2328705" y="530204"/>
                  </a:moveTo>
                  <a:cubicBezTo>
                    <a:pt x="2249167" y="530204"/>
                    <a:pt x="2184689" y="594682"/>
                    <a:pt x="2184689" y="674220"/>
                  </a:cubicBezTo>
                  <a:cubicBezTo>
                    <a:pt x="2184689" y="753758"/>
                    <a:pt x="2249167" y="818236"/>
                    <a:pt x="2328705" y="818236"/>
                  </a:cubicBezTo>
                  <a:cubicBezTo>
                    <a:pt x="2408243" y="818236"/>
                    <a:pt x="2472721" y="753758"/>
                    <a:pt x="2472721" y="674220"/>
                  </a:cubicBezTo>
                  <a:cubicBezTo>
                    <a:pt x="2472721" y="594682"/>
                    <a:pt x="2408243" y="530204"/>
                    <a:pt x="2328705" y="530204"/>
                  </a:cubicBezTo>
                  <a:close/>
                  <a:moveTo>
                    <a:pt x="1919562" y="530204"/>
                  </a:moveTo>
                  <a:cubicBezTo>
                    <a:pt x="1840024" y="530204"/>
                    <a:pt x="1775546" y="594682"/>
                    <a:pt x="1775546" y="674220"/>
                  </a:cubicBezTo>
                  <a:cubicBezTo>
                    <a:pt x="1775546" y="753758"/>
                    <a:pt x="1840024" y="818236"/>
                    <a:pt x="1919562" y="818236"/>
                  </a:cubicBezTo>
                  <a:cubicBezTo>
                    <a:pt x="1999100" y="818236"/>
                    <a:pt x="2063578" y="753758"/>
                    <a:pt x="2063578" y="674220"/>
                  </a:cubicBezTo>
                  <a:cubicBezTo>
                    <a:pt x="2063578" y="594682"/>
                    <a:pt x="1999100" y="530204"/>
                    <a:pt x="1919562" y="530204"/>
                  </a:cubicBezTo>
                  <a:close/>
                  <a:moveTo>
                    <a:pt x="1510419" y="530204"/>
                  </a:moveTo>
                  <a:cubicBezTo>
                    <a:pt x="1430881" y="530204"/>
                    <a:pt x="1366403" y="594682"/>
                    <a:pt x="1366403" y="674220"/>
                  </a:cubicBezTo>
                  <a:cubicBezTo>
                    <a:pt x="1366403" y="753758"/>
                    <a:pt x="1430881" y="818236"/>
                    <a:pt x="1510419" y="818236"/>
                  </a:cubicBezTo>
                  <a:cubicBezTo>
                    <a:pt x="1589957" y="818236"/>
                    <a:pt x="1654435" y="753758"/>
                    <a:pt x="1654435" y="674220"/>
                  </a:cubicBezTo>
                  <a:cubicBezTo>
                    <a:pt x="1654435" y="594682"/>
                    <a:pt x="1589957" y="530204"/>
                    <a:pt x="1510419" y="530204"/>
                  </a:cubicBezTo>
                  <a:close/>
                  <a:moveTo>
                    <a:pt x="1101276" y="530204"/>
                  </a:moveTo>
                  <a:cubicBezTo>
                    <a:pt x="1021738" y="530204"/>
                    <a:pt x="957260" y="594682"/>
                    <a:pt x="957260" y="674220"/>
                  </a:cubicBezTo>
                  <a:cubicBezTo>
                    <a:pt x="957260" y="753758"/>
                    <a:pt x="1021738" y="818236"/>
                    <a:pt x="1101276" y="818236"/>
                  </a:cubicBezTo>
                  <a:cubicBezTo>
                    <a:pt x="1180814" y="818236"/>
                    <a:pt x="1245292" y="753758"/>
                    <a:pt x="1245292" y="674220"/>
                  </a:cubicBezTo>
                  <a:cubicBezTo>
                    <a:pt x="1245292" y="594682"/>
                    <a:pt x="1180814" y="530204"/>
                    <a:pt x="1101276" y="530204"/>
                  </a:cubicBezTo>
                  <a:close/>
                  <a:moveTo>
                    <a:pt x="692133" y="530204"/>
                  </a:moveTo>
                  <a:cubicBezTo>
                    <a:pt x="612595" y="530204"/>
                    <a:pt x="548117" y="594682"/>
                    <a:pt x="548117" y="674220"/>
                  </a:cubicBezTo>
                  <a:cubicBezTo>
                    <a:pt x="548117" y="753758"/>
                    <a:pt x="612595" y="818236"/>
                    <a:pt x="692133" y="818236"/>
                  </a:cubicBezTo>
                  <a:cubicBezTo>
                    <a:pt x="771671" y="818236"/>
                    <a:pt x="836149" y="753758"/>
                    <a:pt x="836149" y="674220"/>
                  </a:cubicBezTo>
                  <a:cubicBezTo>
                    <a:pt x="836149" y="594682"/>
                    <a:pt x="771671" y="530204"/>
                    <a:pt x="692133" y="530204"/>
                  </a:cubicBezTo>
                  <a:close/>
                  <a:moveTo>
                    <a:pt x="282990" y="530204"/>
                  </a:moveTo>
                  <a:cubicBezTo>
                    <a:pt x="203452" y="530204"/>
                    <a:pt x="138974" y="594682"/>
                    <a:pt x="138974" y="674220"/>
                  </a:cubicBezTo>
                  <a:cubicBezTo>
                    <a:pt x="138974" y="753758"/>
                    <a:pt x="203452" y="818236"/>
                    <a:pt x="282990" y="818236"/>
                  </a:cubicBezTo>
                  <a:cubicBezTo>
                    <a:pt x="362528" y="818236"/>
                    <a:pt x="427006" y="753758"/>
                    <a:pt x="427006" y="674220"/>
                  </a:cubicBezTo>
                  <a:cubicBezTo>
                    <a:pt x="427006" y="594682"/>
                    <a:pt x="362528" y="530204"/>
                    <a:pt x="282990" y="530204"/>
                  </a:cubicBezTo>
                  <a:close/>
                  <a:moveTo>
                    <a:pt x="3964576" y="114981"/>
                  </a:moveTo>
                  <a:cubicBezTo>
                    <a:pt x="3885038" y="114981"/>
                    <a:pt x="3820560" y="179459"/>
                    <a:pt x="3820560" y="258997"/>
                  </a:cubicBezTo>
                  <a:cubicBezTo>
                    <a:pt x="3820560" y="338535"/>
                    <a:pt x="3885038" y="403013"/>
                    <a:pt x="3964576" y="403013"/>
                  </a:cubicBezTo>
                  <a:cubicBezTo>
                    <a:pt x="4044114" y="403013"/>
                    <a:pt x="4108592" y="338535"/>
                    <a:pt x="4108592" y="258997"/>
                  </a:cubicBezTo>
                  <a:cubicBezTo>
                    <a:pt x="4108592" y="179459"/>
                    <a:pt x="4044114" y="114981"/>
                    <a:pt x="3964576" y="114981"/>
                  </a:cubicBezTo>
                  <a:close/>
                  <a:moveTo>
                    <a:pt x="3555434" y="114981"/>
                  </a:moveTo>
                  <a:cubicBezTo>
                    <a:pt x="3475896" y="114981"/>
                    <a:pt x="3411418" y="179459"/>
                    <a:pt x="3411418" y="258997"/>
                  </a:cubicBezTo>
                  <a:cubicBezTo>
                    <a:pt x="3411418" y="338535"/>
                    <a:pt x="3475896" y="403013"/>
                    <a:pt x="3555434" y="403013"/>
                  </a:cubicBezTo>
                  <a:cubicBezTo>
                    <a:pt x="3634972" y="403013"/>
                    <a:pt x="3699450" y="338535"/>
                    <a:pt x="3699450" y="258997"/>
                  </a:cubicBezTo>
                  <a:cubicBezTo>
                    <a:pt x="3699450" y="179459"/>
                    <a:pt x="3634972" y="114981"/>
                    <a:pt x="3555434" y="114981"/>
                  </a:cubicBezTo>
                  <a:close/>
                  <a:moveTo>
                    <a:pt x="3146291" y="114981"/>
                  </a:moveTo>
                  <a:cubicBezTo>
                    <a:pt x="3066753" y="114981"/>
                    <a:pt x="3002275" y="179459"/>
                    <a:pt x="3002275" y="258997"/>
                  </a:cubicBezTo>
                  <a:cubicBezTo>
                    <a:pt x="3002275" y="338535"/>
                    <a:pt x="3066753" y="403013"/>
                    <a:pt x="3146291" y="403013"/>
                  </a:cubicBezTo>
                  <a:cubicBezTo>
                    <a:pt x="3225829" y="403013"/>
                    <a:pt x="3290307" y="338535"/>
                    <a:pt x="3290307" y="258997"/>
                  </a:cubicBezTo>
                  <a:cubicBezTo>
                    <a:pt x="3290307" y="179459"/>
                    <a:pt x="3225829" y="114981"/>
                    <a:pt x="3146291" y="114981"/>
                  </a:cubicBezTo>
                  <a:close/>
                  <a:moveTo>
                    <a:pt x="2737148" y="114981"/>
                  </a:moveTo>
                  <a:cubicBezTo>
                    <a:pt x="2657610" y="114981"/>
                    <a:pt x="2593132" y="179459"/>
                    <a:pt x="2593132" y="258997"/>
                  </a:cubicBezTo>
                  <a:cubicBezTo>
                    <a:pt x="2593132" y="338535"/>
                    <a:pt x="2657610" y="403013"/>
                    <a:pt x="2737148" y="403013"/>
                  </a:cubicBezTo>
                  <a:cubicBezTo>
                    <a:pt x="2816686" y="403013"/>
                    <a:pt x="2881164" y="338535"/>
                    <a:pt x="2881164" y="258997"/>
                  </a:cubicBezTo>
                  <a:cubicBezTo>
                    <a:pt x="2881164" y="179459"/>
                    <a:pt x="2816686" y="114981"/>
                    <a:pt x="2737148" y="114981"/>
                  </a:cubicBezTo>
                  <a:close/>
                  <a:moveTo>
                    <a:pt x="2328005" y="114981"/>
                  </a:moveTo>
                  <a:cubicBezTo>
                    <a:pt x="2248467" y="114981"/>
                    <a:pt x="2183989" y="179459"/>
                    <a:pt x="2183989" y="258997"/>
                  </a:cubicBezTo>
                  <a:cubicBezTo>
                    <a:pt x="2183989" y="338535"/>
                    <a:pt x="2248467" y="403013"/>
                    <a:pt x="2328005" y="403013"/>
                  </a:cubicBezTo>
                  <a:cubicBezTo>
                    <a:pt x="2407543" y="403013"/>
                    <a:pt x="2472021" y="338535"/>
                    <a:pt x="2472021" y="258997"/>
                  </a:cubicBezTo>
                  <a:cubicBezTo>
                    <a:pt x="2472021" y="179459"/>
                    <a:pt x="2407543" y="114981"/>
                    <a:pt x="2328005" y="114981"/>
                  </a:cubicBezTo>
                  <a:close/>
                  <a:moveTo>
                    <a:pt x="1918862" y="114981"/>
                  </a:moveTo>
                  <a:cubicBezTo>
                    <a:pt x="1839324" y="114981"/>
                    <a:pt x="1774846" y="179459"/>
                    <a:pt x="1774846" y="258997"/>
                  </a:cubicBezTo>
                  <a:cubicBezTo>
                    <a:pt x="1774846" y="338535"/>
                    <a:pt x="1839324" y="403013"/>
                    <a:pt x="1918862" y="403013"/>
                  </a:cubicBezTo>
                  <a:cubicBezTo>
                    <a:pt x="1998400" y="403013"/>
                    <a:pt x="2062878" y="338535"/>
                    <a:pt x="2062878" y="258997"/>
                  </a:cubicBezTo>
                  <a:cubicBezTo>
                    <a:pt x="2062878" y="179459"/>
                    <a:pt x="1998400" y="114981"/>
                    <a:pt x="1918862" y="114981"/>
                  </a:cubicBezTo>
                  <a:close/>
                  <a:moveTo>
                    <a:pt x="1509719" y="114981"/>
                  </a:moveTo>
                  <a:cubicBezTo>
                    <a:pt x="1430181" y="114981"/>
                    <a:pt x="1365703" y="179459"/>
                    <a:pt x="1365703" y="258997"/>
                  </a:cubicBezTo>
                  <a:cubicBezTo>
                    <a:pt x="1365703" y="338535"/>
                    <a:pt x="1430181" y="403013"/>
                    <a:pt x="1509719" y="403013"/>
                  </a:cubicBezTo>
                  <a:cubicBezTo>
                    <a:pt x="1589257" y="403013"/>
                    <a:pt x="1653735" y="338535"/>
                    <a:pt x="1653735" y="258997"/>
                  </a:cubicBezTo>
                  <a:cubicBezTo>
                    <a:pt x="1653735" y="179459"/>
                    <a:pt x="1589257" y="114981"/>
                    <a:pt x="1509719" y="114981"/>
                  </a:cubicBezTo>
                  <a:close/>
                  <a:moveTo>
                    <a:pt x="1100576" y="114981"/>
                  </a:moveTo>
                  <a:cubicBezTo>
                    <a:pt x="1021038" y="114981"/>
                    <a:pt x="956560" y="179459"/>
                    <a:pt x="956560" y="258997"/>
                  </a:cubicBezTo>
                  <a:cubicBezTo>
                    <a:pt x="956560" y="338535"/>
                    <a:pt x="1021038" y="403013"/>
                    <a:pt x="1100576" y="403013"/>
                  </a:cubicBezTo>
                  <a:cubicBezTo>
                    <a:pt x="1180114" y="403013"/>
                    <a:pt x="1244592" y="338535"/>
                    <a:pt x="1244592" y="258997"/>
                  </a:cubicBezTo>
                  <a:cubicBezTo>
                    <a:pt x="1244592" y="179459"/>
                    <a:pt x="1180114" y="114981"/>
                    <a:pt x="1100576" y="114981"/>
                  </a:cubicBezTo>
                  <a:close/>
                  <a:moveTo>
                    <a:pt x="691433" y="114981"/>
                  </a:moveTo>
                  <a:cubicBezTo>
                    <a:pt x="611895" y="114981"/>
                    <a:pt x="547417" y="179459"/>
                    <a:pt x="547417" y="258997"/>
                  </a:cubicBezTo>
                  <a:cubicBezTo>
                    <a:pt x="547417" y="338535"/>
                    <a:pt x="611895" y="403013"/>
                    <a:pt x="691433" y="403013"/>
                  </a:cubicBezTo>
                  <a:cubicBezTo>
                    <a:pt x="770971" y="403013"/>
                    <a:pt x="835449" y="338535"/>
                    <a:pt x="835449" y="258997"/>
                  </a:cubicBezTo>
                  <a:cubicBezTo>
                    <a:pt x="835449" y="179459"/>
                    <a:pt x="770971" y="114981"/>
                    <a:pt x="691433" y="114981"/>
                  </a:cubicBezTo>
                  <a:close/>
                  <a:moveTo>
                    <a:pt x="282290" y="114981"/>
                  </a:moveTo>
                  <a:cubicBezTo>
                    <a:pt x="202752" y="114981"/>
                    <a:pt x="138274" y="179459"/>
                    <a:pt x="138274" y="258997"/>
                  </a:cubicBezTo>
                  <a:cubicBezTo>
                    <a:pt x="138274" y="338535"/>
                    <a:pt x="202752" y="403013"/>
                    <a:pt x="282290" y="403013"/>
                  </a:cubicBezTo>
                  <a:cubicBezTo>
                    <a:pt x="361828" y="403013"/>
                    <a:pt x="426306" y="338535"/>
                    <a:pt x="426306" y="258997"/>
                  </a:cubicBezTo>
                  <a:cubicBezTo>
                    <a:pt x="426306" y="179459"/>
                    <a:pt x="361828" y="114981"/>
                    <a:pt x="282290" y="114981"/>
                  </a:cubicBezTo>
                  <a:close/>
                  <a:moveTo>
                    <a:pt x="0" y="0"/>
                  </a:moveTo>
                  <a:lnTo>
                    <a:pt x="4248472" y="0"/>
                  </a:lnTo>
                  <a:lnTo>
                    <a:pt x="4248472" y="4248472"/>
                  </a:lnTo>
                  <a:lnTo>
                    <a:pt x="0" y="424847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Barlow"/>
                <a:buNone/>
              </a:pPr>
              <a:endParaRPr sz="1100" b="0" i="0" u="none" strike="noStrike" cap="none">
                <a:solidFill>
                  <a:srgbClr val="FFFFFF"/>
                </a:solidFill>
                <a:latin typeface="Helvetica Neue"/>
                <a:ea typeface="Helvetica Neue"/>
                <a:cs typeface="Helvetica Neue"/>
                <a:sym typeface="Helvetica Neue"/>
              </a:endParaRPr>
            </a:p>
          </p:txBody>
        </p:sp>
      </p:grpSp>
      <p:sp>
        <p:nvSpPr>
          <p:cNvPr id="621" name="Google Shape;621;p8"/>
          <p:cNvSpPr/>
          <p:nvPr/>
        </p:nvSpPr>
        <p:spPr>
          <a:xfrm>
            <a:off x="6718088" y="4267273"/>
            <a:ext cx="4677879"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4DAF1"/>
              </a:buClr>
              <a:buSzPts val="5400"/>
              <a:buFont typeface="Barlow"/>
              <a:buNone/>
            </a:pPr>
            <a:r>
              <a:rPr lang="fr-FR" sz="5400" b="1" i="0" u="none" strike="noStrike" cap="none">
                <a:solidFill>
                  <a:srgbClr val="A4DAF1"/>
                </a:solidFill>
                <a:latin typeface="Barlow"/>
                <a:ea typeface="Barlow"/>
                <a:cs typeface="Barlow"/>
                <a:sym typeface="Barlow"/>
              </a:rPr>
              <a:t>46% </a:t>
            </a:r>
            <a:endParaRPr/>
          </a:p>
          <a:p>
            <a:pPr marL="0" marR="0" lvl="0" indent="0" algn="l" rtl="0">
              <a:lnSpc>
                <a:spcPct val="100000"/>
              </a:lnSpc>
              <a:spcBef>
                <a:spcPts val="0"/>
              </a:spcBef>
              <a:spcAft>
                <a:spcPts val="0"/>
              </a:spcAft>
              <a:buClr>
                <a:srgbClr val="A4DAF1"/>
              </a:buClr>
              <a:buSzPts val="1400"/>
              <a:buFont typeface="Barlow"/>
              <a:buNone/>
            </a:pPr>
            <a:r>
              <a:rPr lang="fr-FR" sz="1400" b="1" i="0" u="none" strike="noStrike" cap="none">
                <a:solidFill>
                  <a:srgbClr val="A4DAF1"/>
                </a:solidFill>
                <a:latin typeface="Barlow"/>
                <a:ea typeface="Barlow"/>
                <a:cs typeface="Barlow"/>
                <a:sym typeface="Barlow"/>
              </a:rPr>
              <a:t>ont fumé dans le passé</a:t>
            </a:r>
            <a:r>
              <a:rPr lang="fr-FR" sz="1400" b="0" i="0" u="none" strike="noStrike" cap="none">
                <a:solidFill>
                  <a:srgbClr val="A4DAF1"/>
                </a:solidFill>
                <a:latin typeface="Barlow"/>
                <a:ea typeface="Barlow"/>
                <a:cs typeface="Barlow"/>
                <a:sym typeface="Barlow"/>
              </a:rPr>
              <a:t>, ne serait-ce que de temps en temps ou même de manière très occasionnelle</a:t>
            </a:r>
            <a:endParaRPr/>
          </a:p>
        </p:txBody>
      </p:sp>
      <p:grpSp>
        <p:nvGrpSpPr>
          <p:cNvPr id="622" name="Google Shape;622;p8"/>
          <p:cNvGrpSpPr/>
          <p:nvPr/>
        </p:nvGrpSpPr>
        <p:grpSpPr>
          <a:xfrm>
            <a:off x="6718088" y="1679973"/>
            <a:ext cx="2724912" cy="2717211"/>
            <a:chOff x="-12868" y="0"/>
            <a:chExt cx="2134333" cy="2128300"/>
          </a:xfrm>
        </p:grpSpPr>
        <p:graphicFrame>
          <p:nvGraphicFramePr>
            <p:cNvPr id="623" name="Google Shape;623;p8"/>
            <p:cNvGraphicFramePr/>
            <p:nvPr/>
          </p:nvGraphicFramePr>
          <p:xfrm>
            <a:off x="28377" y="47832"/>
            <a:ext cx="2080129" cy="2072369"/>
          </p:xfrm>
          <a:graphic>
            <a:graphicData uri="http://schemas.openxmlformats.org/drawingml/2006/chart">
              <c:chart xmlns:c="http://schemas.openxmlformats.org/drawingml/2006/chart" xmlns:r="http://schemas.openxmlformats.org/officeDocument/2006/relationships" r:id="rId4"/>
            </a:graphicData>
          </a:graphic>
        </p:graphicFrame>
        <p:sp>
          <p:nvSpPr>
            <p:cNvPr id="624" name="Google Shape;624;p8"/>
            <p:cNvSpPr/>
            <p:nvPr/>
          </p:nvSpPr>
          <p:spPr>
            <a:xfrm>
              <a:off x="-12868" y="0"/>
              <a:ext cx="2134333" cy="2128300"/>
            </a:xfrm>
            <a:custGeom>
              <a:avLst/>
              <a:gdLst/>
              <a:ahLst/>
              <a:cxnLst/>
              <a:rect l="l" t="t" r="r" b="b"/>
              <a:pathLst>
                <a:path w="4248472" h="4248472" extrusionOk="0">
                  <a:moveTo>
                    <a:pt x="3963192" y="3851992"/>
                  </a:moveTo>
                  <a:cubicBezTo>
                    <a:pt x="3883654" y="3851992"/>
                    <a:pt x="3819176" y="3916470"/>
                    <a:pt x="3819176" y="3996008"/>
                  </a:cubicBezTo>
                  <a:cubicBezTo>
                    <a:pt x="3819176" y="4075546"/>
                    <a:pt x="3883654" y="4140024"/>
                    <a:pt x="3963192" y="4140024"/>
                  </a:cubicBezTo>
                  <a:cubicBezTo>
                    <a:pt x="4042730" y="4140024"/>
                    <a:pt x="4107208" y="4075546"/>
                    <a:pt x="4107208" y="3996008"/>
                  </a:cubicBezTo>
                  <a:cubicBezTo>
                    <a:pt x="4107208" y="3916470"/>
                    <a:pt x="4042730" y="3851992"/>
                    <a:pt x="3963192" y="3851992"/>
                  </a:cubicBezTo>
                  <a:close/>
                  <a:moveTo>
                    <a:pt x="3554050" y="3851992"/>
                  </a:moveTo>
                  <a:cubicBezTo>
                    <a:pt x="3474512" y="3851992"/>
                    <a:pt x="3410034" y="3916470"/>
                    <a:pt x="3410034" y="3996008"/>
                  </a:cubicBezTo>
                  <a:cubicBezTo>
                    <a:pt x="3410034" y="4075546"/>
                    <a:pt x="3474512" y="4140024"/>
                    <a:pt x="3554050" y="4140024"/>
                  </a:cubicBezTo>
                  <a:cubicBezTo>
                    <a:pt x="3633588" y="4140024"/>
                    <a:pt x="3698066" y="4075546"/>
                    <a:pt x="3698066" y="3996008"/>
                  </a:cubicBezTo>
                  <a:cubicBezTo>
                    <a:pt x="3698066" y="3916470"/>
                    <a:pt x="3633588" y="3851992"/>
                    <a:pt x="3554050" y="3851992"/>
                  </a:cubicBezTo>
                  <a:close/>
                  <a:moveTo>
                    <a:pt x="3144907" y="3851992"/>
                  </a:moveTo>
                  <a:cubicBezTo>
                    <a:pt x="3065369" y="3851992"/>
                    <a:pt x="3000891" y="3916470"/>
                    <a:pt x="3000891" y="3996008"/>
                  </a:cubicBezTo>
                  <a:cubicBezTo>
                    <a:pt x="3000891" y="4075546"/>
                    <a:pt x="3065369" y="4140024"/>
                    <a:pt x="3144907" y="4140024"/>
                  </a:cubicBezTo>
                  <a:cubicBezTo>
                    <a:pt x="3224445" y="4140024"/>
                    <a:pt x="3288923" y="4075546"/>
                    <a:pt x="3288923" y="3996008"/>
                  </a:cubicBezTo>
                  <a:cubicBezTo>
                    <a:pt x="3288923" y="3916470"/>
                    <a:pt x="3224445" y="3851992"/>
                    <a:pt x="3144907" y="3851992"/>
                  </a:cubicBezTo>
                  <a:close/>
                  <a:moveTo>
                    <a:pt x="2735764" y="3851992"/>
                  </a:moveTo>
                  <a:cubicBezTo>
                    <a:pt x="2656226" y="3851992"/>
                    <a:pt x="2591748" y="3916470"/>
                    <a:pt x="2591748" y="3996008"/>
                  </a:cubicBezTo>
                  <a:cubicBezTo>
                    <a:pt x="2591748" y="4075546"/>
                    <a:pt x="2656226" y="4140024"/>
                    <a:pt x="2735764" y="4140024"/>
                  </a:cubicBezTo>
                  <a:cubicBezTo>
                    <a:pt x="2815302" y="4140024"/>
                    <a:pt x="2879780" y="4075546"/>
                    <a:pt x="2879780" y="3996008"/>
                  </a:cubicBezTo>
                  <a:cubicBezTo>
                    <a:pt x="2879780" y="3916470"/>
                    <a:pt x="2815302" y="3851992"/>
                    <a:pt x="2735764" y="3851992"/>
                  </a:cubicBezTo>
                  <a:close/>
                  <a:moveTo>
                    <a:pt x="2326621" y="3851992"/>
                  </a:moveTo>
                  <a:cubicBezTo>
                    <a:pt x="2247083" y="3851992"/>
                    <a:pt x="2182605" y="3916470"/>
                    <a:pt x="2182605" y="3996008"/>
                  </a:cubicBezTo>
                  <a:cubicBezTo>
                    <a:pt x="2182605" y="4075546"/>
                    <a:pt x="2247083" y="4140024"/>
                    <a:pt x="2326621" y="4140024"/>
                  </a:cubicBezTo>
                  <a:cubicBezTo>
                    <a:pt x="2406159" y="4140024"/>
                    <a:pt x="2470637" y="4075546"/>
                    <a:pt x="2470637" y="3996008"/>
                  </a:cubicBezTo>
                  <a:cubicBezTo>
                    <a:pt x="2470637" y="3916470"/>
                    <a:pt x="2406159" y="3851992"/>
                    <a:pt x="2326621" y="3851992"/>
                  </a:cubicBezTo>
                  <a:close/>
                  <a:moveTo>
                    <a:pt x="1917478" y="3851992"/>
                  </a:moveTo>
                  <a:cubicBezTo>
                    <a:pt x="1837940" y="3851992"/>
                    <a:pt x="1773462" y="3916470"/>
                    <a:pt x="1773462" y="3996008"/>
                  </a:cubicBezTo>
                  <a:cubicBezTo>
                    <a:pt x="1773462" y="4075546"/>
                    <a:pt x="1837940" y="4140024"/>
                    <a:pt x="1917478" y="4140024"/>
                  </a:cubicBezTo>
                  <a:cubicBezTo>
                    <a:pt x="1997016" y="4140024"/>
                    <a:pt x="2061494" y="4075546"/>
                    <a:pt x="2061494" y="3996008"/>
                  </a:cubicBezTo>
                  <a:cubicBezTo>
                    <a:pt x="2061494" y="3916470"/>
                    <a:pt x="1997016" y="3851992"/>
                    <a:pt x="1917478" y="3851992"/>
                  </a:cubicBezTo>
                  <a:close/>
                  <a:moveTo>
                    <a:pt x="1508335" y="3851992"/>
                  </a:moveTo>
                  <a:cubicBezTo>
                    <a:pt x="1428797" y="3851992"/>
                    <a:pt x="1364319" y="3916470"/>
                    <a:pt x="1364319" y="3996008"/>
                  </a:cubicBezTo>
                  <a:cubicBezTo>
                    <a:pt x="1364319" y="4075546"/>
                    <a:pt x="1428797" y="4140024"/>
                    <a:pt x="1508335" y="4140024"/>
                  </a:cubicBezTo>
                  <a:cubicBezTo>
                    <a:pt x="1587873" y="4140024"/>
                    <a:pt x="1652351" y="4075546"/>
                    <a:pt x="1652351" y="3996008"/>
                  </a:cubicBezTo>
                  <a:cubicBezTo>
                    <a:pt x="1652351" y="3916470"/>
                    <a:pt x="1587873" y="3851992"/>
                    <a:pt x="1508335" y="3851992"/>
                  </a:cubicBezTo>
                  <a:close/>
                  <a:moveTo>
                    <a:pt x="1099192" y="3851992"/>
                  </a:moveTo>
                  <a:cubicBezTo>
                    <a:pt x="1019654" y="3851992"/>
                    <a:pt x="955176" y="3916470"/>
                    <a:pt x="955176" y="3996008"/>
                  </a:cubicBezTo>
                  <a:cubicBezTo>
                    <a:pt x="955176" y="4075546"/>
                    <a:pt x="1019654" y="4140024"/>
                    <a:pt x="1099192" y="4140024"/>
                  </a:cubicBezTo>
                  <a:cubicBezTo>
                    <a:pt x="1178730" y="4140024"/>
                    <a:pt x="1243208" y="4075546"/>
                    <a:pt x="1243208" y="3996008"/>
                  </a:cubicBezTo>
                  <a:cubicBezTo>
                    <a:pt x="1243208" y="3916470"/>
                    <a:pt x="1178730" y="3851992"/>
                    <a:pt x="1099192" y="3851992"/>
                  </a:cubicBezTo>
                  <a:close/>
                  <a:moveTo>
                    <a:pt x="690049" y="3851992"/>
                  </a:moveTo>
                  <a:cubicBezTo>
                    <a:pt x="610511" y="3851992"/>
                    <a:pt x="546033" y="3916470"/>
                    <a:pt x="546033" y="3996008"/>
                  </a:cubicBezTo>
                  <a:cubicBezTo>
                    <a:pt x="546033" y="4075546"/>
                    <a:pt x="610511" y="4140024"/>
                    <a:pt x="690049" y="4140024"/>
                  </a:cubicBezTo>
                  <a:cubicBezTo>
                    <a:pt x="769587" y="4140024"/>
                    <a:pt x="834065" y="4075546"/>
                    <a:pt x="834065" y="3996008"/>
                  </a:cubicBezTo>
                  <a:cubicBezTo>
                    <a:pt x="834065" y="3916470"/>
                    <a:pt x="769587" y="3851992"/>
                    <a:pt x="690049" y="3851992"/>
                  </a:cubicBezTo>
                  <a:close/>
                  <a:moveTo>
                    <a:pt x="280906" y="3851992"/>
                  </a:moveTo>
                  <a:cubicBezTo>
                    <a:pt x="201368" y="3851992"/>
                    <a:pt x="136890" y="3916470"/>
                    <a:pt x="136890" y="3996008"/>
                  </a:cubicBezTo>
                  <a:cubicBezTo>
                    <a:pt x="136890" y="4075546"/>
                    <a:pt x="201368" y="4140024"/>
                    <a:pt x="280906" y="4140024"/>
                  </a:cubicBezTo>
                  <a:cubicBezTo>
                    <a:pt x="360444" y="4140024"/>
                    <a:pt x="424922" y="4075546"/>
                    <a:pt x="424922" y="3996008"/>
                  </a:cubicBezTo>
                  <a:cubicBezTo>
                    <a:pt x="424922" y="3916470"/>
                    <a:pt x="360444" y="3851992"/>
                    <a:pt x="280906" y="3851992"/>
                  </a:cubicBezTo>
                  <a:close/>
                  <a:moveTo>
                    <a:pt x="3970176" y="3436765"/>
                  </a:moveTo>
                  <a:cubicBezTo>
                    <a:pt x="3890638" y="3436765"/>
                    <a:pt x="3826160" y="3501243"/>
                    <a:pt x="3826160" y="3580781"/>
                  </a:cubicBezTo>
                  <a:cubicBezTo>
                    <a:pt x="3826160" y="3660319"/>
                    <a:pt x="3890638" y="3724797"/>
                    <a:pt x="3970176" y="3724797"/>
                  </a:cubicBezTo>
                  <a:cubicBezTo>
                    <a:pt x="4049714" y="3724797"/>
                    <a:pt x="4114192" y="3660319"/>
                    <a:pt x="4114192" y="3580781"/>
                  </a:cubicBezTo>
                  <a:cubicBezTo>
                    <a:pt x="4114192" y="3501243"/>
                    <a:pt x="4049714" y="3436765"/>
                    <a:pt x="3970176" y="3436765"/>
                  </a:cubicBezTo>
                  <a:close/>
                  <a:moveTo>
                    <a:pt x="3561034" y="3436765"/>
                  </a:moveTo>
                  <a:cubicBezTo>
                    <a:pt x="3481496" y="3436765"/>
                    <a:pt x="3417018" y="3501243"/>
                    <a:pt x="3417018" y="3580781"/>
                  </a:cubicBezTo>
                  <a:cubicBezTo>
                    <a:pt x="3417018" y="3660319"/>
                    <a:pt x="3481496" y="3724797"/>
                    <a:pt x="3561034" y="3724797"/>
                  </a:cubicBezTo>
                  <a:cubicBezTo>
                    <a:pt x="3640572" y="3724797"/>
                    <a:pt x="3705050" y="3660319"/>
                    <a:pt x="3705050" y="3580781"/>
                  </a:cubicBezTo>
                  <a:cubicBezTo>
                    <a:pt x="3705050" y="3501243"/>
                    <a:pt x="3640572" y="3436765"/>
                    <a:pt x="3561034" y="3436765"/>
                  </a:cubicBezTo>
                  <a:close/>
                  <a:moveTo>
                    <a:pt x="3151891" y="3436765"/>
                  </a:moveTo>
                  <a:cubicBezTo>
                    <a:pt x="3072353" y="3436765"/>
                    <a:pt x="3007875" y="3501243"/>
                    <a:pt x="3007875" y="3580781"/>
                  </a:cubicBezTo>
                  <a:cubicBezTo>
                    <a:pt x="3007875" y="3660319"/>
                    <a:pt x="3072353" y="3724797"/>
                    <a:pt x="3151891" y="3724797"/>
                  </a:cubicBezTo>
                  <a:cubicBezTo>
                    <a:pt x="3231429" y="3724797"/>
                    <a:pt x="3295907" y="3660319"/>
                    <a:pt x="3295907" y="3580781"/>
                  </a:cubicBezTo>
                  <a:cubicBezTo>
                    <a:pt x="3295907" y="3501243"/>
                    <a:pt x="3231429" y="3436765"/>
                    <a:pt x="3151891" y="3436765"/>
                  </a:cubicBezTo>
                  <a:close/>
                  <a:moveTo>
                    <a:pt x="2742748" y="3436765"/>
                  </a:moveTo>
                  <a:cubicBezTo>
                    <a:pt x="2663210" y="3436765"/>
                    <a:pt x="2598732" y="3501243"/>
                    <a:pt x="2598732" y="3580781"/>
                  </a:cubicBezTo>
                  <a:cubicBezTo>
                    <a:pt x="2598732" y="3660319"/>
                    <a:pt x="2663210" y="3724797"/>
                    <a:pt x="2742748" y="3724797"/>
                  </a:cubicBezTo>
                  <a:cubicBezTo>
                    <a:pt x="2822286" y="3724797"/>
                    <a:pt x="2886764" y="3660319"/>
                    <a:pt x="2886764" y="3580781"/>
                  </a:cubicBezTo>
                  <a:cubicBezTo>
                    <a:pt x="2886764" y="3501243"/>
                    <a:pt x="2822286" y="3436765"/>
                    <a:pt x="2742748" y="3436765"/>
                  </a:cubicBezTo>
                  <a:close/>
                  <a:moveTo>
                    <a:pt x="2333605" y="3436765"/>
                  </a:moveTo>
                  <a:cubicBezTo>
                    <a:pt x="2254067" y="3436765"/>
                    <a:pt x="2189589" y="3501243"/>
                    <a:pt x="2189589" y="3580781"/>
                  </a:cubicBezTo>
                  <a:cubicBezTo>
                    <a:pt x="2189589" y="3660319"/>
                    <a:pt x="2254067" y="3724797"/>
                    <a:pt x="2333605" y="3724797"/>
                  </a:cubicBezTo>
                  <a:cubicBezTo>
                    <a:pt x="2413143" y="3724797"/>
                    <a:pt x="2477621" y="3660319"/>
                    <a:pt x="2477621" y="3580781"/>
                  </a:cubicBezTo>
                  <a:cubicBezTo>
                    <a:pt x="2477621" y="3501243"/>
                    <a:pt x="2413143" y="3436765"/>
                    <a:pt x="2333605" y="3436765"/>
                  </a:cubicBezTo>
                  <a:close/>
                  <a:moveTo>
                    <a:pt x="1924462" y="3436765"/>
                  </a:moveTo>
                  <a:cubicBezTo>
                    <a:pt x="1844924" y="3436765"/>
                    <a:pt x="1780446" y="3501243"/>
                    <a:pt x="1780446" y="3580781"/>
                  </a:cubicBezTo>
                  <a:cubicBezTo>
                    <a:pt x="1780446" y="3660319"/>
                    <a:pt x="1844924" y="3724797"/>
                    <a:pt x="1924462" y="3724797"/>
                  </a:cubicBezTo>
                  <a:cubicBezTo>
                    <a:pt x="2004000" y="3724797"/>
                    <a:pt x="2068478" y="3660319"/>
                    <a:pt x="2068478" y="3580781"/>
                  </a:cubicBezTo>
                  <a:cubicBezTo>
                    <a:pt x="2068478" y="3501243"/>
                    <a:pt x="2004000" y="3436765"/>
                    <a:pt x="1924462" y="3436765"/>
                  </a:cubicBezTo>
                  <a:close/>
                  <a:moveTo>
                    <a:pt x="1515319" y="3436765"/>
                  </a:moveTo>
                  <a:cubicBezTo>
                    <a:pt x="1435781" y="3436765"/>
                    <a:pt x="1371303" y="3501243"/>
                    <a:pt x="1371303" y="3580781"/>
                  </a:cubicBezTo>
                  <a:cubicBezTo>
                    <a:pt x="1371303" y="3660319"/>
                    <a:pt x="1435781" y="3724797"/>
                    <a:pt x="1515319" y="3724797"/>
                  </a:cubicBezTo>
                  <a:cubicBezTo>
                    <a:pt x="1594857" y="3724797"/>
                    <a:pt x="1659335" y="3660319"/>
                    <a:pt x="1659335" y="3580781"/>
                  </a:cubicBezTo>
                  <a:cubicBezTo>
                    <a:pt x="1659335" y="3501243"/>
                    <a:pt x="1594857" y="3436765"/>
                    <a:pt x="1515319" y="3436765"/>
                  </a:cubicBezTo>
                  <a:close/>
                  <a:moveTo>
                    <a:pt x="1106176" y="3436765"/>
                  </a:moveTo>
                  <a:cubicBezTo>
                    <a:pt x="1026638" y="3436765"/>
                    <a:pt x="962160" y="3501243"/>
                    <a:pt x="962160" y="3580781"/>
                  </a:cubicBezTo>
                  <a:cubicBezTo>
                    <a:pt x="962160" y="3660319"/>
                    <a:pt x="1026638" y="3724797"/>
                    <a:pt x="1106176" y="3724797"/>
                  </a:cubicBezTo>
                  <a:cubicBezTo>
                    <a:pt x="1185714" y="3724797"/>
                    <a:pt x="1250192" y="3660319"/>
                    <a:pt x="1250192" y="3580781"/>
                  </a:cubicBezTo>
                  <a:cubicBezTo>
                    <a:pt x="1250192" y="3501243"/>
                    <a:pt x="1185714" y="3436765"/>
                    <a:pt x="1106176" y="3436765"/>
                  </a:cubicBezTo>
                  <a:close/>
                  <a:moveTo>
                    <a:pt x="697033" y="3436765"/>
                  </a:moveTo>
                  <a:cubicBezTo>
                    <a:pt x="617495" y="3436765"/>
                    <a:pt x="553017" y="3501243"/>
                    <a:pt x="553017" y="3580781"/>
                  </a:cubicBezTo>
                  <a:cubicBezTo>
                    <a:pt x="553017" y="3660319"/>
                    <a:pt x="617495" y="3724797"/>
                    <a:pt x="697033" y="3724797"/>
                  </a:cubicBezTo>
                  <a:cubicBezTo>
                    <a:pt x="776571" y="3724797"/>
                    <a:pt x="841049" y="3660319"/>
                    <a:pt x="841049" y="3580781"/>
                  </a:cubicBezTo>
                  <a:cubicBezTo>
                    <a:pt x="841049" y="3501243"/>
                    <a:pt x="776571" y="3436765"/>
                    <a:pt x="697033" y="3436765"/>
                  </a:cubicBezTo>
                  <a:close/>
                  <a:moveTo>
                    <a:pt x="287890" y="3436765"/>
                  </a:moveTo>
                  <a:cubicBezTo>
                    <a:pt x="208352" y="3436765"/>
                    <a:pt x="143874" y="3501243"/>
                    <a:pt x="143874" y="3580781"/>
                  </a:cubicBezTo>
                  <a:cubicBezTo>
                    <a:pt x="143874" y="3660319"/>
                    <a:pt x="208352" y="3724797"/>
                    <a:pt x="287890" y="3724797"/>
                  </a:cubicBezTo>
                  <a:cubicBezTo>
                    <a:pt x="367428" y="3724797"/>
                    <a:pt x="431906" y="3660319"/>
                    <a:pt x="431906" y="3580781"/>
                  </a:cubicBezTo>
                  <a:cubicBezTo>
                    <a:pt x="431906" y="3501243"/>
                    <a:pt x="367428" y="3436765"/>
                    <a:pt x="287890" y="3436765"/>
                  </a:cubicBezTo>
                  <a:close/>
                  <a:moveTo>
                    <a:pt x="3969476" y="3021542"/>
                  </a:moveTo>
                  <a:cubicBezTo>
                    <a:pt x="3889938" y="3021542"/>
                    <a:pt x="3825460" y="3086020"/>
                    <a:pt x="3825460" y="3165558"/>
                  </a:cubicBezTo>
                  <a:cubicBezTo>
                    <a:pt x="3825460" y="3245096"/>
                    <a:pt x="3889938" y="3309574"/>
                    <a:pt x="3969476" y="3309574"/>
                  </a:cubicBezTo>
                  <a:cubicBezTo>
                    <a:pt x="4049014" y="3309574"/>
                    <a:pt x="4113492" y="3245096"/>
                    <a:pt x="4113492" y="3165558"/>
                  </a:cubicBezTo>
                  <a:cubicBezTo>
                    <a:pt x="4113492" y="3086020"/>
                    <a:pt x="4049014" y="3021542"/>
                    <a:pt x="3969476" y="3021542"/>
                  </a:cubicBezTo>
                  <a:close/>
                  <a:moveTo>
                    <a:pt x="3560334" y="3021542"/>
                  </a:moveTo>
                  <a:cubicBezTo>
                    <a:pt x="3480796" y="3021542"/>
                    <a:pt x="3416318" y="3086020"/>
                    <a:pt x="3416318" y="3165558"/>
                  </a:cubicBezTo>
                  <a:cubicBezTo>
                    <a:pt x="3416318" y="3245096"/>
                    <a:pt x="3480796" y="3309574"/>
                    <a:pt x="3560334" y="3309574"/>
                  </a:cubicBezTo>
                  <a:cubicBezTo>
                    <a:pt x="3639872" y="3309574"/>
                    <a:pt x="3704350" y="3245096"/>
                    <a:pt x="3704350" y="3165558"/>
                  </a:cubicBezTo>
                  <a:cubicBezTo>
                    <a:pt x="3704350" y="3086020"/>
                    <a:pt x="3639872" y="3021542"/>
                    <a:pt x="3560334" y="3021542"/>
                  </a:cubicBezTo>
                  <a:close/>
                  <a:moveTo>
                    <a:pt x="3151191" y="3021542"/>
                  </a:moveTo>
                  <a:cubicBezTo>
                    <a:pt x="3071653" y="3021542"/>
                    <a:pt x="3007175" y="3086020"/>
                    <a:pt x="3007175" y="3165558"/>
                  </a:cubicBezTo>
                  <a:cubicBezTo>
                    <a:pt x="3007175" y="3245096"/>
                    <a:pt x="3071653" y="3309574"/>
                    <a:pt x="3151191" y="3309574"/>
                  </a:cubicBezTo>
                  <a:cubicBezTo>
                    <a:pt x="3230729" y="3309574"/>
                    <a:pt x="3295207" y="3245096"/>
                    <a:pt x="3295207" y="3165558"/>
                  </a:cubicBezTo>
                  <a:cubicBezTo>
                    <a:pt x="3295207" y="3086020"/>
                    <a:pt x="3230729" y="3021542"/>
                    <a:pt x="3151191" y="3021542"/>
                  </a:cubicBezTo>
                  <a:close/>
                  <a:moveTo>
                    <a:pt x="2742048" y="3021542"/>
                  </a:moveTo>
                  <a:cubicBezTo>
                    <a:pt x="2662510" y="3021542"/>
                    <a:pt x="2598032" y="3086020"/>
                    <a:pt x="2598032" y="3165558"/>
                  </a:cubicBezTo>
                  <a:cubicBezTo>
                    <a:pt x="2598032" y="3245096"/>
                    <a:pt x="2662510" y="3309574"/>
                    <a:pt x="2742048" y="3309574"/>
                  </a:cubicBezTo>
                  <a:cubicBezTo>
                    <a:pt x="2821586" y="3309574"/>
                    <a:pt x="2886064" y="3245096"/>
                    <a:pt x="2886064" y="3165558"/>
                  </a:cubicBezTo>
                  <a:cubicBezTo>
                    <a:pt x="2886064" y="3086020"/>
                    <a:pt x="2821586" y="3021542"/>
                    <a:pt x="2742048" y="3021542"/>
                  </a:cubicBezTo>
                  <a:close/>
                  <a:moveTo>
                    <a:pt x="2332905" y="3021542"/>
                  </a:moveTo>
                  <a:cubicBezTo>
                    <a:pt x="2253367" y="3021542"/>
                    <a:pt x="2188889" y="3086020"/>
                    <a:pt x="2188889" y="3165558"/>
                  </a:cubicBezTo>
                  <a:cubicBezTo>
                    <a:pt x="2188889" y="3245096"/>
                    <a:pt x="2253367" y="3309574"/>
                    <a:pt x="2332905" y="3309574"/>
                  </a:cubicBezTo>
                  <a:cubicBezTo>
                    <a:pt x="2412443" y="3309574"/>
                    <a:pt x="2476921" y="3245096"/>
                    <a:pt x="2476921" y="3165558"/>
                  </a:cubicBezTo>
                  <a:cubicBezTo>
                    <a:pt x="2476921" y="3086020"/>
                    <a:pt x="2412443" y="3021542"/>
                    <a:pt x="2332905" y="3021542"/>
                  </a:cubicBezTo>
                  <a:close/>
                  <a:moveTo>
                    <a:pt x="1923762" y="3021542"/>
                  </a:moveTo>
                  <a:cubicBezTo>
                    <a:pt x="1844224" y="3021542"/>
                    <a:pt x="1779746" y="3086020"/>
                    <a:pt x="1779746" y="3165558"/>
                  </a:cubicBezTo>
                  <a:cubicBezTo>
                    <a:pt x="1779746" y="3245096"/>
                    <a:pt x="1844224" y="3309574"/>
                    <a:pt x="1923762" y="3309574"/>
                  </a:cubicBezTo>
                  <a:cubicBezTo>
                    <a:pt x="2003300" y="3309574"/>
                    <a:pt x="2067778" y="3245096"/>
                    <a:pt x="2067778" y="3165558"/>
                  </a:cubicBezTo>
                  <a:cubicBezTo>
                    <a:pt x="2067778" y="3086020"/>
                    <a:pt x="2003300" y="3021542"/>
                    <a:pt x="1923762" y="3021542"/>
                  </a:cubicBezTo>
                  <a:close/>
                  <a:moveTo>
                    <a:pt x="1514619" y="3021542"/>
                  </a:moveTo>
                  <a:cubicBezTo>
                    <a:pt x="1435081" y="3021542"/>
                    <a:pt x="1370603" y="3086020"/>
                    <a:pt x="1370603" y="3165558"/>
                  </a:cubicBezTo>
                  <a:cubicBezTo>
                    <a:pt x="1370603" y="3245096"/>
                    <a:pt x="1435081" y="3309574"/>
                    <a:pt x="1514619" y="3309574"/>
                  </a:cubicBezTo>
                  <a:cubicBezTo>
                    <a:pt x="1594157" y="3309574"/>
                    <a:pt x="1658635" y="3245096"/>
                    <a:pt x="1658635" y="3165558"/>
                  </a:cubicBezTo>
                  <a:cubicBezTo>
                    <a:pt x="1658635" y="3086020"/>
                    <a:pt x="1594157" y="3021542"/>
                    <a:pt x="1514619" y="3021542"/>
                  </a:cubicBezTo>
                  <a:close/>
                  <a:moveTo>
                    <a:pt x="1105476" y="3021542"/>
                  </a:moveTo>
                  <a:cubicBezTo>
                    <a:pt x="1025938" y="3021542"/>
                    <a:pt x="961460" y="3086020"/>
                    <a:pt x="961460" y="3165558"/>
                  </a:cubicBezTo>
                  <a:cubicBezTo>
                    <a:pt x="961460" y="3245096"/>
                    <a:pt x="1025938" y="3309574"/>
                    <a:pt x="1105476" y="3309574"/>
                  </a:cubicBezTo>
                  <a:cubicBezTo>
                    <a:pt x="1185014" y="3309574"/>
                    <a:pt x="1249492" y="3245096"/>
                    <a:pt x="1249492" y="3165558"/>
                  </a:cubicBezTo>
                  <a:cubicBezTo>
                    <a:pt x="1249492" y="3086020"/>
                    <a:pt x="1185014" y="3021542"/>
                    <a:pt x="1105476" y="3021542"/>
                  </a:cubicBezTo>
                  <a:close/>
                  <a:moveTo>
                    <a:pt x="696333" y="3021542"/>
                  </a:moveTo>
                  <a:cubicBezTo>
                    <a:pt x="616795" y="3021542"/>
                    <a:pt x="552317" y="3086020"/>
                    <a:pt x="552317" y="3165558"/>
                  </a:cubicBezTo>
                  <a:cubicBezTo>
                    <a:pt x="552317" y="3245096"/>
                    <a:pt x="616795" y="3309574"/>
                    <a:pt x="696333" y="3309574"/>
                  </a:cubicBezTo>
                  <a:cubicBezTo>
                    <a:pt x="775871" y="3309574"/>
                    <a:pt x="840349" y="3245096"/>
                    <a:pt x="840349" y="3165558"/>
                  </a:cubicBezTo>
                  <a:cubicBezTo>
                    <a:pt x="840349" y="3086020"/>
                    <a:pt x="775871" y="3021542"/>
                    <a:pt x="696333" y="3021542"/>
                  </a:cubicBezTo>
                  <a:close/>
                  <a:moveTo>
                    <a:pt x="287190" y="3021542"/>
                  </a:moveTo>
                  <a:cubicBezTo>
                    <a:pt x="207652" y="3021542"/>
                    <a:pt x="143174" y="3086020"/>
                    <a:pt x="143174" y="3165558"/>
                  </a:cubicBezTo>
                  <a:cubicBezTo>
                    <a:pt x="143174" y="3245096"/>
                    <a:pt x="207652" y="3309574"/>
                    <a:pt x="287190" y="3309574"/>
                  </a:cubicBezTo>
                  <a:cubicBezTo>
                    <a:pt x="366728" y="3309574"/>
                    <a:pt x="431206" y="3245096"/>
                    <a:pt x="431206" y="3165558"/>
                  </a:cubicBezTo>
                  <a:cubicBezTo>
                    <a:pt x="431206" y="3086020"/>
                    <a:pt x="366728" y="3021542"/>
                    <a:pt x="287190" y="3021542"/>
                  </a:cubicBezTo>
                  <a:close/>
                  <a:moveTo>
                    <a:pt x="3968776" y="2606319"/>
                  </a:moveTo>
                  <a:cubicBezTo>
                    <a:pt x="3889238" y="2606319"/>
                    <a:pt x="3824760" y="2670797"/>
                    <a:pt x="3824760" y="2750335"/>
                  </a:cubicBezTo>
                  <a:cubicBezTo>
                    <a:pt x="3824760" y="2829873"/>
                    <a:pt x="3889238" y="2894351"/>
                    <a:pt x="3968776" y="2894351"/>
                  </a:cubicBezTo>
                  <a:cubicBezTo>
                    <a:pt x="4048314" y="2894351"/>
                    <a:pt x="4112792" y="2829873"/>
                    <a:pt x="4112792" y="2750335"/>
                  </a:cubicBezTo>
                  <a:cubicBezTo>
                    <a:pt x="4112792" y="2670797"/>
                    <a:pt x="4048314" y="2606319"/>
                    <a:pt x="3968776" y="2606319"/>
                  </a:cubicBezTo>
                  <a:close/>
                  <a:moveTo>
                    <a:pt x="3559634" y="2606319"/>
                  </a:moveTo>
                  <a:cubicBezTo>
                    <a:pt x="3480096" y="2606319"/>
                    <a:pt x="3415618" y="2670797"/>
                    <a:pt x="3415618" y="2750335"/>
                  </a:cubicBezTo>
                  <a:cubicBezTo>
                    <a:pt x="3415618" y="2829873"/>
                    <a:pt x="3480096" y="2894351"/>
                    <a:pt x="3559634" y="2894351"/>
                  </a:cubicBezTo>
                  <a:cubicBezTo>
                    <a:pt x="3639172" y="2894351"/>
                    <a:pt x="3703650" y="2829873"/>
                    <a:pt x="3703650" y="2750335"/>
                  </a:cubicBezTo>
                  <a:cubicBezTo>
                    <a:pt x="3703650" y="2670797"/>
                    <a:pt x="3639172" y="2606319"/>
                    <a:pt x="3559634" y="2606319"/>
                  </a:cubicBezTo>
                  <a:close/>
                  <a:moveTo>
                    <a:pt x="3150491" y="2606319"/>
                  </a:moveTo>
                  <a:cubicBezTo>
                    <a:pt x="3070953" y="2606319"/>
                    <a:pt x="3006475" y="2670797"/>
                    <a:pt x="3006475" y="2750335"/>
                  </a:cubicBezTo>
                  <a:cubicBezTo>
                    <a:pt x="3006475" y="2829873"/>
                    <a:pt x="3070953" y="2894351"/>
                    <a:pt x="3150491" y="2894351"/>
                  </a:cubicBezTo>
                  <a:cubicBezTo>
                    <a:pt x="3230029" y="2894351"/>
                    <a:pt x="3294507" y="2829873"/>
                    <a:pt x="3294507" y="2750335"/>
                  </a:cubicBezTo>
                  <a:cubicBezTo>
                    <a:pt x="3294507" y="2670797"/>
                    <a:pt x="3230029" y="2606319"/>
                    <a:pt x="3150491" y="2606319"/>
                  </a:cubicBezTo>
                  <a:close/>
                  <a:moveTo>
                    <a:pt x="2741348" y="2606319"/>
                  </a:moveTo>
                  <a:cubicBezTo>
                    <a:pt x="2661810" y="2606319"/>
                    <a:pt x="2597332" y="2670797"/>
                    <a:pt x="2597332" y="2750335"/>
                  </a:cubicBezTo>
                  <a:cubicBezTo>
                    <a:pt x="2597332" y="2829873"/>
                    <a:pt x="2661810" y="2894351"/>
                    <a:pt x="2741348" y="2894351"/>
                  </a:cubicBezTo>
                  <a:cubicBezTo>
                    <a:pt x="2820886" y="2894351"/>
                    <a:pt x="2885364" y="2829873"/>
                    <a:pt x="2885364" y="2750335"/>
                  </a:cubicBezTo>
                  <a:cubicBezTo>
                    <a:pt x="2885364" y="2670797"/>
                    <a:pt x="2820886" y="2606319"/>
                    <a:pt x="2741348" y="2606319"/>
                  </a:cubicBezTo>
                  <a:close/>
                  <a:moveTo>
                    <a:pt x="2332205" y="2606319"/>
                  </a:moveTo>
                  <a:cubicBezTo>
                    <a:pt x="2252667" y="2606319"/>
                    <a:pt x="2188189" y="2670797"/>
                    <a:pt x="2188189" y="2750335"/>
                  </a:cubicBezTo>
                  <a:cubicBezTo>
                    <a:pt x="2188189" y="2829873"/>
                    <a:pt x="2252667" y="2894351"/>
                    <a:pt x="2332205" y="2894351"/>
                  </a:cubicBezTo>
                  <a:cubicBezTo>
                    <a:pt x="2411743" y="2894351"/>
                    <a:pt x="2476221" y="2829873"/>
                    <a:pt x="2476221" y="2750335"/>
                  </a:cubicBezTo>
                  <a:cubicBezTo>
                    <a:pt x="2476221" y="2670797"/>
                    <a:pt x="2411743" y="2606319"/>
                    <a:pt x="2332205" y="2606319"/>
                  </a:cubicBezTo>
                  <a:close/>
                  <a:moveTo>
                    <a:pt x="1923062" y="2606319"/>
                  </a:moveTo>
                  <a:cubicBezTo>
                    <a:pt x="1843524" y="2606319"/>
                    <a:pt x="1779046" y="2670797"/>
                    <a:pt x="1779046" y="2750335"/>
                  </a:cubicBezTo>
                  <a:cubicBezTo>
                    <a:pt x="1779046" y="2829873"/>
                    <a:pt x="1843524" y="2894351"/>
                    <a:pt x="1923062" y="2894351"/>
                  </a:cubicBezTo>
                  <a:cubicBezTo>
                    <a:pt x="2002600" y="2894351"/>
                    <a:pt x="2067078" y="2829873"/>
                    <a:pt x="2067078" y="2750335"/>
                  </a:cubicBezTo>
                  <a:cubicBezTo>
                    <a:pt x="2067078" y="2670797"/>
                    <a:pt x="2002600" y="2606319"/>
                    <a:pt x="1923062" y="2606319"/>
                  </a:cubicBezTo>
                  <a:close/>
                  <a:moveTo>
                    <a:pt x="1513919" y="2606319"/>
                  </a:moveTo>
                  <a:cubicBezTo>
                    <a:pt x="1434381" y="2606319"/>
                    <a:pt x="1369903" y="2670797"/>
                    <a:pt x="1369903" y="2750335"/>
                  </a:cubicBezTo>
                  <a:cubicBezTo>
                    <a:pt x="1369903" y="2829873"/>
                    <a:pt x="1434381" y="2894351"/>
                    <a:pt x="1513919" y="2894351"/>
                  </a:cubicBezTo>
                  <a:cubicBezTo>
                    <a:pt x="1593457" y="2894351"/>
                    <a:pt x="1657935" y="2829873"/>
                    <a:pt x="1657935" y="2750335"/>
                  </a:cubicBezTo>
                  <a:cubicBezTo>
                    <a:pt x="1657935" y="2670797"/>
                    <a:pt x="1593457" y="2606319"/>
                    <a:pt x="1513919" y="2606319"/>
                  </a:cubicBezTo>
                  <a:close/>
                  <a:moveTo>
                    <a:pt x="1104776" y="2606319"/>
                  </a:moveTo>
                  <a:cubicBezTo>
                    <a:pt x="1025238" y="2606319"/>
                    <a:pt x="960760" y="2670797"/>
                    <a:pt x="960760" y="2750335"/>
                  </a:cubicBezTo>
                  <a:cubicBezTo>
                    <a:pt x="960760" y="2829873"/>
                    <a:pt x="1025238" y="2894351"/>
                    <a:pt x="1104776" y="2894351"/>
                  </a:cubicBezTo>
                  <a:cubicBezTo>
                    <a:pt x="1184314" y="2894351"/>
                    <a:pt x="1248792" y="2829873"/>
                    <a:pt x="1248792" y="2750335"/>
                  </a:cubicBezTo>
                  <a:cubicBezTo>
                    <a:pt x="1248792" y="2670797"/>
                    <a:pt x="1184314" y="2606319"/>
                    <a:pt x="1104776" y="2606319"/>
                  </a:cubicBezTo>
                  <a:close/>
                  <a:moveTo>
                    <a:pt x="695633" y="2606319"/>
                  </a:moveTo>
                  <a:cubicBezTo>
                    <a:pt x="616095" y="2606319"/>
                    <a:pt x="551617" y="2670797"/>
                    <a:pt x="551617" y="2750335"/>
                  </a:cubicBezTo>
                  <a:cubicBezTo>
                    <a:pt x="551617" y="2829873"/>
                    <a:pt x="616095" y="2894351"/>
                    <a:pt x="695633" y="2894351"/>
                  </a:cubicBezTo>
                  <a:cubicBezTo>
                    <a:pt x="775171" y="2894351"/>
                    <a:pt x="839649" y="2829873"/>
                    <a:pt x="839649" y="2750335"/>
                  </a:cubicBezTo>
                  <a:cubicBezTo>
                    <a:pt x="839649" y="2670797"/>
                    <a:pt x="775171" y="2606319"/>
                    <a:pt x="695633" y="2606319"/>
                  </a:cubicBezTo>
                  <a:close/>
                  <a:moveTo>
                    <a:pt x="286490" y="2606319"/>
                  </a:moveTo>
                  <a:cubicBezTo>
                    <a:pt x="206952" y="2606319"/>
                    <a:pt x="142474" y="2670797"/>
                    <a:pt x="142474" y="2750335"/>
                  </a:cubicBezTo>
                  <a:cubicBezTo>
                    <a:pt x="142474" y="2829873"/>
                    <a:pt x="206952" y="2894351"/>
                    <a:pt x="286490" y="2894351"/>
                  </a:cubicBezTo>
                  <a:cubicBezTo>
                    <a:pt x="366028" y="2894351"/>
                    <a:pt x="430506" y="2829873"/>
                    <a:pt x="430506" y="2750335"/>
                  </a:cubicBezTo>
                  <a:cubicBezTo>
                    <a:pt x="430506" y="2670797"/>
                    <a:pt x="366028" y="2606319"/>
                    <a:pt x="286490" y="2606319"/>
                  </a:cubicBezTo>
                  <a:close/>
                  <a:moveTo>
                    <a:pt x="3968076" y="2191096"/>
                  </a:moveTo>
                  <a:cubicBezTo>
                    <a:pt x="3888538" y="2191096"/>
                    <a:pt x="3824060" y="2255574"/>
                    <a:pt x="3824060" y="2335112"/>
                  </a:cubicBezTo>
                  <a:cubicBezTo>
                    <a:pt x="3824060" y="2414650"/>
                    <a:pt x="3888538" y="2479128"/>
                    <a:pt x="3968076" y="2479128"/>
                  </a:cubicBezTo>
                  <a:cubicBezTo>
                    <a:pt x="4047614" y="2479128"/>
                    <a:pt x="4112092" y="2414650"/>
                    <a:pt x="4112092" y="2335112"/>
                  </a:cubicBezTo>
                  <a:cubicBezTo>
                    <a:pt x="4112092" y="2255574"/>
                    <a:pt x="4047614" y="2191096"/>
                    <a:pt x="3968076" y="2191096"/>
                  </a:cubicBezTo>
                  <a:close/>
                  <a:moveTo>
                    <a:pt x="3558934" y="2191096"/>
                  </a:moveTo>
                  <a:cubicBezTo>
                    <a:pt x="3479396" y="2191096"/>
                    <a:pt x="3414918" y="2255574"/>
                    <a:pt x="3414918" y="2335112"/>
                  </a:cubicBezTo>
                  <a:cubicBezTo>
                    <a:pt x="3414918" y="2414650"/>
                    <a:pt x="3479396" y="2479128"/>
                    <a:pt x="3558934" y="2479128"/>
                  </a:cubicBezTo>
                  <a:cubicBezTo>
                    <a:pt x="3638472" y="2479128"/>
                    <a:pt x="3702950" y="2414650"/>
                    <a:pt x="3702950" y="2335112"/>
                  </a:cubicBezTo>
                  <a:cubicBezTo>
                    <a:pt x="3702950" y="2255574"/>
                    <a:pt x="3638472" y="2191096"/>
                    <a:pt x="3558934" y="2191096"/>
                  </a:cubicBezTo>
                  <a:close/>
                  <a:moveTo>
                    <a:pt x="3149791" y="2191096"/>
                  </a:moveTo>
                  <a:cubicBezTo>
                    <a:pt x="3070253" y="2191096"/>
                    <a:pt x="3005775" y="2255574"/>
                    <a:pt x="3005775" y="2335112"/>
                  </a:cubicBezTo>
                  <a:cubicBezTo>
                    <a:pt x="3005775" y="2414650"/>
                    <a:pt x="3070253" y="2479128"/>
                    <a:pt x="3149791" y="2479128"/>
                  </a:cubicBezTo>
                  <a:cubicBezTo>
                    <a:pt x="3229329" y="2479128"/>
                    <a:pt x="3293807" y="2414650"/>
                    <a:pt x="3293807" y="2335112"/>
                  </a:cubicBezTo>
                  <a:cubicBezTo>
                    <a:pt x="3293807" y="2255574"/>
                    <a:pt x="3229329" y="2191096"/>
                    <a:pt x="3149791" y="2191096"/>
                  </a:cubicBezTo>
                  <a:close/>
                  <a:moveTo>
                    <a:pt x="2740648" y="2191096"/>
                  </a:moveTo>
                  <a:cubicBezTo>
                    <a:pt x="2661110" y="2191096"/>
                    <a:pt x="2596632" y="2255574"/>
                    <a:pt x="2596632" y="2335112"/>
                  </a:cubicBezTo>
                  <a:cubicBezTo>
                    <a:pt x="2596632" y="2414650"/>
                    <a:pt x="2661110" y="2479128"/>
                    <a:pt x="2740648" y="2479128"/>
                  </a:cubicBezTo>
                  <a:cubicBezTo>
                    <a:pt x="2820186" y="2479128"/>
                    <a:pt x="2884664" y="2414650"/>
                    <a:pt x="2884664" y="2335112"/>
                  </a:cubicBezTo>
                  <a:cubicBezTo>
                    <a:pt x="2884664" y="2255574"/>
                    <a:pt x="2820186" y="2191096"/>
                    <a:pt x="2740648" y="2191096"/>
                  </a:cubicBezTo>
                  <a:close/>
                  <a:moveTo>
                    <a:pt x="2331505" y="2191096"/>
                  </a:moveTo>
                  <a:cubicBezTo>
                    <a:pt x="2251967" y="2191096"/>
                    <a:pt x="2187489" y="2255574"/>
                    <a:pt x="2187489" y="2335112"/>
                  </a:cubicBezTo>
                  <a:cubicBezTo>
                    <a:pt x="2187489" y="2414650"/>
                    <a:pt x="2251967" y="2479128"/>
                    <a:pt x="2331505" y="2479128"/>
                  </a:cubicBezTo>
                  <a:cubicBezTo>
                    <a:pt x="2411043" y="2479128"/>
                    <a:pt x="2475521" y="2414650"/>
                    <a:pt x="2475521" y="2335112"/>
                  </a:cubicBezTo>
                  <a:cubicBezTo>
                    <a:pt x="2475521" y="2255574"/>
                    <a:pt x="2411043" y="2191096"/>
                    <a:pt x="2331505" y="2191096"/>
                  </a:cubicBezTo>
                  <a:close/>
                  <a:moveTo>
                    <a:pt x="1922362" y="2191096"/>
                  </a:moveTo>
                  <a:cubicBezTo>
                    <a:pt x="1842824" y="2191096"/>
                    <a:pt x="1778346" y="2255574"/>
                    <a:pt x="1778346" y="2335112"/>
                  </a:cubicBezTo>
                  <a:cubicBezTo>
                    <a:pt x="1778346" y="2414650"/>
                    <a:pt x="1842824" y="2479128"/>
                    <a:pt x="1922362" y="2479128"/>
                  </a:cubicBezTo>
                  <a:cubicBezTo>
                    <a:pt x="2001900" y="2479128"/>
                    <a:pt x="2066378" y="2414650"/>
                    <a:pt x="2066378" y="2335112"/>
                  </a:cubicBezTo>
                  <a:cubicBezTo>
                    <a:pt x="2066378" y="2255574"/>
                    <a:pt x="2001900" y="2191096"/>
                    <a:pt x="1922362" y="2191096"/>
                  </a:cubicBezTo>
                  <a:close/>
                  <a:moveTo>
                    <a:pt x="1513219" y="2191096"/>
                  </a:moveTo>
                  <a:cubicBezTo>
                    <a:pt x="1433681" y="2191096"/>
                    <a:pt x="1369203" y="2255574"/>
                    <a:pt x="1369203" y="2335112"/>
                  </a:cubicBezTo>
                  <a:cubicBezTo>
                    <a:pt x="1369203" y="2414650"/>
                    <a:pt x="1433681" y="2479128"/>
                    <a:pt x="1513219" y="2479128"/>
                  </a:cubicBezTo>
                  <a:cubicBezTo>
                    <a:pt x="1592757" y="2479128"/>
                    <a:pt x="1657235" y="2414650"/>
                    <a:pt x="1657235" y="2335112"/>
                  </a:cubicBezTo>
                  <a:cubicBezTo>
                    <a:pt x="1657235" y="2255574"/>
                    <a:pt x="1592757" y="2191096"/>
                    <a:pt x="1513219" y="2191096"/>
                  </a:cubicBezTo>
                  <a:close/>
                  <a:moveTo>
                    <a:pt x="1104076" y="2191096"/>
                  </a:moveTo>
                  <a:cubicBezTo>
                    <a:pt x="1024538" y="2191096"/>
                    <a:pt x="960060" y="2255574"/>
                    <a:pt x="960060" y="2335112"/>
                  </a:cubicBezTo>
                  <a:cubicBezTo>
                    <a:pt x="960060" y="2414650"/>
                    <a:pt x="1024538" y="2479128"/>
                    <a:pt x="1104076" y="2479128"/>
                  </a:cubicBezTo>
                  <a:cubicBezTo>
                    <a:pt x="1183614" y="2479128"/>
                    <a:pt x="1248092" y="2414650"/>
                    <a:pt x="1248092" y="2335112"/>
                  </a:cubicBezTo>
                  <a:cubicBezTo>
                    <a:pt x="1248092" y="2255574"/>
                    <a:pt x="1183614" y="2191096"/>
                    <a:pt x="1104076" y="2191096"/>
                  </a:cubicBezTo>
                  <a:close/>
                  <a:moveTo>
                    <a:pt x="694933" y="2191096"/>
                  </a:moveTo>
                  <a:cubicBezTo>
                    <a:pt x="615395" y="2191096"/>
                    <a:pt x="550917" y="2255574"/>
                    <a:pt x="550917" y="2335112"/>
                  </a:cubicBezTo>
                  <a:cubicBezTo>
                    <a:pt x="550917" y="2414650"/>
                    <a:pt x="615395" y="2479128"/>
                    <a:pt x="694933" y="2479128"/>
                  </a:cubicBezTo>
                  <a:cubicBezTo>
                    <a:pt x="774471" y="2479128"/>
                    <a:pt x="838949" y="2414650"/>
                    <a:pt x="838949" y="2335112"/>
                  </a:cubicBezTo>
                  <a:cubicBezTo>
                    <a:pt x="838949" y="2255574"/>
                    <a:pt x="774471" y="2191096"/>
                    <a:pt x="694933" y="2191096"/>
                  </a:cubicBezTo>
                  <a:close/>
                  <a:moveTo>
                    <a:pt x="285790" y="2191096"/>
                  </a:moveTo>
                  <a:cubicBezTo>
                    <a:pt x="206252" y="2191096"/>
                    <a:pt x="141774" y="2255574"/>
                    <a:pt x="141774" y="2335112"/>
                  </a:cubicBezTo>
                  <a:cubicBezTo>
                    <a:pt x="141774" y="2414650"/>
                    <a:pt x="206252" y="2479128"/>
                    <a:pt x="285790" y="2479128"/>
                  </a:cubicBezTo>
                  <a:cubicBezTo>
                    <a:pt x="365328" y="2479128"/>
                    <a:pt x="429806" y="2414650"/>
                    <a:pt x="429806" y="2335112"/>
                  </a:cubicBezTo>
                  <a:cubicBezTo>
                    <a:pt x="429806" y="2255574"/>
                    <a:pt x="365328" y="2191096"/>
                    <a:pt x="285790" y="2191096"/>
                  </a:cubicBezTo>
                  <a:close/>
                  <a:moveTo>
                    <a:pt x="3967376" y="1775873"/>
                  </a:moveTo>
                  <a:cubicBezTo>
                    <a:pt x="3887838" y="1775873"/>
                    <a:pt x="3823360" y="1840351"/>
                    <a:pt x="3823360" y="1919889"/>
                  </a:cubicBezTo>
                  <a:cubicBezTo>
                    <a:pt x="3823360" y="1999427"/>
                    <a:pt x="3887838" y="2063905"/>
                    <a:pt x="3967376" y="2063905"/>
                  </a:cubicBezTo>
                  <a:cubicBezTo>
                    <a:pt x="4046914" y="2063905"/>
                    <a:pt x="4111392" y="1999427"/>
                    <a:pt x="4111392" y="1919889"/>
                  </a:cubicBezTo>
                  <a:cubicBezTo>
                    <a:pt x="4111392" y="1840351"/>
                    <a:pt x="4046914" y="1775873"/>
                    <a:pt x="3967376" y="1775873"/>
                  </a:cubicBezTo>
                  <a:close/>
                  <a:moveTo>
                    <a:pt x="3558234" y="1775873"/>
                  </a:moveTo>
                  <a:cubicBezTo>
                    <a:pt x="3478696" y="1775873"/>
                    <a:pt x="3414218" y="1840351"/>
                    <a:pt x="3414218" y="1919889"/>
                  </a:cubicBezTo>
                  <a:cubicBezTo>
                    <a:pt x="3414218" y="1999427"/>
                    <a:pt x="3478696" y="2063905"/>
                    <a:pt x="3558234" y="2063905"/>
                  </a:cubicBezTo>
                  <a:cubicBezTo>
                    <a:pt x="3637772" y="2063905"/>
                    <a:pt x="3702250" y="1999427"/>
                    <a:pt x="3702250" y="1919889"/>
                  </a:cubicBezTo>
                  <a:cubicBezTo>
                    <a:pt x="3702250" y="1840351"/>
                    <a:pt x="3637772" y="1775873"/>
                    <a:pt x="3558234" y="1775873"/>
                  </a:cubicBezTo>
                  <a:close/>
                  <a:moveTo>
                    <a:pt x="3149091" y="1775873"/>
                  </a:moveTo>
                  <a:cubicBezTo>
                    <a:pt x="3069553" y="1775873"/>
                    <a:pt x="3005075" y="1840351"/>
                    <a:pt x="3005075" y="1919889"/>
                  </a:cubicBezTo>
                  <a:cubicBezTo>
                    <a:pt x="3005075" y="1999427"/>
                    <a:pt x="3069553" y="2063905"/>
                    <a:pt x="3149091" y="2063905"/>
                  </a:cubicBezTo>
                  <a:cubicBezTo>
                    <a:pt x="3228629" y="2063905"/>
                    <a:pt x="3293107" y="1999427"/>
                    <a:pt x="3293107" y="1919889"/>
                  </a:cubicBezTo>
                  <a:cubicBezTo>
                    <a:pt x="3293107" y="1840351"/>
                    <a:pt x="3228629" y="1775873"/>
                    <a:pt x="3149091" y="1775873"/>
                  </a:cubicBezTo>
                  <a:close/>
                  <a:moveTo>
                    <a:pt x="2739948" y="1775873"/>
                  </a:moveTo>
                  <a:cubicBezTo>
                    <a:pt x="2660410" y="1775873"/>
                    <a:pt x="2595932" y="1840351"/>
                    <a:pt x="2595932" y="1919889"/>
                  </a:cubicBezTo>
                  <a:cubicBezTo>
                    <a:pt x="2595932" y="1999427"/>
                    <a:pt x="2660410" y="2063905"/>
                    <a:pt x="2739948" y="2063905"/>
                  </a:cubicBezTo>
                  <a:cubicBezTo>
                    <a:pt x="2819486" y="2063905"/>
                    <a:pt x="2883964" y="1999427"/>
                    <a:pt x="2883964" y="1919889"/>
                  </a:cubicBezTo>
                  <a:cubicBezTo>
                    <a:pt x="2883964" y="1840351"/>
                    <a:pt x="2819486" y="1775873"/>
                    <a:pt x="2739948" y="1775873"/>
                  </a:cubicBezTo>
                  <a:close/>
                  <a:moveTo>
                    <a:pt x="2330805" y="1775873"/>
                  </a:moveTo>
                  <a:cubicBezTo>
                    <a:pt x="2251267" y="1775873"/>
                    <a:pt x="2186789" y="1840351"/>
                    <a:pt x="2186789" y="1919889"/>
                  </a:cubicBezTo>
                  <a:cubicBezTo>
                    <a:pt x="2186789" y="1999427"/>
                    <a:pt x="2251267" y="2063905"/>
                    <a:pt x="2330805" y="2063905"/>
                  </a:cubicBezTo>
                  <a:cubicBezTo>
                    <a:pt x="2410343" y="2063905"/>
                    <a:pt x="2474821" y="1999427"/>
                    <a:pt x="2474821" y="1919889"/>
                  </a:cubicBezTo>
                  <a:cubicBezTo>
                    <a:pt x="2474821" y="1840351"/>
                    <a:pt x="2410343" y="1775873"/>
                    <a:pt x="2330805" y="1775873"/>
                  </a:cubicBezTo>
                  <a:close/>
                  <a:moveTo>
                    <a:pt x="1921662" y="1775873"/>
                  </a:moveTo>
                  <a:cubicBezTo>
                    <a:pt x="1842124" y="1775873"/>
                    <a:pt x="1777646" y="1840351"/>
                    <a:pt x="1777646" y="1919889"/>
                  </a:cubicBezTo>
                  <a:cubicBezTo>
                    <a:pt x="1777646" y="1999427"/>
                    <a:pt x="1842124" y="2063905"/>
                    <a:pt x="1921662" y="2063905"/>
                  </a:cubicBezTo>
                  <a:cubicBezTo>
                    <a:pt x="2001200" y="2063905"/>
                    <a:pt x="2065678" y="1999427"/>
                    <a:pt x="2065678" y="1919889"/>
                  </a:cubicBezTo>
                  <a:cubicBezTo>
                    <a:pt x="2065678" y="1840351"/>
                    <a:pt x="2001200" y="1775873"/>
                    <a:pt x="1921662" y="1775873"/>
                  </a:cubicBezTo>
                  <a:close/>
                  <a:moveTo>
                    <a:pt x="1512519" y="1775873"/>
                  </a:moveTo>
                  <a:cubicBezTo>
                    <a:pt x="1432981" y="1775873"/>
                    <a:pt x="1368503" y="1840351"/>
                    <a:pt x="1368503" y="1919889"/>
                  </a:cubicBezTo>
                  <a:cubicBezTo>
                    <a:pt x="1368503" y="1999427"/>
                    <a:pt x="1432981" y="2063905"/>
                    <a:pt x="1512519" y="2063905"/>
                  </a:cubicBezTo>
                  <a:cubicBezTo>
                    <a:pt x="1592057" y="2063905"/>
                    <a:pt x="1656535" y="1999427"/>
                    <a:pt x="1656535" y="1919889"/>
                  </a:cubicBezTo>
                  <a:cubicBezTo>
                    <a:pt x="1656535" y="1840351"/>
                    <a:pt x="1592057" y="1775873"/>
                    <a:pt x="1512519" y="1775873"/>
                  </a:cubicBezTo>
                  <a:close/>
                  <a:moveTo>
                    <a:pt x="1103376" y="1775873"/>
                  </a:moveTo>
                  <a:cubicBezTo>
                    <a:pt x="1023838" y="1775873"/>
                    <a:pt x="959360" y="1840351"/>
                    <a:pt x="959360" y="1919889"/>
                  </a:cubicBezTo>
                  <a:cubicBezTo>
                    <a:pt x="959360" y="1999427"/>
                    <a:pt x="1023838" y="2063905"/>
                    <a:pt x="1103376" y="2063905"/>
                  </a:cubicBezTo>
                  <a:cubicBezTo>
                    <a:pt x="1182914" y="2063905"/>
                    <a:pt x="1247392" y="1999427"/>
                    <a:pt x="1247392" y="1919889"/>
                  </a:cubicBezTo>
                  <a:cubicBezTo>
                    <a:pt x="1247392" y="1840351"/>
                    <a:pt x="1182914" y="1775873"/>
                    <a:pt x="1103376" y="1775873"/>
                  </a:cubicBezTo>
                  <a:close/>
                  <a:moveTo>
                    <a:pt x="694233" y="1775873"/>
                  </a:moveTo>
                  <a:cubicBezTo>
                    <a:pt x="614695" y="1775873"/>
                    <a:pt x="550217" y="1840351"/>
                    <a:pt x="550217" y="1919889"/>
                  </a:cubicBezTo>
                  <a:cubicBezTo>
                    <a:pt x="550217" y="1999427"/>
                    <a:pt x="614695" y="2063905"/>
                    <a:pt x="694233" y="2063905"/>
                  </a:cubicBezTo>
                  <a:cubicBezTo>
                    <a:pt x="773771" y="2063905"/>
                    <a:pt x="838249" y="1999427"/>
                    <a:pt x="838249" y="1919889"/>
                  </a:cubicBezTo>
                  <a:cubicBezTo>
                    <a:pt x="838249" y="1840351"/>
                    <a:pt x="773771" y="1775873"/>
                    <a:pt x="694233" y="1775873"/>
                  </a:cubicBezTo>
                  <a:close/>
                  <a:moveTo>
                    <a:pt x="285090" y="1775873"/>
                  </a:moveTo>
                  <a:cubicBezTo>
                    <a:pt x="205552" y="1775873"/>
                    <a:pt x="141074" y="1840351"/>
                    <a:pt x="141074" y="1919889"/>
                  </a:cubicBezTo>
                  <a:cubicBezTo>
                    <a:pt x="141074" y="1999427"/>
                    <a:pt x="205552" y="2063905"/>
                    <a:pt x="285090" y="2063905"/>
                  </a:cubicBezTo>
                  <a:cubicBezTo>
                    <a:pt x="364628" y="2063905"/>
                    <a:pt x="429106" y="1999427"/>
                    <a:pt x="429106" y="1919889"/>
                  </a:cubicBezTo>
                  <a:cubicBezTo>
                    <a:pt x="429106" y="1840351"/>
                    <a:pt x="364628" y="1775873"/>
                    <a:pt x="285090" y="1775873"/>
                  </a:cubicBezTo>
                  <a:close/>
                  <a:moveTo>
                    <a:pt x="3966676" y="1360650"/>
                  </a:moveTo>
                  <a:cubicBezTo>
                    <a:pt x="3887138" y="1360650"/>
                    <a:pt x="3822660" y="1425128"/>
                    <a:pt x="3822660" y="1504666"/>
                  </a:cubicBezTo>
                  <a:cubicBezTo>
                    <a:pt x="3822660" y="1584204"/>
                    <a:pt x="3887138" y="1648682"/>
                    <a:pt x="3966676" y="1648682"/>
                  </a:cubicBezTo>
                  <a:cubicBezTo>
                    <a:pt x="4046214" y="1648682"/>
                    <a:pt x="4110692" y="1584204"/>
                    <a:pt x="4110692" y="1504666"/>
                  </a:cubicBezTo>
                  <a:cubicBezTo>
                    <a:pt x="4110692" y="1425128"/>
                    <a:pt x="4046214" y="1360650"/>
                    <a:pt x="3966676" y="1360650"/>
                  </a:cubicBezTo>
                  <a:close/>
                  <a:moveTo>
                    <a:pt x="3557534" y="1360650"/>
                  </a:moveTo>
                  <a:cubicBezTo>
                    <a:pt x="3477996" y="1360650"/>
                    <a:pt x="3413518" y="1425128"/>
                    <a:pt x="3413518" y="1504666"/>
                  </a:cubicBezTo>
                  <a:cubicBezTo>
                    <a:pt x="3413518" y="1584204"/>
                    <a:pt x="3477996" y="1648682"/>
                    <a:pt x="3557534" y="1648682"/>
                  </a:cubicBezTo>
                  <a:cubicBezTo>
                    <a:pt x="3637072" y="1648682"/>
                    <a:pt x="3701550" y="1584204"/>
                    <a:pt x="3701550" y="1504666"/>
                  </a:cubicBezTo>
                  <a:cubicBezTo>
                    <a:pt x="3701550" y="1425128"/>
                    <a:pt x="3637072" y="1360650"/>
                    <a:pt x="3557534" y="1360650"/>
                  </a:cubicBezTo>
                  <a:close/>
                  <a:moveTo>
                    <a:pt x="3148391" y="1360650"/>
                  </a:moveTo>
                  <a:cubicBezTo>
                    <a:pt x="3068853" y="1360650"/>
                    <a:pt x="3004375" y="1425128"/>
                    <a:pt x="3004375" y="1504666"/>
                  </a:cubicBezTo>
                  <a:cubicBezTo>
                    <a:pt x="3004375" y="1584204"/>
                    <a:pt x="3068853" y="1648682"/>
                    <a:pt x="3148391" y="1648682"/>
                  </a:cubicBezTo>
                  <a:cubicBezTo>
                    <a:pt x="3227929" y="1648682"/>
                    <a:pt x="3292407" y="1584204"/>
                    <a:pt x="3292407" y="1504666"/>
                  </a:cubicBezTo>
                  <a:cubicBezTo>
                    <a:pt x="3292407" y="1425128"/>
                    <a:pt x="3227929" y="1360650"/>
                    <a:pt x="3148391" y="1360650"/>
                  </a:cubicBezTo>
                  <a:close/>
                  <a:moveTo>
                    <a:pt x="2739248" y="1360650"/>
                  </a:moveTo>
                  <a:cubicBezTo>
                    <a:pt x="2659710" y="1360650"/>
                    <a:pt x="2595232" y="1425128"/>
                    <a:pt x="2595232" y="1504666"/>
                  </a:cubicBezTo>
                  <a:cubicBezTo>
                    <a:pt x="2595232" y="1584204"/>
                    <a:pt x="2659710" y="1648682"/>
                    <a:pt x="2739248" y="1648682"/>
                  </a:cubicBezTo>
                  <a:cubicBezTo>
                    <a:pt x="2818786" y="1648682"/>
                    <a:pt x="2883264" y="1584204"/>
                    <a:pt x="2883264" y="1504666"/>
                  </a:cubicBezTo>
                  <a:cubicBezTo>
                    <a:pt x="2883264" y="1425128"/>
                    <a:pt x="2818786" y="1360650"/>
                    <a:pt x="2739248" y="1360650"/>
                  </a:cubicBezTo>
                  <a:close/>
                  <a:moveTo>
                    <a:pt x="2330105" y="1360650"/>
                  </a:moveTo>
                  <a:cubicBezTo>
                    <a:pt x="2250567" y="1360650"/>
                    <a:pt x="2186089" y="1425128"/>
                    <a:pt x="2186089" y="1504666"/>
                  </a:cubicBezTo>
                  <a:cubicBezTo>
                    <a:pt x="2186089" y="1584204"/>
                    <a:pt x="2250567" y="1648682"/>
                    <a:pt x="2330105" y="1648682"/>
                  </a:cubicBezTo>
                  <a:cubicBezTo>
                    <a:pt x="2409643" y="1648682"/>
                    <a:pt x="2474121" y="1584204"/>
                    <a:pt x="2474121" y="1504666"/>
                  </a:cubicBezTo>
                  <a:cubicBezTo>
                    <a:pt x="2474121" y="1425128"/>
                    <a:pt x="2409643" y="1360650"/>
                    <a:pt x="2330105" y="1360650"/>
                  </a:cubicBezTo>
                  <a:close/>
                  <a:moveTo>
                    <a:pt x="1920962" y="1360650"/>
                  </a:moveTo>
                  <a:cubicBezTo>
                    <a:pt x="1841424" y="1360650"/>
                    <a:pt x="1776946" y="1425128"/>
                    <a:pt x="1776946" y="1504666"/>
                  </a:cubicBezTo>
                  <a:cubicBezTo>
                    <a:pt x="1776946" y="1584204"/>
                    <a:pt x="1841424" y="1648682"/>
                    <a:pt x="1920962" y="1648682"/>
                  </a:cubicBezTo>
                  <a:cubicBezTo>
                    <a:pt x="2000500" y="1648682"/>
                    <a:pt x="2064978" y="1584204"/>
                    <a:pt x="2064978" y="1504666"/>
                  </a:cubicBezTo>
                  <a:cubicBezTo>
                    <a:pt x="2064978" y="1425128"/>
                    <a:pt x="2000500" y="1360650"/>
                    <a:pt x="1920962" y="1360650"/>
                  </a:cubicBezTo>
                  <a:close/>
                  <a:moveTo>
                    <a:pt x="1511819" y="1360650"/>
                  </a:moveTo>
                  <a:cubicBezTo>
                    <a:pt x="1432281" y="1360650"/>
                    <a:pt x="1367803" y="1425128"/>
                    <a:pt x="1367803" y="1504666"/>
                  </a:cubicBezTo>
                  <a:cubicBezTo>
                    <a:pt x="1367803" y="1584204"/>
                    <a:pt x="1432281" y="1648682"/>
                    <a:pt x="1511819" y="1648682"/>
                  </a:cubicBezTo>
                  <a:cubicBezTo>
                    <a:pt x="1591357" y="1648682"/>
                    <a:pt x="1655835" y="1584204"/>
                    <a:pt x="1655835" y="1504666"/>
                  </a:cubicBezTo>
                  <a:cubicBezTo>
                    <a:pt x="1655835" y="1425128"/>
                    <a:pt x="1591357" y="1360650"/>
                    <a:pt x="1511819" y="1360650"/>
                  </a:cubicBezTo>
                  <a:close/>
                  <a:moveTo>
                    <a:pt x="1102676" y="1360650"/>
                  </a:moveTo>
                  <a:cubicBezTo>
                    <a:pt x="1023138" y="1360650"/>
                    <a:pt x="958660" y="1425128"/>
                    <a:pt x="958660" y="1504666"/>
                  </a:cubicBezTo>
                  <a:cubicBezTo>
                    <a:pt x="958660" y="1584204"/>
                    <a:pt x="1023138" y="1648682"/>
                    <a:pt x="1102676" y="1648682"/>
                  </a:cubicBezTo>
                  <a:cubicBezTo>
                    <a:pt x="1182214" y="1648682"/>
                    <a:pt x="1246692" y="1584204"/>
                    <a:pt x="1246692" y="1504666"/>
                  </a:cubicBezTo>
                  <a:cubicBezTo>
                    <a:pt x="1246692" y="1425128"/>
                    <a:pt x="1182214" y="1360650"/>
                    <a:pt x="1102676" y="1360650"/>
                  </a:cubicBezTo>
                  <a:close/>
                  <a:moveTo>
                    <a:pt x="693533" y="1360650"/>
                  </a:moveTo>
                  <a:cubicBezTo>
                    <a:pt x="613995" y="1360650"/>
                    <a:pt x="549517" y="1425128"/>
                    <a:pt x="549517" y="1504666"/>
                  </a:cubicBezTo>
                  <a:cubicBezTo>
                    <a:pt x="549517" y="1584204"/>
                    <a:pt x="613995" y="1648682"/>
                    <a:pt x="693533" y="1648682"/>
                  </a:cubicBezTo>
                  <a:cubicBezTo>
                    <a:pt x="773071" y="1648682"/>
                    <a:pt x="837549" y="1584204"/>
                    <a:pt x="837549" y="1504666"/>
                  </a:cubicBezTo>
                  <a:cubicBezTo>
                    <a:pt x="837549" y="1425128"/>
                    <a:pt x="773071" y="1360650"/>
                    <a:pt x="693533" y="1360650"/>
                  </a:cubicBezTo>
                  <a:close/>
                  <a:moveTo>
                    <a:pt x="284390" y="1360650"/>
                  </a:moveTo>
                  <a:cubicBezTo>
                    <a:pt x="204852" y="1360650"/>
                    <a:pt x="140374" y="1425128"/>
                    <a:pt x="140374" y="1504666"/>
                  </a:cubicBezTo>
                  <a:cubicBezTo>
                    <a:pt x="140374" y="1584204"/>
                    <a:pt x="204852" y="1648682"/>
                    <a:pt x="284390" y="1648682"/>
                  </a:cubicBezTo>
                  <a:cubicBezTo>
                    <a:pt x="363928" y="1648682"/>
                    <a:pt x="428406" y="1584204"/>
                    <a:pt x="428406" y="1504666"/>
                  </a:cubicBezTo>
                  <a:cubicBezTo>
                    <a:pt x="428406" y="1425128"/>
                    <a:pt x="363928" y="1360650"/>
                    <a:pt x="284390" y="1360650"/>
                  </a:cubicBezTo>
                  <a:close/>
                  <a:moveTo>
                    <a:pt x="3965976" y="945427"/>
                  </a:moveTo>
                  <a:cubicBezTo>
                    <a:pt x="3886438" y="945427"/>
                    <a:pt x="3821960" y="1009905"/>
                    <a:pt x="3821960" y="1089443"/>
                  </a:cubicBezTo>
                  <a:cubicBezTo>
                    <a:pt x="3821960" y="1168981"/>
                    <a:pt x="3886438" y="1233459"/>
                    <a:pt x="3965976" y="1233459"/>
                  </a:cubicBezTo>
                  <a:cubicBezTo>
                    <a:pt x="4045514" y="1233459"/>
                    <a:pt x="4109992" y="1168981"/>
                    <a:pt x="4109992" y="1089443"/>
                  </a:cubicBezTo>
                  <a:cubicBezTo>
                    <a:pt x="4109992" y="1009905"/>
                    <a:pt x="4045514" y="945427"/>
                    <a:pt x="3965976" y="945427"/>
                  </a:cubicBezTo>
                  <a:close/>
                  <a:moveTo>
                    <a:pt x="3556834" y="945427"/>
                  </a:moveTo>
                  <a:cubicBezTo>
                    <a:pt x="3477296" y="945427"/>
                    <a:pt x="3412818" y="1009905"/>
                    <a:pt x="3412818" y="1089443"/>
                  </a:cubicBezTo>
                  <a:cubicBezTo>
                    <a:pt x="3412818" y="1168981"/>
                    <a:pt x="3477296" y="1233459"/>
                    <a:pt x="3556834" y="1233459"/>
                  </a:cubicBezTo>
                  <a:cubicBezTo>
                    <a:pt x="3636372" y="1233459"/>
                    <a:pt x="3700850" y="1168981"/>
                    <a:pt x="3700850" y="1089443"/>
                  </a:cubicBezTo>
                  <a:cubicBezTo>
                    <a:pt x="3700850" y="1009905"/>
                    <a:pt x="3636372" y="945427"/>
                    <a:pt x="3556834" y="945427"/>
                  </a:cubicBezTo>
                  <a:close/>
                  <a:moveTo>
                    <a:pt x="3147691" y="945427"/>
                  </a:moveTo>
                  <a:cubicBezTo>
                    <a:pt x="3068153" y="945427"/>
                    <a:pt x="3003675" y="1009905"/>
                    <a:pt x="3003675" y="1089443"/>
                  </a:cubicBezTo>
                  <a:cubicBezTo>
                    <a:pt x="3003675" y="1168981"/>
                    <a:pt x="3068153" y="1233459"/>
                    <a:pt x="3147691" y="1233459"/>
                  </a:cubicBezTo>
                  <a:cubicBezTo>
                    <a:pt x="3227229" y="1233459"/>
                    <a:pt x="3291707" y="1168981"/>
                    <a:pt x="3291707" y="1089443"/>
                  </a:cubicBezTo>
                  <a:cubicBezTo>
                    <a:pt x="3291707" y="1009905"/>
                    <a:pt x="3227229" y="945427"/>
                    <a:pt x="3147691" y="945427"/>
                  </a:cubicBezTo>
                  <a:close/>
                  <a:moveTo>
                    <a:pt x="2738548" y="945427"/>
                  </a:moveTo>
                  <a:cubicBezTo>
                    <a:pt x="2659010" y="945427"/>
                    <a:pt x="2594532" y="1009905"/>
                    <a:pt x="2594532" y="1089443"/>
                  </a:cubicBezTo>
                  <a:cubicBezTo>
                    <a:pt x="2594532" y="1168981"/>
                    <a:pt x="2659010" y="1233459"/>
                    <a:pt x="2738548" y="1233459"/>
                  </a:cubicBezTo>
                  <a:cubicBezTo>
                    <a:pt x="2818086" y="1233459"/>
                    <a:pt x="2882564" y="1168981"/>
                    <a:pt x="2882564" y="1089443"/>
                  </a:cubicBezTo>
                  <a:cubicBezTo>
                    <a:pt x="2882564" y="1009905"/>
                    <a:pt x="2818086" y="945427"/>
                    <a:pt x="2738548" y="945427"/>
                  </a:cubicBezTo>
                  <a:close/>
                  <a:moveTo>
                    <a:pt x="2329405" y="945427"/>
                  </a:moveTo>
                  <a:cubicBezTo>
                    <a:pt x="2249867" y="945427"/>
                    <a:pt x="2185389" y="1009905"/>
                    <a:pt x="2185389" y="1089443"/>
                  </a:cubicBezTo>
                  <a:cubicBezTo>
                    <a:pt x="2185389" y="1168981"/>
                    <a:pt x="2249867" y="1233459"/>
                    <a:pt x="2329405" y="1233459"/>
                  </a:cubicBezTo>
                  <a:cubicBezTo>
                    <a:pt x="2408943" y="1233459"/>
                    <a:pt x="2473421" y="1168981"/>
                    <a:pt x="2473421" y="1089443"/>
                  </a:cubicBezTo>
                  <a:cubicBezTo>
                    <a:pt x="2473421" y="1009905"/>
                    <a:pt x="2408943" y="945427"/>
                    <a:pt x="2329405" y="945427"/>
                  </a:cubicBezTo>
                  <a:close/>
                  <a:moveTo>
                    <a:pt x="1920262" y="945427"/>
                  </a:moveTo>
                  <a:cubicBezTo>
                    <a:pt x="1840724" y="945427"/>
                    <a:pt x="1776246" y="1009905"/>
                    <a:pt x="1776246" y="1089443"/>
                  </a:cubicBezTo>
                  <a:cubicBezTo>
                    <a:pt x="1776246" y="1168981"/>
                    <a:pt x="1840724" y="1233459"/>
                    <a:pt x="1920262" y="1233459"/>
                  </a:cubicBezTo>
                  <a:cubicBezTo>
                    <a:pt x="1999800" y="1233459"/>
                    <a:pt x="2064278" y="1168981"/>
                    <a:pt x="2064278" y="1089443"/>
                  </a:cubicBezTo>
                  <a:cubicBezTo>
                    <a:pt x="2064278" y="1009905"/>
                    <a:pt x="1999800" y="945427"/>
                    <a:pt x="1920262" y="945427"/>
                  </a:cubicBezTo>
                  <a:close/>
                  <a:moveTo>
                    <a:pt x="1511119" y="945427"/>
                  </a:moveTo>
                  <a:cubicBezTo>
                    <a:pt x="1431581" y="945427"/>
                    <a:pt x="1367103" y="1009905"/>
                    <a:pt x="1367103" y="1089443"/>
                  </a:cubicBezTo>
                  <a:cubicBezTo>
                    <a:pt x="1367103" y="1168981"/>
                    <a:pt x="1431581" y="1233459"/>
                    <a:pt x="1511119" y="1233459"/>
                  </a:cubicBezTo>
                  <a:cubicBezTo>
                    <a:pt x="1590657" y="1233459"/>
                    <a:pt x="1655135" y="1168981"/>
                    <a:pt x="1655135" y="1089443"/>
                  </a:cubicBezTo>
                  <a:cubicBezTo>
                    <a:pt x="1655135" y="1009905"/>
                    <a:pt x="1590657" y="945427"/>
                    <a:pt x="1511119" y="945427"/>
                  </a:cubicBezTo>
                  <a:close/>
                  <a:moveTo>
                    <a:pt x="1101976" y="945427"/>
                  </a:moveTo>
                  <a:cubicBezTo>
                    <a:pt x="1022438" y="945427"/>
                    <a:pt x="957960" y="1009905"/>
                    <a:pt x="957960" y="1089443"/>
                  </a:cubicBezTo>
                  <a:cubicBezTo>
                    <a:pt x="957960" y="1168981"/>
                    <a:pt x="1022438" y="1233459"/>
                    <a:pt x="1101976" y="1233459"/>
                  </a:cubicBezTo>
                  <a:cubicBezTo>
                    <a:pt x="1181514" y="1233459"/>
                    <a:pt x="1245992" y="1168981"/>
                    <a:pt x="1245992" y="1089443"/>
                  </a:cubicBezTo>
                  <a:cubicBezTo>
                    <a:pt x="1245992" y="1009905"/>
                    <a:pt x="1181514" y="945427"/>
                    <a:pt x="1101976" y="945427"/>
                  </a:cubicBezTo>
                  <a:close/>
                  <a:moveTo>
                    <a:pt x="692833" y="945427"/>
                  </a:moveTo>
                  <a:cubicBezTo>
                    <a:pt x="613295" y="945427"/>
                    <a:pt x="548817" y="1009905"/>
                    <a:pt x="548817" y="1089443"/>
                  </a:cubicBezTo>
                  <a:cubicBezTo>
                    <a:pt x="548817" y="1168981"/>
                    <a:pt x="613295" y="1233459"/>
                    <a:pt x="692833" y="1233459"/>
                  </a:cubicBezTo>
                  <a:cubicBezTo>
                    <a:pt x="772371" y="1233459"/>
                    <a:pt x="836849" y="1168981"/>
                    <a:pt x="836849" y="1089443"/>
                  </a:cubicBezTo>
                  <a:cubicBezTo>
                    <a:pt x="836849" y="1009905"/>
                    <a:pt x="772371" y="945427"/>
                    <a:pt x="692833" y="945427"/>
                  </a:cubicBezTo>
                  <a:close/>
                  <a:moveTo>
                    <a:pt x="283690" y="945427"/>
                  </a:moveTo>
                  <a:cubicBezTo>
                    <a:pt x="204152" y="945427"/>
                    <a:pt x="139674" y="1009905"/>
                    <a:pt x="139674" y="1089443"/>
                  </a:cubicBezTo>
                  <a:cubicBezTo>
                    <a:pt x="139674" y="1168981"/>
                    <a:pt x="204152" y="1233459"/>
                    <a:pt x="283690" y="1233459"/>
                  </a:cubicBezTo>
                  <a:cubicBezTo>
                    <a:pt x="363228" y="1233459"/>
                    <a:pt x="427706" y="1168981"/>
                    <a:pt x="427706" y="1089443"/>
                  </a:cubicBezTo>
                  <a:cubicBezTo>
                    <a:pt x="427706" y="1009905"/>
                    <a:pt x="363228" y="945427"/>
                    <a:pt x="283690" y="945427"/>
                  </a:cubicBezTo>
                  <a:close/>
                  <a:moveTo>
                    <a:pt x="3965276" y="530204"/>
                  </a:moveTo>
                  <a:cubicBezTo>
                    <a:pt x="3885738" y="530204"/>
                    <a:pt x="3821260" y="594682"/>
                    <a:pt x="3821260" y="674220"/>
                  </a:cubicBezTo>
                  <a:cubicBezTo>
                    <a:pt x="3821260" y="753758"/>
                    <a:pt x="3885738" y="818236"/>
                    <a:pt x="3965276" y="818236"/>
                  </a:cubicBezTo>
                  <a:cubicBezTo>
                    <a:pt x="4044814" y="818236"/>
                    <a:pt x="4109292" y="753758"/>
                    <a:pt x="4109292" y="674220"/>
                  </a:cubicBezTo>
                  <a:cubicBezTo>
                    <a:pt x="4109292" y="594682"/>
                    <a:pt x="4044814" y="530204"/>
                    <a:pt x="3965276" y="530204"/>
                  </a:cubicBezTo>
                  <a:close/>
                  <a:moveTo>
                    <a:pt x="3556134" y="530204"/>
                  </a:moveTo>
                  <a:cubicBezTo>
                    <a:pt x="3476596" y="530204"/>
                    <a:pt x="3412118" y="594682"/>
                    <a:pt x="3412118" y="674220"/>
                  </a:cubicBezTo>
                  <a:cubicBezTo>
                    <a:pt x="3412118" y="753758"/>
                    <a:pt x="3476596" y="818236"/>
                    <a:pt x="3556134" y="818236"/>
                  </a:cubicBezTo>
                  <a:cubicBezTo>
                    <a:pt x="3635672" y="818236"/>
                    <a:pt x="3700150" y="753758"/>
                    <a:pt x="3700150" y="674220"/>
                  </a:cubicBezTo>
                  <a:cubicBezTo>
                    <a:pt x="3700150" y="594682"/>
                    <a:pt x="3635672" y="530204"/>
                    <a:pt x="3556134" y="530204"/>
                  </a:cubicBezTo>
                  <a:close/>
                  <a:moveTo>
                    <a:pt x="3146991" y="530204"/>
                  </a:moveTo>
                  <a:cubicBezTo>
                    <a:pt x="3067453" y="530204"/>
                    <a:pt x="3002975" y="594682"/>
                    <a:pt x="3002975" y="674220"/>
                  </a:cubicBezTo>
                  <a:cubicBezTo>
                    <a:pt x="3002975" y="753758"/>
                    <a:pt x="3067453" y="818236"/>
                    <a:pt x="3146991" y="818236"/>
                  </a:cubicBezTo>
                  <a:cubicBezTo>
                    <a:pt x="3226529" y="818236"/>
                    <a:pt x="3291007" y="753758"/>
                    <a:pt x="3291007" y="674220"/>
                  </a:cubicBezTo>
                  <a:cubicBezTo>
                    <a:pt x="3291007" y="594682"/>
                    <a:pt x="3226529" y="530204"/>
                    <a:pt x="3146991" y="530204"/>
                  </a:cubicBezTo>
                  <a:close/>
                  <a:moveTo>
                    <a:pt x="2737848" y="530204"/>
                  </a:moveTo>
                  <a:cubicBezTo>
                    <a:pt x="2658310" y="530204"/>
                    <a:pt x="2593832" y="594682"/>
                    <a:pt x="2593832" y="674220"/>
                  </a:cubicBezTo>
                  <a:cubicBezTo>
                    <a:pt x="2593832" y="753758"/>
                    <a:pt x="2658310" y="818236"/>
                    <a:pt x="2737848" y="818236"/>
                  </a:cubicBezTo>
                  <a:cubicBezTo>
                    <a:pt x="2817386" y="818236"/>
                    <a:pt x="2881864" y="753758"/>
                    <a:pt x="2881864" y="674220"/>
                  </a:cubicBezTo>
                  <a:cubicBezTo>
                    <a:pt x="2881864" y="594682"/>
                    <a:pt x="2817386" y="530204"/>
                    <a:pt x="2737848" y="530204"/>
                  </a:cubicBezTo>
                  <a:close/>
                  <a:moveTo>
                    <a:pt x="2328705" y="530204"/>
                  </a:moveTo>
                  <a:cubicBezTo>
                    <a:pt x="2249167" y="530204"/>
                    <a:pt x="2184689" y="594682"/>
                    <a:pt x="2184689" y="674220"/>
                  </a:cubicBezTo>
                  <a:cubicBezTo>
                    <a:pt x="2184689" y="753758"/>
                    <a:pt x="2249167" y="818236"/>
                    <a:pt x="2328705" y="818236"/>
                  </a:cubicBezTo>
                  <a:cubicBezTo>
                    <a:pt x="2408243" y="818236"/>
                    <a:pt x="2472721" y="753758"/>
                    <a:pt x="2472721" y="674220"/>
                  </a:cubicBezTo>
                  <a:cubicBezTo>
                    <a:pt x="2472721" y="594682"/>
                    <a:pt x="2408243" y="530204"/>
                    <a:pt x="2328705" y="530204"/>
                  </a:cubicBezTo>
                  <a:close/>
                  <a:moveTo>
                    <a:pt x="1919562" y="530204"/>
                  </a:moveTo>
                  <a:cubicBezTo>
                    <a:pt x="1840024" y="530204"/>
                    <a:pt x="1775546" y="594682"/>
                    <a:pt x="1775546" y="674220"/>
                  </a:cubicBezTo>
                  <a:cubicBezTo>
                    <a:pt x="1775546" y="753758"/>
                    <a:pt x="1840024" y="818236"/>
                    <a:pt x="1919562" y="818236"/>
                  </a:cubicBezTo>
                  <a:cubicBezTo>
                    <a:pt x="1999100" y="818236"/>
                    <a:pt x="2063578" y="753758"/>
                    <a:pt x="2063578" y="674220"/>
                  </a:cubicBezTo>
                  <a:cubicBezTo>
                    <a:pt x="2063578" y="594682"/>
                    <a:pt x="1999100" y="530204"/>
                    <a:pt x="1919562" y="530204"/>
                  </a:cubicBezTo>
                  <a:close/>
                  <a:moveTo>
                    <a:pt x="1510419" y="530204"/>
                  </a:moveTo>
                  <a:cubicBezTo>
                    <a:pt x="1430881" y="530204"/>
                    <a:pt x="1366403" y="594682"/>
                    <a:pt x="1366403" y="674220"/>
                  </a:cubicBezTo>
                  <a:cubicBezTo>
                    <a:pt x="1366403" y="753758"/>
                    <a:pt x="1430881" y="818236"/>
                    <a:pt x="1510419" y="818236"/>
                  </a:cubicBezTo>
                  <a:cubicBezTo>
                    <a:pt x="1589957" y="818236"/>
                    <a:pt x="1654435" y="753758"/>
                    <a:pt x="1654435" y="674220"/>
                  </a:cubicBezTo>
                  <a:cubicBezTo>
                    <a:pt x="1654435" y="594682"/>
                    <a:pt x="1589957" y="530204"/>
                    <a:pt x="1510419" y="530204"/>
                  </a:cubicBezTo>
                  <a:close/>
                  <a:moveTo>
                    <a:pt x="1101276" y="530204"/>
                  </a:moveTo>
                  <a:cubicBezTo>
                    <a:pt x="1021738" y="530204"/>
                    <a:pt x="957260" y="594682"/>
                    <a:pt x="957260" y="674220"/>
                  </a:cubicBezTo>
                  <a:cubicBezTo>
                    <a:pt x="957260" y="753758"/>
                    <a:pt x="1021738" y="818236"/>
                    <a:pt x="1101276" y="818236"/>
                  </a:cubicBezTo>
                  <a:cubicBezTo>
                    <a:pt x="1180814" y="818236"/>
                    <a:pt x="1245292" y="753758"/>
                    <a:pt x="1245292" y="674220"/>
                  </a:cubicBezTo>
                  <a:cubicBezTo>
                    <a:pt x="1245292" y="594682"/>
                    <a:pt x="1180814" y="530204"/>
                    <a:pt x="1101276" y="530204"/>
                  </a:cubicBezTo>
                  <a:close/>
                  <a:moveTo>
                    <a:pt x="692133" y="530204"/>
                  </a:moveTo>
                  <a:cubicBezTo>
                    <a:pt x="612595" y="530204"/>
                    <a:pt x="548117" y="594682"/>
                    <a:pt x="548117" y="674220"/>
                  </a:cubicBezTo>
                  <a:cubicBezTo>
                    <a:pt x="548117" y="753758"/>
                    <a:pt x="612595" y="818236"/>
                    <a:pt x="692133" y="818236"/>
                  </a:cubicBezTo>
                  <a:cubicBezTo>
                    <a:pt x="771671" y="818236"/>
                    <a:pt x="836149" y="753758"/>
                    <a:pt x="836149" y="674220"/>
                  </a:cubicBezTo>
                  <a:cubicBezTo>
                    <a:pt x="836149" y="594682"/>
                    <a:pt x="771671" y="530204"/>
                    <a:pt x="692133" y="530204"/>
                  </a:cubicBezTo>
                  <a:close/>
                  <a:moveTo>
                    <a:pt x="282990" y="530204"/>
                  </a:moveTo>
                  <a:cubicBezTo>
                    <a:pt x="203452" y="530204"/>
                    <a:pt x="138974" y="594682"/>
                    <a:pt x="138974" y="674220"/>
                  </a:cubicBezTo>
                  <a:cubicBezTo>
                    <a:pt x="138974" y="753758"/>
                    <a:pt x="203452" y="818236"/>
                    <a:pt x="282990" y="818236"/>
                  </a:cubicBezTo>
                  <a:cubicBezTo>
                    <a:pt x="362528" y="818236"/>
                    <a:pt x="427006" y="753758"/>
                    <a:pt x="427006" y="674220"/>
                  </a:cubicBezTo>
                  <a:cubicBezTo>
                    <a:pt x="427006" y="594682"/>
                    <a:pt x="362528" y="530204"/>
                    <a:pt x="282990" y="530204"/>
                  </a:cubicBezTo>
                  <a:close/>
                  <a:moveTo>
                    <a:pt x="3964576" y="114981"/>
                  </a:moveTo>
                  <a:cubicBezTo>
                    <a:pt x="3885038" y="114981"/>
                    <a:pt x="3820560" y="179459"/>
                    <a:pt x="3820560" y="258997"/>
                  </a:cubicBezTo>
                  <a:cubicBezTo>
                    <a:pt x="3820560" y="338535"/>
                    <a:pt x="3885038" y="403013"/>
                    <a:pt x="3964576" y="403013"/>
                  </a:cubicBezTo>
                  <a:cubicBezTo>
                    <a:pt x="4044114" y="403013"/>
                    <a:pt x="4108592" y="338535"/>
                    <a:pt x="4108592" y="258997"/>
                  </a:cubicBezTo>
                  <a:cubicBezTo>
                    <a:pt x="4108592" y="179459"/>
                    <a:pt x="4044114" y="114981"/>
                    <a:pt x="3964576" y="114981"/>
                  </a:cubicBezTo>
                  <a:close/>
                  <a:moveTo>
                    <a:pt x="3555434" y="114981"/>
                  </a:moveTo>
                  <a:cubicBezTo>
                    <a:pt x="3475896" y="114981"/>
                    <a:pt x="3411418" y="179459"/>
                    <a:pt x="3411418" y="258997"/>
                  </a:cubicBezTo>
                  <a:cubicBezTo>
                    <a:pt x="3411418" y="338535"/>
                    <a:pt x="3475896" y="403013"/>
                    <a:pt x="3555434" y="403013"/>
                  </a:cubicBezTo>
                  <a:cubicBezTo>
                    <a:pt x="3634972" y="403013"/>
                    <a:pt x="3699450" y="338535"/>
                    <a:pt x="3699450" y="258997"/>
                  </a:cubicBezTo>
                  <a:cubicBezTo>
                    <a:pt x="3699450" y="179459"/>
                    <a:pt x="3634972" y="114981"/>
                    <a:pt x="3555434" y="114981"/>
                  </a:cubicBezTo>
                  <a:close/>
                  <a:moveTo>
                    <a:pt x="3146291" y="114981"/>
                  </a:moveTo>
                  <a:cubicBezTo>
                    <a:pt x="3066753" y="114981"/>
                    <a:pt x="3002275" y="179459"/>
                    <a:pt x="3002275" y="258997"/>
                  </a:cubicBezTo>
                  <a:cubicBezTo>
                    <a:pt x="3002275" y="338535"/>
                    <a:pt x="3066753" y="403013"/>
                    <a:pt x="3146291" y="403013"/>
                  </a:cubicBezTo>
                  <a:cubicBezTo>
                    <a:pt x="3225829" y="403013"/>
                    <a:pt x="3290307" y="338535"/>
                    <a:pt x="3290307" y="258997"/>
                  </a:cubicBezTo>
                  <a:cubicBezTo>
                    <a:pt x="3290307" y="179459"/>
                    <a:pt x="3225829" y="114981"/>
                    <a:pt x="3146291" y="114981"/>
                  </a:cubicBezTo>
                  <a:close/>
                  <a:moveTo>
                    <a:pt x="2737148" y="114981"/>
                  </a:moveTo>
                  <a:cubicBezTo>
                    <a:pt x="2657610" y="114981"/>
                    <a:pt x="2593132" y="179459"/>
                    <a:pt x="2593132" y="258997"/>
                  </a:cubicBezTo>
                  <a:cubicBezTo>
                    <a:pt x="2593132" y="338535"/>
                    <a:pt x="2657610" y="403013"/>
                    <a:pt x="2737148" y="403013"/>
                  </a:cubicBezTo>
                  <a:cubicBezTo>
                    <a:pt x="2816686" y="403013"/>
                    <a:pt x="2881164" y="338535"/>
                    <a:pt x="2881164" y="258997"/>
                  </a:cubicBezTo>
                  <a:cubicBezTo>
                    <a:pt x="2881164" y="179459"/>
                    <a:pt x="2816686" y="114981"/>
                    <a:pt x="2737148" y="114981"/>
                  </a:cubicBezTo>
                  <a:close/>
                  <a:moveTo>
                    <a:pt x="2328005" y="114981"/>
                  </a:moveTo>
                  <a:cubicBezTo>
                    <a:pt x="2248467" y="114981"/>
                    <a:pt x="2183989" y="179459"/>
                    <a:pt x="2183989" y="258997"/>
                  </a:cubicBezTo>
                  <a:cubicBezTo>
                    <a:pt x="2183989" y="338535"/>
                    <a:pt x="2248467" y="403013"/>
                    <a:pt x="2328005" y="403013"/>
                  </a:cubicBezTo>
                  <a:cubicBezTo>
                    <a:pt x="2407543" y="403013"/>
                    <a:pt x="2472021" y="338535"/>
                    <a:pt x="2472021" y="258997"/>
                  </a:cubicBezTo>
                  <a:cubicBezTo>
                    <a:pt x="2472021" y="179459"/>
                    <a:pt x="2407543" y="114981"/>
                    <a:pt x="2328005" y="114981"/>
                  </a:cubicBezTo>
                  <a:close/>
                  <a:moveTo>
                    <a:pt x="1918862" y="114981"/>
                  </a:moveTo>
                  <a:cubicBezTo>
                    <a:pt x="1839324" y="114981"/>
                    <a:pt x="1774846" y="179459"/>
                    <a:pt x="1774846" y="258997"/>
                  </a:cubicBezTo>
                  <a:cubicBezTo>
                    <a:pt x="1774846" y="338535"/>
                    <a:pt x="1839324" y="403013"/>
                    <a:pt x="1918862" y="403013"/>
                  </a:cubicBezTo>
                  <a:cubicBezTo>
                    <a:pt x="1998400" y="403013"/>
                    <a:pt x="2062878" y="338535"/>
                    <a:pt x="2062878" y="258997"/>
                  </a:cubicBezTo>
                  <a:cubicBezTo>
                    <a:pt x="2062878" y="179459"/>
                    <a:pt x="1998400" y="114981"/>
                    <a:pt x="1918862" y="114981"/>
                  </a:cubicBezTo>
                  <a:close/>
                  <a:moveTo>
                    <a:pt x="1509719" y="114981"/>
                  </a:moveTo>
                  <a:cubicBezTo>
                    <a:pt x="1430181" y="114981"/>
                    <a:pt x="1365703" y="179459"/>
                    <a:pt x="1365703" y="258997"/>
                  </a:cubicBezTo>
                  <a:cubicBezTo>
                    <a:pt x="1365703" y="338535"/>
                    <a:pt x="1430181" y="403013"/>
                    <a:pt x="1509719" y="403013"/>
                  </a:cubicBezTo>
                  <a:cubicBezTo>
                    <a:pt x="1589257" y="403013"/>
                    <a:pt x="1653735" y="338535"/>
                    <a:pt x="1653735" y="258997"/>
                  </a:cubicBezTo>
                  <a:cubicBezTo>
                    <a:pt x="1653735" y="179459"/>
                    <a:pt x="1589257" y="114981"/>
                    <a:pt x="1509719" y="114981"/>
                  </a:cubicBezTo>
                  <a:close/>
                  <a:moveTo>
                    <a:pt x="1100576" y="114981"/>
                  </a:moveTo>
                  <a:cubicBezTo>
                    <a:pt x="1021038" y="114981"/>
                    <a:pt x="956560" y="179459"/>
                    <a:pt x="956560" y="258997"/>
                  </a:cubicBezTo>
                  <a:cubicBezTo>
                    <a:pt x="956560" y="338535"/>
                    <a:pt x="1021038" y="403013"/>
                    <a:pt x="1100576" y="403013"/>
                  </a:cubicBezTo>
                  <a:cubicBezTo>
                    <a:pt x="1180114" y="403013"/>
                    <a:pt x="1244592" y="338535"/>
                    <a:pt x="1244592" y="258997"/>
                  </a:cubicBezTo>
                  <a:cubicBezTo>
                    <a:pt x="1244592" y="179459"/>
                    <a:pt x="1180114" y="114981"/>
                    <a:pt x="1100576" y="114981"/>
                  </a:cubicBezTo>
                  <a:close/>
                  <a:moveTo>
                    <a:pt x="691433" y="114981"/>
                  </a:moveTo>
                  <a:cubicBezTo>
                    <a:pt x="611895" y="114981"/>
                    <a:pt x="547417" y="179459"/>
                    <a:pt x="547417" y="258997"/>
                  </a:cubicBezTo>
                  <a:cubicBezTo>
                    <a:pt x="547417" y="338535"/>
                    <a:pt x="611895" y="403013"/>
                    <a:pt x="691433" y="403013"/>
                  </a:cubicBezTo>
                  <a:cubicBezTo>
                    <a:pt x="770971" y="403013"/>
                    <a:pt x="835449" y="338535"/>
                    <a:pt x="835449" y="258997"/>
                  </a:cubicBezTo>
                  <a:cubicBezTo>
                    <a:pt x="835449" y="179459"/>
                    <a:pt x="770971" y="114981"/>
                    <a:pt x="691433" y="114981"/>
                  </a:cubicBezTo>
                  <a:close/>
                  <a:moveTo>
                    <a:pt x="282290" y="114981"/>
                  </a:moveTo>
                  <a:cubicBezTo>
                    <a:pt x="202752" y="114981"/>
                    <a:pt x="138274" y="179459"/>
                    <a:pt x="138274" y="258997"/>
                  </a:cubicBezTo>
                  <a:cubicBezTo>
                    <a:pt x="138274" y="338535"/>
                    <a:pt x="202752" y="403013"/>
                    <a:pt x="282290" y="403013"/>
                  </a:cubicBezTo>
                  <a:cubicBezTo>
                    <a:pt x="361828" y="403013"/>
                    <a:pt x="426306" y="338535"/>
                    <a:pt x="426306" y="258997"/>
                  </a:cubicBezTo>
                  <a:cubicBezTo>
                    <a:pt x="426306" y="179459"/>
                    <a:pt x="361828" y="114981"/>
                    <a:pt x="282290" y="114981"/>
                  </a:cubicBezTo>
                  <a:close/>
                  <a:moveTo>
                    <a:pt x="0" y="0"/>
                  </a:moveTo>
                  <a:lnTo>
                    <a:pt x="4248472" y="0"/>
                  </a:lnTo>
                  <a:lnTo>
                    <a:pt x="4248472" y="4248472"/>
                  </a:lnTo>
                  <a:lnTo>
                    <a:pt x="0" y="424847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Barlow"/>
                <a:buNone/>
              </a:pPr>
              <a:endParaRPr sz="1100" b="0" i="0" u="none" strike="noStrike" cap="none">
                <a:solidFill>
                  <a:srgbClr val="FFFFFF"/>
                </a:solidFill>
                <a:latin typeface="Helvetica Neue"/>
                <a:ea typeface="Helvetica Neue"/>
                <a:cs typeface="Helvetica Neue"/>
                <a:sym typeface="Helvetica Neue"/>
              </a:endParaRPr>
            </a:p>
          </p:txBody>
        </p:sp>
      </p:grpSp>
      <p:grpSp>
        <p:nvGrpSpPr>
          <p:cNvPr id="625" name="Google Shape;625;p8"/>
          <p:cNvGrpSpPr/>
          <p:nvPr/>
        </p:nvGrpSpPr>
        <p:grpSpPr>
          <a:xfrm>
            <a:off x="3265039" y="2379778"/>
            <a:ext cx="1649580" cy="1135138"/>
            <a:chOff x="-161843" y="1551647"/>
            <a:chExt cx="1649580" cy="1135138"/>
          </a:xfrm>
        </p:grpSpPr>
        <p:grpSp>
          <p:nvGrpSpPr>
            <p:cNvPr id="626" name="Google Shape;626;p8"/>
            <p:cNvGrpSpPr/>
            <p:nvPr/>
          </p:nvGrpSpPr>
          <p:grpSpPr>
            <a:xfrm>
              <a:off x="368934" y="1708609"/>
              <a:ext cx="588025" cy="588025"/>
              <a:chOff x="2641002" y="1479176"/>
              <a:chExt cx="645696" cy="645696"/>
            </a:xfrm>
          </p:grpSpPr>
          <p:sp>
            <p:nvSpPr>
              <p:cNvPr id="627" name="Google Shape;627;p8"/>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628" name="Google Shape;628;p8"/>
              <p:cNvPicPr preferRelativeResize="0"/>
              <p:nvPr/>
            </p:nvPicPr>
            <p:blipFill rotWithShape="1">
              <a:blip r:embed="rId5">
                <a:alphaModFix/>
              </a:blip>
              <a:srcRect/>
              <a:stretch/>
            </p:blipFill>
            <p:spPr>
              <a:xfrm>
                <a:off x="2745902" y="1584076"/>
                <a:ext cx="435896" cy="435896"/>
              </a:xfrm>
              <a:prstGeom prst="rect">
                <a:avLst/>
              </a:prstGeom>
              <a:solidFill>
                <a:srgbClr val="1E7DA7"/>
              </a:solidFill>
              <a:ln>
                <a:noFill/>
              </a:ln>
            </p:spPr>
          </p:pic>
        </p:grpSp>
        <p:sp>
          <p:nvSpPr>
            <p:cNvPr id="629" name="Google Shape;629;p8"/>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PvVIH</a:t>
              </a:r>
              <a:endParaRPr sz="1100" b="1" i="0" u="none" strike="noStrike" cap="none">
                <a:solidFill>
                  <a:srgbClr val="1E7DA7"/>
                </a:solidFill>
                <a:latin typeface="Barlow"/>
                <a:ea typeface="Barlow"/>
                <a:cs typeface="Barlow"/>
                <a:sym typeface="Barlow"/>
              </a:endParaRPr>
            </a:p>
            <a:p>
              <a:pPr marL="6351" marR="0" lvl="0" indent="0" algn="ctr" rtl="0">
                <a:lnSpc>
                  <a:spcPct val="100000"/>
                </a:lnSpc>
                <a:spcBef>
                  <a:spcPts val="0"/>
                </a:spcBef>
                <a:spcAft>
                  <a:spcPts val="0"/>
                </a:spcAft>
                <a:buClr>
                  <a:srgbClr val="1E7DA7"/>
                </a:buClr>
                <a:buSzPts val="1100"/>
                <a:buFont typeface="Barlow"/>
                <a:buNone/>
              </a:pPr>
              <a:r>
                <a:rPr lang="fr-FR" sz="1100" b="1" i="0" u="none" strike="noStrike" cap="none">
                  <a:solidFill>
                    <a:srgbClr val="1E7DA7"/>
                  </a:solidFill>
                  <a:latin typeface="Barlow"/>
                  <a:ea typeface="Barlow"/>
                  <a:cs typeface="Barlow"/>
                  <a:sym typeface="Barlow"/>
                </a:rPr>
                <a:t>fumeurs actuels</a:t>
              </a:r>
              <a:endParaRPr/>
            </a:p>
          </p:txBody>
        </p:sp>
        <p:pic>
          <p:nvPicPr>
            <p:cNvPr id="630" name="Google Shape;630;p8" descr="Fumer avec un remplissage uni"/>
            <p:cNvPicPr preferRelativeResize="0"/>
            <p:nvPr/>
          </p:nvPicPr>
          <p:blipFill rotWithShape="1">
            <a:blip r:embed="rId6">
              <a:alphaModFix/>
            </a:blip>
            <a:srcRect/>
            <a:stretch/>
          </p:blipFill>
          <p:spPr>
            <a:xfrm>
              <a:off x="898202" y="1551647"/>
              <a:ext cx="283679" cy="283679"/>
            </a:xfrm>
            <a:prstGeom prst="rect">
              <a:avLst/>
            </a:prstGeom>
            <a:noFill/>
            <a:ln>
              <a:noFill/>
            </a:ln>
          </p:spPr>
        </p:pic>
      </p:grpSp>
      <p:grpSp>
        <p:nvGrpSpPr>
          <p:cNvPr id="631" name="Google Shape;631;p8"/>
          <p:cNvGrpSpPr/>
          <p:nvPr/>
        </p:nvGrpSpPr>
        <p:grpSpPr>
          <a:xfrm>
            <a:off x="9426456" y="2496373"/>
            <a:ext cx="1649580" cy="1135138"/>
            <a:chOff x="9250649" y="1551647"/>
            <a:chExt cx="1649580" cy="1135138"/>
          </a:xfrm>
        </p:grpSpPr>
        <p:grpSp>
          <p:nvGrpSpPr>
            <p:cNvPr id="632" name="Google Shape;632;p8"/>
            <p:cNvGrpSpPr/>
            <p:nvPr/>
          </p:nvGrpSpPr>
          <p:grpSpPr>
            <a:xfrm>
              <a:off x="9250649" y="1551647"/>
              <a:ext cx="1649580" cy="1135138"/>
              <a:chOff x="-161843" y="1551647"/>
              <a:chExt cx="1649580" cy="1135138"/>
            </a:xfrm>
          </p:grpSpPr>
          <p:grpSp>
            <p:nvGrpSpPr>
              <p:cNvPr id="633" name="Google Shape;633;p8"/>
              <p:cNvGrpSpPr/>
              <p:nvPr/>
            </p:nvGrpSpPr>
            <p:grpSpPr>
              <a:xfrm>
                <a:off x="368934" y="1708609"/>
                <a:ext cx="588025" cy="588025"/>
                <a:chOff x="2641002" y="1479176"/>
                <a:chExt cx="645696" cy="645696"/>
              </a:xfrm>
            </p:grpSpPr>
            <p:sp>
              <p:nvSpPr>
                <p:cNvPr id="634" name="Google Shape;634;p8"/>
                <p:cNvSpPr/>
                <p:nvPr/>
              </p:nvSpPr>
              <p:spPr>
                <a:xfrm>
                  <a:off x="2641002" y="1479176"/>
                  <a:ext cx="645696" cy="645696"/>
                </a:xfrm>
                <a:prstGeom prst="ellipse">
                  <a:avLst/>
                </a:prstGeom>
                <a:solidFill>
                  <a:srgbClr val="A4DA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FFFFFF"/>
                    </a:solidFill>
                    <a:latin typeface="Barlow"/>
                    <a:ea typeface="Barlow"/>
                    <a:cs typeface="Barlow"/>
                    <a:sym typeface="Barlow"/>
                  </a:endParaRPr>
                </a:p>
              </p:txBody>
            </p:sp>
            <p:pic>
              <p:nvPicPr>
                <p:cNvPr id="635" name="Google Shape;635;p8"/>
                <p:cNvPicPr preferRelativeResize="0"/>
                <p:nvPr/>
              </p:nvPicPr>
              <p:blipFill rotWithShape="1">
                <a:blip r:embed="rId5">
                  <a:alphaModFix/>
                </a:blip>
                <a:srcRect/>
                <a:stretch/>
              </p:blipFill>
              <p:spPr>
                <a:xfrm>
                  <a:off x="2745902" y="1584076"/>
                  <a:ext cx="435896" cy="435896"/>
                </a:xfrm>
                <a:prstGeom prst="rect">
                  <a:avLst/>
                </a:prstGeom>
                <a:solidFill>
                  <a:srgbClr val="A4DAF1"/>
                </a:solidFill>
                <a:ln>
                  <a:noFill/>
                </a:ln>
              </p:spPr>
            </p:pic>
          </p:grpSp>
          <p:sp>
            <p:nvSpPr>
              <p:cNvPr id="636" name="Google Shape;636;p8"/>
              <p:cNvSpPr txBox="1"/>
              <p:nvPr/>
            </p:nvSpPr>
            <p:spPr>
              <a:xfrm>
                <a:off x="-161843" y="2348231"/>
                <a:ext cx="1649580" cy="338554"/>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A4DAF1"/>
                  </a:buClr>
                  <a:buSzPts val="1100"/>
                  <a:buFont typeface="Barlow"/>
                  <a:buNone/>
                </a:pPr>
                <a:r>
                  <a:rPr lang="fr-FR" sz="1100" b="1" i="0" u="none" strike="noStrike" cap="none">
                    <a:solidFill>
                      <a:srgbClr val="A4DAF1"/>
                    </a:solidFill>
                    <a:latin typeface="Barlow"/>
                    <a:ea typeface="Barlow"/>
                    <a:cs typeface="Barlow"/>
                    <a:sym typeface="Barlow"/>
                  </a:rPr>
                  <a:t>PvVIH </a:t>
                </a:r>
                <a:br>
                  <a:rPr lang="fr-FR" sz="1100" b="1" i="0" u="none" strike="noStrike" cap="none">
                    <a:solidFill>
                      <a:srgbClr val="A4DAF1"/>
                    </a:solidFill>
                    <a:latin typeface="Barlow"/>
                    <a:ea typeface="Barlow"/>
                    <a:cs typeface="Barlow"/>
                    <a:sym typeface="Barlow"/>
                  </a:rPr>
                </a:br>
                <a:r>
                  <a:rPr lang="fr-FR" sz="1100" b="1" i="0" u="none" strike="noStrike" cap="none">
                    <a:solidFill>
                      <a:srgbClr val="A4DAF1"/>
                    </a:solidFill>
                    <a:latin typeface="Barlow"/>
                    <a:ea typeface="Barlow"/>
                    <a:cs typeface="Barlow"/>
                    <a:sym typeface="Barlow"/>
                  </a:rPr>
                  <a:t>anciens fumeurs</a:t>
                </a:r>
                <a:endParaRPr/>
              </a:p>
            </p:txBody>
          </p:sp>
          <p:pic>
            <p:nvPicPr>
              <p:cNvPr id="637" name="Google Shape;637;p8" descr="Fumer avec un remplissage uni"/>
              <p:cNvPicPr preferRelativeResize="0"/>
              <p:nvPr/>
            </p:nvPicPr>
            <p:blipFill rotWithShape="1">
              <a:blip r:embed="rId7">
                <a:alphaModFix/>
              </a:blip>
              <a:srcRect/>
              <a:stretch/>
            </p:blipFill>
            <p:spPr>
              <a:xfrm>
                <a:off x="898202" y="1551647"/>
                <a:ext cx="283679" cy="283679"/>
              </a:xfrm>
              <a:prstGeom prst="rect">
                <a:avLst/>
              </a:prstGeom>
              <a:noFill/>
              <a:ln>
                <a:noFill/>
              </a:ln>
            </p:spPr>
          </p:pic>
        </p:grpSp>
        <p:cxnSp>
          <p:nvCxnSpPr>
            <p:cNvPr id="638" name="Google Shape;638;p8"/>
            <p:cNvCxnSpPr/>
            <p:nvPr/>
          </p:nvCxnSpPr>
          <p:spPr>
            <a:xfrm rot="10800000" flipH="1">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cxnSp>
          <p:nvCxnSpPr>
            <p:cNvPr id="639" name="Google Shape;639;p8"/>
            <p:cNvCxnSpPr/>
            <p:nvPr/>
          </p:nvCxnSpPr>
          <p:spPr>
            <a:xfrm>
              <a:off x="10344150" y="1588533"/>
              <a:ext cx="250223" cy="256453"/>
            </a:xfrm>
            <a:prstGeom prst="straightConnector1">
              <a:avLst/>
            </a:prstGeom>
            <a:noFill/>
            <a:ln w="19050" cap="flat" cmpd="sng">
              <a:solidFill>
                <a:srgbClr val="FF0000"/>
              </a:solidFill>
              <a:prstDash val="solid"/>
              <a:miter lim="800000"/>
              <a:headEnd type="none" w="sm" len="sm"/>
              <a:tailEnd type="none" w="sm" len="sm"/>
            </a:ln>
          </p:spPr>
        </p:cxnSp>
      </p:grpSp>
      <p:grpSp>
        <p:nvGrpSpPr>
          <p:cNvPr id="640" name="Google Shape;640;p8"/>
          <p:cNvGrpSpPr/>
          <p:nvPr/>
        </p:nvGrpSpPr>
        <p:grpSpPr>
          <a:xfrm>
            <a:off x="10810957" y="184413"/>
            <a:ext cx="1648800" cy="810000"/>
            <a:chOff x="-161843" y="1708609"/>
            <a:chExt cx="1649580" cy="808899"/>
          </a:xfrm>
        </p:grpSpPr>
        <p:grpSp>
          <p:nvGrpSpPr>
            <p:cNvPr id="641" name="Google Shape;641;p8"/>
            <p:cNvGrpSpPr/>
            <p:nvPr/>
          </p:nvGrpSpPr>
          <p:grpSpPr>
            <a:xfrm>
              <a:off x="368934" y="1708609"/>
              <a:ext cx="588025" cy="588025"/>
              <a:chOff x="2641002" y="1479176"/>
              <a:chExt cx="645696" cy="645696"/>
            </a:xfrm>
          </p:grpSpPr>
          <p:sp>
            <p:nvSpPr>
              <p:cNvPr id="642" name="Google Shape;642;p8"/>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643" name="Google Shape;643;p8"/>
              <p:cNvPicPr preferRelativeResize="0"/>
              <p:nvPr/>
            </p:nvPicPr>
            <p:blipFill rotWithShape="1">
              <a:blip r:embed="rId5">
                <a:alphaModFix/>
              </a:blip>
              <a:srcRect/>
              <a:stretch/>
            </p:blipFill>
            <p:spPr>
              <a:xfrm>
                <a:off x="2745902" y="1584076"/>
                <a:ext cx="435896" cy="435896"/>
              </a:xfrm>
              <a:prstGeom prst="rect">
                <a:avLst/>
              </a:prstGeom>
              <a:solidFill>
                <a:srgbClr val="165672"/>
              </a:solidFill>
              <a:ln>
                <a:noFill/>
              </a:ln>
            </p:spPr>
          </p:pic>
        </p:grpSp>
        <p:sp>
          <p:nvSpPr>
            <p:cNvPr id="644" name="Google Shape;644;p8"/>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65672"/>
                </a:buClr>
                <a:buSzPts val="1100"/>
                <a:buFont typeface="Barlow"/>
                <a:buNone/>
              </a:pPr>
              <a:r>
                <a:rPr lang="fr-FR" sz="1100" b="1" i="0" u="none" strike="noStrike" cap="none">
                  <a:solidFill>
                    <a:srgbClr val="165672"/>
                  </a:solidFill>
                  <a:latin typeface="Barlow"/>
                  <a:ea typeface="Barlow"/>
                  <a:cs typeface="Barlow"/>
                  <a:sym typeface="Barlow"/>
                </a:rPr>
                <a:t>PvVIH</a:t>
              </a:r>
              <a:endParaRPr sz="1100" b="1" i="0" u="none" strike="noStrike" cap="none">
                <a:solidFill>
                  <a:srgbClr val="165672"/>
                </a:solidFill>
                <a:latin typeface="Barlow"/>
                <a:ea typeface="Barlow"/>
                <a:cs typeface="Barlow"/>
                <a:sym typeface="Barlow"/>
              </a:endParaRPr>
            </a:p>
          </p:txBody>
        </p:sp>
      </p:grpSp>
      <p:sp>
        <p:nvSpPr>
          <p:cNvPr id="645" name="Google Shape;645;p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2684"/>
        <p:cNvGrpSpPr/>
        <p:nvPr/>
      </p:nvGrpSpPr>
      <p:grpSpPr>
        <a:xfrm>
          <a:off x="0" y="0"/>
          <a:ext cx="0" cy="0"/>
          <a:chOff x="0" y="0"/>
          <a:chExt cx="0" cy="0"/>
        </a:xfrm>
      </p:grpSpPr>
      <p:graphicFrame>
        <p:nvGraphicFramePr>
          <p:cNvPr id="2685" name="Google Shape;2685;p80"/>
          <p:cNvGraphicFramePr/>
          <p:nvPr/>
        </p:nvGraphicFramePr>
        <p:xfrm>
          <a:off x="10389918" y="1726016"/>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92</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84</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67</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379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56</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686" name="Google Shape;2686;p80"/>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professionnels de santé sont unanimes sur l’accompagnement des fumeurs : c’est une longue étape, qui nécessite un apprentissage et une approche pluridisciplinaire. Toute tentative d’arrêt qui n’aboutit pas doit être analyser et ne constitue pas un échec.</a:t>
            </a:r>
            <a:endParaRPr/>
          </a:p>
        </p:txBody>
      </p:sp>
      <p:sp>
        <p:nvSpPr>
          <p:cNvPr id="2687" name="Google Shape;2687;p80"/>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Q17. Etes-vous d’accord ou non avec les affirmations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688" name="Google Shape;2688;p80"/>
          <p:cNvGraphicFramePr/>
          <p:nvPr/>
        </p:nvGraphicFramePr>
        <p:xfrm>
          <a:off x="6117045" y="1619113"/>
          <a:ext cx="4617720" cy="40249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89" name="Google Shape;2689;p80"/>
          <p:cNvGraphicFramePr/>
          <p:nvPr/>
        </p:nvGraphicFramePr>
        <p:xfrm>
          <a:off x="149257" y="1695450"/>
          <a:ext cx="3000000" cy="3000000"/>
        </p:xfrm>
        <a:graphic>
          <a:graphicData uri="http://schemas.openxmlformats.org/drawingml/2006/table">
            <a:tbl>
              <a:tblPr firstRow="1" bandRow="1">
                <a:noFill/>
                <a:tableStyleId>{D0988FB2-149A-450F-9738-1AC2C797F4CA}</a:tableStyleId>
              </a:tblPr>
              <a:tblGrid>
                <a:gridCol w="6092775">
                  <a:extLst>
                    <a:ext uri="{9D8B030D-6E8A-4147-A177-3AD203B41FA5}">
                      <a16:colId xmlns:a16="http://schemas.microsoft.com/office/drawing/2014/main" val="20000"/>
                    </a:ext>
                  </a:extLst>
                </a:gridCol>
              </a:tblGrid>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Lorsqu’une PvVIH reprend le tabac, il est important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de comprendre les raisons de la reprise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Arrêter de fumer est un processus long à mettre en place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prise en charge d’une PvVIH qui essaie d’arrêter de fumer doit être pluridisciplinaire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Arrêter de fumer nécessite un apprentissage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Ce n’est pas parce qu’une PvVIH fume après une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tentative d’arrêt que celle-ci est un échec</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Il est difficile de convaincre les PvVIH d’arrêter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2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Vous pensez que les sujets liés à l’arrêt du tabac doivent être gérés par un tabacologue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2690" name="Google Shape;2690;p80"/>
          <p:cNvGraphicFramePr/>
          <p:nvPr/>
        </p:nvGraphicFramePr>
        <p:xfrm>
          <a:off x="5638800" y="5491545"/>
          <a:ext cx="3000000" cy="3000000"/>
        </p:xfrm>
        <a:graphic>
          <a:graphicData uri="http://schemas.openxmlformats.org/drawingml/2006/table">
            <a:tbl>
              <a:tblPr firstRow="1" bandRow="1">
                <a:noFill/>
                <a:tableStyleId>{D0988FB2-149A-450F-9738-1AC2C797F4CA}</a:tableStyleId>
              </a:tblPr>
              <a:tblGrid>
                <a:gridCol w="1252550">
                  <a:extLst>
                    <a:ext uri="{9D8B030D-6E8A-4147-A177-3AD203B41FA5}">
                      <a16:colId xmlns:a16="http://schemas.microsoft.com/office/drawing/2014/main" val="20000"/>
                    </a:ext>
                  </a:extLst>
                </a:gridCol>
                <a:gridCol w="1252550">
                  <a:extLst>
                    <a:ext uri="{9D8B030D-6E8A-4147-A177-3AD203B41FA5}">
                      <a16:colId xmlns:a16="http://schemas.microsoft.com/office/drawing/2014/main" val="20001"/>
                    </a:ext>
                  </a:extLst>
                </a:gridCol>
                <a:gridCol w="1252550">
                  <a:extLst>
                    <a:ext uri="{9D8B030D-6E8A-4147-A177-3AD203B41FA5}">
                      <a16:colId xmlns:a16="http://schemas.microsoft.com/office/drawing/2014/main" val="20002"/>
                    </a:ext>
                  </a:extLst>
                </a:gridCol>
                <a:gridCol w="1252550">
                  <a:extLst>
                    <a:ext uri="{9D8B030D-6E8A-4147-A177-3AD203B41FA5}">
                      <a16:colId xmlns:a16="http://schemas.microsoft.com/office/drawing/2014/main" val="20003"/>
                    </a:ext>
                  </a:extLst>
                </a:gridCol>
              </a:tblGrid>
              <a:tr h="4161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PLUTÔT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PLUTÔT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691" name="Google Shape;2691;p80"/>
          <p:cNvSpPr txBox="1"/>
          <p:nvPr/>
        </p:nvSpPr>
        <p:spPr>
          <a:xfrm>
            <a:off x="10180645" y="1432853"/>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pSp>
        <p:nvGrpSpPr>
          <p:cNvPr id="2692" name="Google Shape;2692;p80"/>
          <p:cNvGrpSpPr/>
          <p:nvPr/>
        </p:nvGrpSpPr>
        <p:grpSpPr>
          <a:xfrm>
            <a:off x="10913679" y="62212"/>
            <a:ext cx="1278321" cy="937230"/>
            <a:chOff x="9408744" y="1185992"/>
            <a:chExt cx="1278321" cy="937230"/>
          </a:xfrm>
        </p:grpSpPr>
        <p:sp>
          <p:nvSpPr>
            <p:cNvPr id="2693" name="Google Shape;2693;p80"/>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694" name="Google Shape;2694;p80"/>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695" name="Google Shape;2695;p80"/>
            <p:cNvGrpSpPr/>
            <p:nvPr/>
          </p:nvGrpSpPr>
          <p:grpSpPr>
            <a:xfrm>
              <a:off x="9823218" y="1287315"/>
              <a:ext cx="442309" cy="416627"/>
              <a:chOff x="6478588" y="5773739"/>
              <a:chExt cx="492125" cy="463550"/>
            </a:xfrm>
          </p:grpSpPr>
          <p:sp>
            <p:nvSpPr>
              <p:cNvPr id="2696" name="Google Shape;2696;p80"/>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97" name="Google Shape;2697;p80"/>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98" name="Google Shape;2698;p80"/>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699" name="Google Shape;2699;p80"/>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0" name="Google Shape;2700;p80"/>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1" name="Google Shape;2701;p80"/>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2" name="Google Shape;2702;p80"/>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3" name="Google Shape;2703;p80"/>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4" name="Google Shape;2704;p80"/>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5" name="Google Shape;2705;p80"/>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6" name="Google Shape;2706;p80"/>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7" name="Google Shape;2707;p80"/>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08" name="Google Shape;2708;p80"/>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709" name="Google Shape;2709;p80"/>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sp>
        <p:nvSpPr>
          <p:cNvPr id="2710" name="Google Shape;2710;p8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2715"/>
        <p:cNvGrpSpPr/>
        <p:nvPr/>
      </p:nvGrpSpPr>
      <p:grpSpPr>
        <a:xfrm>
          <a:off x="0" y="0"/>
          <a:ext cx="0" cy="0"/>
          <a:chOff x="0" y="0"/>
          <a:chExt cx="0" cy="0"/>
        </a:xfrm>
      </p:grpSpPr>
      <p:sp>
        <p:nvSpPr>
          <p:cNvPr id="2716" name="Google Shape;2716;p81"/>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Cependant, un tiers des professionnels de santé ne se sentent pas capables de traiter les sujets liés au tabac, tandis que 17% ne voient pas l’intérêt de la multiplication des tentatives d’arrêt du tabac.</a:t>
            </a:r>
            <a:endParaRPr/>
          </a:p>
        </p:txBody>
      </p:sp>
      <p:sp>
        <p:nvSpPr>
          <p:cNvPr id="2717" name="Google Shape;2717;p81"/>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Q17. Etes-vous d’accord ou non avec les affirmations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718" name="Google Shape;2718;p81"/>
          <p:cNvGraphicFramePr/>
          <p:nvPr/>
        </p:nvGraphicFramePr>
        <p:xfrm>
          <a:off x="641015" y="2649052"/>
          <a:ext cx="3000000" cy="3000000"/>
        </p:xfrm>
        <a:graphic>
          <a:graphicData uri="http://schemas.openxmlformats.org/drawingml/2006/table">
            <a:tbl>
              <a:tblPr firstRow="1" bandRow="1">
                <a:noFill/>
                <a:tableStyleId>{D0988FB2-149A-450F-9738-1AC2C797F4CA}</a:tableStyleId>
              </a:tblPr>
              <a:tblGrid>
                <a:gridCol w="5652225">
                  <a:extLst>
                    <a:ext uri="{9D8B030D-6E8A-4147-A177-3AD203B41FA5}">
                      <a16:colId xmlns:a16="http://schemas.microsoft.com/office/drawing/2014/main" val="20000"/>
                    </a:ext>
                  </a:extLst>
                </a:gridCol>
              </a:tblGrid>
              <a:tr h="9408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Les questions liées à l’arrêt du tabac sont difficiles à traiter, vous préférez laisser ça à d’autres professionnels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9408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Lorsque vous voyez une PvVIH qui a fait une tentative d’arrêt du tabac qui n’a pas abouti, vous ne voyez pas l’intérêt de l’accompagner dans une nouvelle tentative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719" name="Google Shape;2719;p81"/>
          <p:cNvGraphicFramePr/>
          <p:nvPr/>
        </p:nvGraphicFramePr>
        <p:xfrm>
          <a:off x="5714999" y="5491545"/>
          <a:ext cx="3000000" cy="3000000"/>
        </p:xfrm>
        <a:graphic>
          <a:graphicData uri="http://schemas.openxmlformats.org/drawingml/2006/table">
            <a:tbl>
              <a:tblPr firstRow="1" bandRow="1">
                <a:noFill/>
                <a:tableStyleId>{D0988FB2-149A-450F-9738-1AC2C797F4CA}</a:tableStyleId>
              </a:tblPr>
              <a:tblGrid>
                <a:gridCol w="1254950">
                  <a:extLst>
                    <a:ext uri="{9D8B030D-6E8A-4147-A177-3AD203B41FA5}">
                      <a16:colId xmlns:a16="http://schemas.microsoft.com/office/drawing/2014/main" val="20000"/>
                    </a:ext>
                  </a:extLst>
                </a:gridCol>
                <a:gridCol w="1254950">
                  <a:extLst>
                    <a:ext uri="{9D8B030D-6E8A-4147-A177-3AD203B41FA5}">
                      <a16:colId xmlns:a16="http://schemas.microsoft.com/office/drawing/2014/main" val="20001"/>
                    </a:ext>
                  </a:extLst>
                </a:gridCol>
                <a:gridCol w="1254950">
                  <a:extLst>
                    <a:ext uri="{9D8B030D-6E8A-4147-A177-3AD203B41FA5}">
                      <a16:colId xmlns:a16="http://schemas.microsoft.com/office/drawing/2014/main" val="20002"/>
                    </a:ext>
                  </a:extLst>
                </a:gridCol>
                <a:gridCol w="1254950">
                  <a:extLst>
                    <a:ext uri="{9D8B030D-6E8A-4147-A177-3AD203B41FA5}">
                      <a16:colId xmlns:a16="http://schemas.microsoft.com/office/drawing/2014/main" val="20003"/>
                    </a:ext>
                  </a:extLst>
                </a:gridCol>
              </a:tblGrid>
              <a:tr h="416100">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OUI, PLUTÔT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NON, PLUTÔT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20" name="Google Shape;2720;p81"/>
          <p:cNvSpPr txBox="1"/>
          <p:nvPr/>
        </p:nvSpPr>
        <p:spPr>
          <a:xfrm>
            <a:off x="10225956" y="2370086"/>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C00000"/>
                </a:solidFill>
                <a:latin typeface="Barlow"/>
                <a:ea typeface="Barlow"/>
                <a:cs typeface="Barlow"/>
                <a:sym typeface="Barlow"/>
              </a:rPr>
              <a:t>% Oui</a:t>
            </a:r>
            <a:endParaRPr sz="2000" b="1">
              <a:solidFill>
                <a:srgbClr val="C00000"/>
              </a:solidFill>
              <a:latin typeface="Barlow"/>
              <a:ea typeface="Barlow"/>
              <a:cs typeface="Barlow"/>
              <a:sym typeface="Barlow"/>
            </a:endParaRPr>
          </a:p>
        </p:txBody>
      </p:sp>
      <p:graphicFrame>
        <p:nvGraphicFramePr>
          <p:cNvPr id="2721" name="Google Shape;2721;p81"/>
          <p:cNvGraphicFramePr/>
          <p:nvPr/>
        </p:nvGraphicFramePr>
        <p:xfrm>
          <a:off x="10472673" y="2649052"/>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95047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34</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95047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17</a:t>
                      </a:r>
                      <a:endParaRPr sz="12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2722" name="Google Shape;2722;p81"/>
          <p:cNvGrpSpPr/>
          <p:nvPr/>
        </p:nvGrpSpPr>
        <p:grpSpPr>
          <a:xfrm>
            <a:off x="10913679" y="62212"/>
            <a:ext cx="1278321" cy="937230"/>
            <a:chOff x="9408744" y="1185992"/>
            <a:chExt cx="1278321" cy="937230"/>
          </a:xfrm>
        </p:grpSpPr>
        <p:sp>
          <p:nvSpPr>
            <p:cNvPr id="2723" name="Google Shape;2723;p81"/>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724" name="Google Shape;2724;p81"/>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725" name="Google Shape;2725;p81"/>
            <p:cNvGrpSpPr/>
            <p:nvPr/>
          </p:nvGrpSpPr>
          <p:grpSpPr>
            <a:xfrm>
              <a:off x="9823218" y="1287315"/>
              <a:ext cx="442309" cy="416627"/>
              <a:chOff x="6478588" y="5773739"/>
              <a:chExt cx="492125" cy="463550"/>
            </a:xfrm>
          </p:grpSpPr>
          <p:sp>
            <p:nvSpPr>
              <p:cNvPr id="2726" name="Google Shape;2726;p81"/>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27" name="Google Shape;2727;p81"/>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28" name="Google Shape;2728;p81"/>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29" name="Google Shape;2729;p81"/>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0" name="Google Shape;2730;p81"/>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1" name="Google Shape;2731;p81"/>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2" name="Google Shape;2732;p81"/>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3" name="Google Shape;2733;p81"/>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4" name="Google Shape;2734;p81"/>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5" name="Google Shape;2735;p81"/>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6" name="Google Shape;2736;p81"/>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7" name="Google Shape;2737;p81"/>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38" name="Google Shape;2738;p81"/>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739" name="Google Shape;2739;p81"/>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sp>
        <p:nvSpPr>
          <p:cNvPr id="2740" name="Google Shape;2740;p8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741" name="Google Shape;2741;p81"/>
          <p:cNvGraphicFramePr/>
          <p:nvPr/>
        </p:nvGraphicFramePr>
        <p:xfrm>
          <a:off x="6117045" y="2594501"/>
          <a:ext cx="4617720" cy="19907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2746"/>
        <p:cNvGrpSpPr/>
        <p:nvPr/>
      </p:nvGrpSpPr>
      <p:grpSpPr>
        <a:xfrm>
          <a:off x="0" y="0"/>
          <a:ext cx="0" cy="0"/>
          <a:chOff x="0" y="0"/>
          <a:chExt cx="0" cy="0"/>
        </a:xfrm>
      </p:grpSpPr>
      <p:sp>
        <p:nvSpPr>
          <p:cNvPr id="2747" name="Google Shape;2747;p82"/>
          <p:cNvSpPr txBox="1">
            <a:spLocks noGrp="1"/>
          </p:cNvSpPr>
          <p:nvPr>
            <p:ph type="title"/>
          </p:nvPr>
        </p:nvSpPr>
        <p:spPr>
          <a:xfrm>
            <a:off x="450000" y="279223"/>
            <a:ext cx="10467210"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Face aux professionnels de santé qui font de la sensibilisation au tabac, 2 PvVIH sur 5 y sont attentifs et même réceptifs.</a:t>
            </a:r>
            <a:endParaRPr/>
          </a:p>
        </p:txBody>
      </p:sp>
      <p:sp>
        <p:nvSpPr>
          <p:cNvPr id="2748" name="Google Shape;2748;p82"/>
          <p:cNvSpPr txBox="1"/>
          <p:nvPr/>
        </p:nvSpPr>
        <p:spPr>
          <a:xfrm>
            <a:off x="589787" y="5724306"/>
            <a:ext cx="10236709"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Q32. Lorsque vos professionnels de santé vous parlent du tabac, sensibilisent sur les conséquences du tabac sur votre santé, quelle est votre réaction ? vous êtes plutôt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PvVIH (n = 232)</a:t>
            </a:r>
            <a:endParaRPr sz="1000" i="1" u="none" strike="noStrike" cap="none">
              <a:solidFill>
                <a:srgbClr val="002060"/>
              </a:solidFill>
              <a:latin typeface="Barlow"/>
              <a:ea typeface="Barlow"/>
              <a:cs typeface="Barlow"/>
              <a:sym typeface="Barlow"/>
            </a:endParaRPr>
          </a:p>
        </p:txBody>
      </p:sp>
      <p:graphicFrame>
        <p:nvGraphicFramePr>
          <p:cNvPr id="2749" name="Google Shape;2749;p82"/>
          <p:cNvGraphicFramePr/>
          <p:nvPr/>
        </p:nvGraphicFramePr>
        <p:xfrm>
          <a:off x="7111754" y="1655080"/>
          <a:ext cx="3924546" cy="3830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50" name="Google Shape;2750;p82"/>
          <p:cNvGraphicFramePr/>
          <p:nvPr/>
        </p:nvGraphicFramePr>
        <p:xfrm>
          <a:off x="556630" y="1778191"/>
          <a:ext cx="3000000" cy="3000000"/>
        </p:xfrm>
        <a:graphic>
          <a:graphicData uri="http://schemas.openxmlformats.org/drawingml/2006/table">
            <a:tbl>
              <a:tblPr firstRow="1" bandRow="1">
                <a:noFill/>
                <a:tableStyleId>{D0988FB2-149A-450F-9738-1AC2C797F4CA}</a:tableStyleId>
              </a:tblPr>
              <a:tblGrid>
                <a:gridCol w="6625875">
                  <a:extLst>
                    <a:ext uri="{9D8B030D-6E8A-4147-A177-3AD203B41FA5}">
                      <a16:colId xmlns:a16="http://schemas.microsoft.com/office/drawing/2014/main" val="20000"/>
                    </a:ext>
                  </a:extLst>
                </a:gridCol>
              </a:tblGrid>
              <a:tr h="580750">
                <a:tc>
                  <a:txBody>
                    <a:bodyPr/>
                    <a:lstStyle/>
                    <a:p>
                      <a:pPr marL="0" marR="0" lvl="0" indent="0" algn="r" rtl="0">
                        <a:spcBef>
                          <a:spcPts val="0"/>
                        </a:spcBef>
                        <a:spcAft>
                          <a:spcPts val="0"/>
                        </a:spcAft>
                        <a:buNone/>
                      </a:pPr>
                      <a:r>
                        <a:rPr lang="fr-FR" sz="1200" b="1" i="0" u="none" strike="noStrike" cap="none">
                          <a:solidFill>
                            <a:schemeClr val="dk1"/>
                          </a:solidFill>
                          <a:latin typeface="Barlow"/>
                          <a:ea typeface="Barlow"/>
                          <a:cs typeface="Barlow"/>
                          <a:sym typeface="Barlow"/>
                        </a:rPr>
                        <a:t>Attentif et réceptif</a:t>
                      </a:r>
                      <a:r>
                        <a:rPr lang="fr-FR" sz="1200" b="0" i="0" u="none" strike="noStrike" cap="none">
                          <a:solidFill>
                            <a:schemeClr val="dk1"/>
                          </a:solidFill>
                          <a:latin typeface="Barlow"/>
                          <a:ea typeface="Barlow"/>
                          <a:cs typeface="Barlow"/>
                          <a:sym typeface="Barlow"/>
                        </a:rPr>
                        <a:t>, ce qu’ils vous disent vous fait réfléchir </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4275">
                <a:tc>
                  <a:txBody>
                    <a:bodyPr/>
                    <a:lstStyle/>
                    <a:p>
                      <a:pPr marL="0" marR="0" lvl="0" indent="0" algn="r" rtl="0">
                        <a:lnSpc>
                          <a:spcPct val="100000"/>
                        </a:lnSpc>
                        <a:spcBef>
                          <a:spcPts val="0"/>
                        </a:spcBef>
                        <a:spcAft>
                          <a:spcPts val="0"/>
                        </a:spcAft>
                        <a:buClr>
                          <a:schemeClr val="dk1"/>
                        </a:buClr>
                        <a:buSzPts val="1200"/>
                        <a:buFont typeface="Barlow"/>
                        <a:buNone/>
                      </a:pPr>
                      <a:r>
                        <a:rPr lang="fr-FR" sz="1200" b="1" i="0" u="none" strike="noStrike" cap="none">
                          <a:solidFill>
                            <a:schemeClr val="dk1"/>
                          </a:solidFill>
                          <a:latin typeface="Barlow"/>
                          <a:ea typeface="Barlow"/>
                          <a:cs typeface="Barlow"/>
                          <a:sym typeface="Barlow"/>
                        </a:rPr>
                        <a:t>Bon élève</a:t>
                      </a:r>
                      <a:r>
                        <a:rPr lang="fr-FR" sz="1200" b="0" i="0" u="none" strike="noStrike" cap="none">
                          <a:solidFill>
                            <a:schemeClr val="dk1"/>
                          </a:solidFill>
                          <a:latin typeface="Barlow"/>
                          <a:ea typeface="Barlow"/>
                          <a:cs typeface="Barlow"/>
                          <a:sym typeface="Barlow"/>
                        </a:rPr>
                        <a:t>, vous écoutez les informations qu’ils vous donnent sans plus</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80750">
                <a:tc>
                  <a:txBody>
                    <a:bodyPr/>
                    <a:lstStyle/>
                    <a:p>
                      <a:pPr marL="0" marR="0" lvl="0" indent="0" algn="r" rtl="0">
                        <a:lnSpc>
                          <a:spcPct val="100000"/>
                        </a:lnSpc>
                        <a:spcBef>
                          <a:spcPts val="0"/>
                        </a:spcBef>
                        <a:spcAft>
                          <a:spcPts val="0"/>
                        </a:spcAft>
                        <a:buClr>
                          <a:schemeClr val="dk1"/>
                        </a:buClr>
                        <a:buSzPts val="1200"/>
                        <a:buFont typeface="Barlow"/>
                        <a:buNone/>
                      </a:pPr>
                      <a:r>
                        <a:rPr lang="fr-FR" sz="1200" b="1" i="0" u="none" strike="noStrike" cap="none">
                          <a:solidFill>
                            <a:schemeClr val="dk1"/>
                          </a:solidFill>
                          <a:latin typeface="Barlow"/>
                          <a:ea typeface="Barlow"/>
                          <a:cs typeface="Barlow"/>
                          <a:sym typeface="Barlow"/>
                        </a:rPr>
                        <a:t>Actif</a:t>
                      </a:r>
                      <a:r>
                        <a:rPr lang="fr-FR" sz="1200" b="0" i="0" u="none" strike="noStrike" cap="none">
                          <a:solidFill>
                            <a:schemeClr val="dk1"/>
                          </a:solidFill>
                          <a:latin typeface="Barlow"/>
                          <a:ea typeface="Barlow"/>
                          <a:cs typeface="Barlow"/>
                          <a:sym typeface="Barlow"/>
                        </a:rPr>
                        <a:t>, vous posez des questions pour en savoir plus</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80750">
                <a:tc>
                  <a:txBody>
                    <a:bodyPr/>
                    <a:lstStyle/>
                    <a:p>
                      <a:pPr marL="0" marR="0" lvl="0" indent="0" algn="r" rtl="0">
                        <a:lnSpc>
                          <a:spcPct val="100000"/>
                        </a:lnSpc>
                        <a:spcBef>
                          <a:spcPts val="0"/>
                        </a:spcBef>
                        <a:spcAft>
                          <a:spcPts val="0"/>
                        </a:spcAft>
                        <a:buClr>
                          <a:schemeClr val="dk1"/>
                        </a:buClr>
                        <a:buSzPts val="1200"/>
                        <a:buFont typeface="Barlow"/>
                        <a:buNone/>
                      </a:pPr>
                      <a:r>
                        <a:rPr lang="fr-FR" sz="1200" b="1" i="0" u="none" strike="noStrike" cap="none">
                          <a:solidFill>
                            <a:schemeClr val="dk1"/>
                          </a:solidFill>
                          <a:latin typeface="Barlow"/>
                          <a:ea typeface="Barlow"/>
                          <a:cs typeface="Barlow"/>
                          <a:sym typeface="Barlow"/>
                        </a:rPr>
                        <a:t>Indifférent</a:t>
                      </a:r>
                      <a:r>
                        <a:rPr lang="fr-FR" sz="1200" b="0" i="0" u="none" strike="noStrike" cap="none">
                          <a:solidFill>
                            <a:schemeClr val="dk1"/>
                          </a:solidFill>
                          <a:latin typeface="Barlow"/>
                          <a:ea typeface="Barlow"/>
                          <a:cs typeface="Barlow"/>
                          <a:sym typeface="Barlow"/>
                        </a:rPr>
                        <a:t>, il est dans son rôle mais vous n’envisagez pas de changer vos habitudes en matière de tabac</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37675">
                <a:tc>
                  <a:txBody>
                    <a:bodyPr/>
                    <a:lstStyle/>
                    <a:p>
                      <a:pPr marL="0" marR="0" lvl="0" indent="0" algn="r" rtl="0">
                        <a:lnSpc>
                          <a:spcPct val="100000"/>
                        </a:lnSpc>
                        <a:spcBef>
                          <a:spcPts val="0"/>
                        </a:spcBef>
                        <a:spcAft>
                          <a:spcPts val="0"/>
                        </a:spcAft>
                        <a:buClr>
                          <a:schemeClr val="dk1"/>
                        </a:buClr>
                        <a:buSzPts val="1200"/>
                        <a:buFont typeface="Barlow"/>
                        <a:buNone/>
                      </a:pPr>
                      <a:r>
                        <a:rPr lang="fr-FR" sz="1200" b="1" i="0" u="none" strike="noStrike" cap="none">
                          <a:solidFill>
                            <a:schemeClr val="dk1"/>
                          </a:solidFill>
                          <a:latin typeface="Barlow"/>
                          <a:ea typeface="Barlow"/>
                          <a:cs typeface="Barlow"/>
                          <a:sym typeface="Barlow"/>
                        </a:rPr>
                        <a:t>Agacé</a:t>
                      </a:r>
                      <a:r>
                        <a:rPr lang="fr-FR" sz="1200" b="0" i="0" u="none" strike="noStrike" cap="none">
                          <a:solidFill>
                            <a:schemeClr val="dk1"/>
                          </a:solidFill>
                          <a:latin typeface="Barlow"/>
                          <a:ea typeface="Barlow"/>
                          <a:cs typeface="Barlow"/>
                          <a:sym typeface="Barlow"/>
                        </a:rPr>
                        <a:t>, ce n’est pas ce que vous attendez de vos professionnels de santé</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80750">
                <a:tc>
                  <a:txBody>
                    <a:bodyPr/>
                    <a:lstStyle/>
                    <a:p>
                      <a:pPr marL="0" marR="0" lvl="0" indent="0" algn="r" rtl="0">
                        <a:spcBef>
                          <a:spcPts val="0"/>
                        </a:spcBef>
                        <a:spcAft>
                          <a:spcPts val="0"/>
                        </a:spcAft>
                        <a:buNone/>
                      </a:pPr>
                      <a:r>
                        <a:rPr lang="fr-FR" sz="1200" b="1" i="0" u="none" strike="noStrike" cap="none">
                          <a:solidFill>
                            <a:schemeClr val="dk1"/>
                          </a:solidFill>
                          <a:latin typeface="Barlow"/>
                          <a:ea typeface="Barlow"/>
                          <a:cs typeface="Barlow"/>
                          <a:sym typeface="Barlow"/>
                        </a:rPr>
                        <a:t>Mal à l’aise</a:t>
                      </a:r>
                      <a:r>
                        <a:rPr lang="fr-FR" sz="1200" b="0" i="0" u="none" strike="noStrike" cap="none">
                          <a:solidFill>
                            <a:schemeClr val="dk1"/>
                          </a:solidFill>
                          <a:latin typeface="Barlow"/>
                          <a:ea typeface="Barlow"/>
                          <a:cs typeface="Barlow"/>
                          <a:sym typeface="Barlow"/>
                        </a:rPr>
                        <a:t>, vous vous sentez jugé ou coupable</a:t>
                      </a:r>
                      <a:endParaRPr/>
                    </a:p>
                  </a:txBody>
                  <a:tcPr marL="6667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2751" name="Google Shape;2751;p82"/>
          <p:cNvGrpSpPr/>
          <p:nvPr/>
        </p:nvGrpSpPr>
        <p:grpSpPr>
          <a:xfrm>
            <a:off x="10917210" y="135141"/>
            <a:ext cx="1649580" cy="808899"/>
            <a:chOff x="-161843" y="1708609"/>
            <a:chExt cx="1649580" cy="808899"/>
          </a:xfrm>
        </p:grpSpPr>
        <p:grpSp>
          <p:nvGrpSpPr>
            <p:cNvPr id="2752" name="Google Shape;2752;p82"/>
            <p:cNvGrpSpPr/>
            <p:nvPr/>
          </p:nvGrpSpPr>
          <p:grpSpPr>
            <a:xfrm>
              <a:off x="368934" y="1708609"/>
              <a:ext cx="588025" cy="588025"/>
              <a:chOff x="2641002" y="1479176"/>
              <a:chExt cx="645696" cy="645696"/>
            </a:xfrm>
          </p:grpSpPr>
          <p:sp>
            <p:nvSpPr>
              <p:cNvPr id="2753" name="Google Shape;2753;p82"/>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D7C8EA"/>
                  </a:solidFill>
                  <a:latin typeface="Barlow"/>
                  <a:ea typeface="Barlow"/>
                  <a:cs typeface="Barlow"/>
                  <a:sym typeface="Barlow"/>
                </a:endParaRPr>
              </a:p>
            </p:txBody>
          </p:sp>
          <p:pic>
            <p:nvPicPr>
              <p:cNvPr id="2754" name="Google Shape;2754;p82"/>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2755" name="Google Shape;2755;p82"/>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75673"/>
                  </a:solidFill>
                  <a:latin typeface="Barlow"/>
                  <a:ea typeface="Barlow"/>
                  <a:cs typeface="Barlow"/>
                  <a:sym typeface="Barlow"/>
                </a:rPr>
                <a:t>PvVIH</a:t>
              </a:r>
              <a:endParaRPr sz="1100" b="1">
                <a:solidFill>
                  <a:srgbClr val="175673"/>
                </a:solidFill>
                <a:latin typeface="Barlow"/>
                <a:ea typeface="Barlow"/>
                <a:cs typeface="Barlow"/>
                <a:sym typeface="Barlow"/>
              </a:endParaRPr>
            </a:p>
          </p:txBody>
        </p:sp>
      </p:grpSp>
      <p:sp>
        <p:nvSpPr>
          <p:cNvPr id="2756" name="Google Shape;2756;p8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2761"/>
        <p:cNvGrpSpPr/>
        <p:nvPr/>
      </p:nvGrpSpPr>
      <p:grpSpPr>
        <a:xfrm>
          <a:off x="0" y="0"/>
          <a:ext cx="0" cy="0"/>
          <a:chOff x="0" y="0"/>
          <a:chExt cx="0" cy="0"/>
        </a:xfrm>
      </p:grpSpPr>
      <p:sp>
        <p:nvSpPr>
          <p:cNvPr id="2762" name="Google Shape;2762;p83"/>
          <p:cNvSpPr txBox="1">
            <a:spLocks noGrp="1"/>
          </p:cNvSpPr>
          <p:nvPr>
            <p:ph type="title"/>
          </p:nvPr>
        </p:nvSpPr>
        <p:spPr>
          <a:xfrm>
            <a:off x="432000" y="1350000"/>
            <a:ext cx="8806268"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COMMENT CONVAINCRE LES PVVIH D’ARRÊTER LE TABAC ?</a:t>
            </a:r>
            <a:endParaRPr/>
          </a:p>
        </p:txBody>
      </p:sp>
      <p:sp>
        <p:nvSpPr>
          <p:cNvPr id="2763" name="Google Shape;2763;p83"/>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4c</a:t>
            </a:r>
            <a:endParaRPr/>
          </a:p>
          <a:p>
            <a:pPr marL="0" lvl="0" indent="0" algn="ctr" rtl="0">
              <a:lnSpc>
                <a:spcPct val="100000"/>
              </a:lnSpc>
              <a:spcBef>
                <a:spcPts val="0"/>
              </a:spcBef>
              <a:spcAft>
                <a:spcPts val="0"/>
              </a:spcAft>
              <a:buClr>
                <a:schemeClr val="lt1"/>
              </a:buClr>
              <a:buSzPts val="11700"/>
              <a:buNone/>
            </a:pPr>
            <a:endParaRPr/>
          </a:p>
        </p:txBody>
      </p:sp>
      <p:sp>
        <p:nvSpPr>
          <p:cNvPr id="2764" name="Google Shape;2764;p83"/>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2769"/>
        <p:cNvGrpSpPr/>
        <p:nvPr/>
      </p:nvGrpSpPr>
      <p:grpSpPr>
        <a:xfrm>
          <a:off x="0" y="0"/>
          <a:ext cx="0" cy="0"/>
          <a:chOff x="0" y="0"/>
          <a:chExt cx="0" cy="0"/>
        </a:xfrm>
      </p:grpSpPr>
      <p:graphicFrame>
        <p:nvGraphicFramePr>
          <p:cNvPr id="2770" name="Google Shape;2770;p84"/>
          <p:cNvGraphicFramePr/>
          <p:nvPr/>
        </p:nvGraphicFramePr>
        <p:xfrm>
          <a:off x="9448251" y="2073629"/>
          <a:ext cx="3000000" cy="3000000"/>
        </p:xfrm>
        <a:graphic>
          <a:graphicData uri="http://schemas.openxmlformats.org/drawingml/2006/table">
            <a:tbl>
              <a:tblPr firstRow="1" bandRow="1">
                <a:noFill/>
                <a:tableStyleId>{D0988FB2-149A-450F-9738-1AC2C797F4CA}</a:tableStyleId>
              </a:tblPr>
              <a:tblGrid>
                <a:gridCol w="1387800">
                  <a:extLst>
                    <a:ext uri="{9D8B030D-6E8A-4147-A177-3AD203B41FA5}">
                      <a16:colId xmlns:a16="http://schemas.microsoft.com/office/drawing/2014/main" val="20000"/>
                    </a:ext>
                  </a:extLst>
                </a:gridCol>
              </a:tblGrid>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95</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95</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94</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94</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91</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90</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36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90</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771" name="Google Shape;2771;p84"/>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De nombreux arguments pourraient inciter les fumeurs à arrêter de fumer : diminuer le risque de cancer, améliorer leur santé, arrêter d’endommager leurs poumons… </a:t>
            </a:r>
            <a:endParaRPr/>
          </a:p>
        </p:txBody>
      </p:sp>
      <p:graphicFrame>
        <p:nvGraphicFramePr>
          <p:cNvPr id="2772" name="Google Shape;2772;p84"/>
          <p:cNvGraphicFramePr/>
          <p:nvPr/>
        </p:nvGraphicFramePr>
        <p:xfrm>
          <a:off x="5476046" y="1988834"/>
          <a:ext cx="4320000" cy="36583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73" name="Google Shape;2773;p84"/>
          <p:cNvGraphicFramePr/>
          <p:nvPr/>
        </p:nvGraphicFramePr>
        <p:xfrm>
          <a:off x="257067" y="2073629"/>
          <a:ext cx="3000000" cy="3000000"/>
        </p:xfrm>
        <a:graphic>
          <a:graphicData uri="http://schemas.openxmlformats.org/drawingml/2006/table">
            <a:tbl>
              <a:tblPr firstRow="1" bandRow="1">
                <a:noFill/>
                <a:tableStyleId>{D0988FB2-149A-450F-9738-1AC2C797F4CA}</a:tableStyleId>
              </a:tblPr>
              <a:tblGrid>
                <a:gridCol w="5296925">
                  <a:extLst>
                    <a:ext uri="{9D8B030D-6E8A-4147-A177-3AD203B41FA5}">
                      <a16:colId xmlns:a16="http://schemas.microsoft.com/office/drawing/2014/main" val="20000"/>
                    </a:ext>
                  </a:extLst>
                </a:gridCol>
              </a:tblGrid>
              <a:tr h="493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vous diminuerez votre risque de cancer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3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votre santé s’améliorera considérablement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36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qu’en fumant, vous endommagez gravement vos poumons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3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vous améliorerez la santé de votre cœur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36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qu’en arrêtant de fumer, vous éviterez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des handicaps graves et invalidants liés au tabac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3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vous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économiserez de l’argent sur le long terme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3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maintenant,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vous augmenterez votre espérance de vie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2774" name="Google Shape;2774;p84"/>
          <p:cNvGrpSpPr/>
          <p:nvPr/>
        </p:nvGrpSpPr>
        <p:grpSpPr>
          <a:xfrm>
            <a:off x="6855609" y="1086128"/>
            <a:ext cx="1649580" cy="965861"/>
            <a:chOff x="-161843" y="1551647"/>
            <a:chExt cx="1649580" cy="965861"/>
          </a:xfrm>
        </p:grpSpPr>
        <p:grpSp>
          <p:nvGrpSpPr>
            <p:cNvPr id="2775" name="Google Shape;2775;p84"/>
            <p:cNvGrpSpPr/>
            <p:nvPr/>
          </p:nvGrpSpPr>
          <p:grpSpPr>
            <a:xfrm>
              <a:off x="368934" y="1708609"/>
              <a:ext cx="588025" cy="588025"/>
              <a:chOff x="2641002" y="1479176"/>
              <a:chExt cx="645696" cy="645696"/>
            </a:xfrm>
          </p:grpSpPr>
          <p:sp>
            <p:nvSpPr>
              <p:cNvPr id="2776" name="Google Shape;2776;p84"/>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777" name="Google Shape;2777;p84"/>
              <p:cNvPicPr preferRelativeResize="0"/>
              <p:nvPr/>
            </p:nvPicPr>
            <p:blipFill rotWithShape="1">
              <a:blip r:embed="rId4">
                <a:alphaModFix/>
              </a:blip>
              <a:srcRect/>
              <a:stretch/>
            </p:blipFill>
            <p:spPr>
              <a:xfrm>
                <a:off x="2745902" y="1584076"/>
                <a:ext cx="435896" cy="435896"/>
              </a:xfrm>
              <a:prstGeom prst="rect">
                <a:avLst/>
              </a:prstGeom>
              <a:solidFill>
                <a:srgbClr val="1E7DA7"/>
              </a:solidFill>
              <a:ln>
                <a:noFill/>
              </a:ln>
            </p:spPr>
          </p:pic>
        </p:grpSp>
        <p:sp>
          <p:nvSpPr>
            <p:cNvPr id="2778" name="Google Shape;2778;p84"/>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2779" name="Google Shape;2779;p84" descr="Fumer avec un remplissage uni"/>
            <p:cNvPicPr preferRelativeResize="0"/>
            <p:nvPr/>
          </p:nvPicPr>
          <p:blipFill rotWithShape="1">
            <a:blip r:embed="rId5">
              <a:alphaModFix/>
            </a:blip>
            <a:srcRect/>
            <a:stretch/>
          </p:blipFill>
          <p:spPr>
            <a:xfrm>
              <a:off x="898202" y="1551647"/>
              <a:ext cx="283679" cy="283679"/>
            </a:xfrm>
            <a:prstGeom prst="rect">
              <a:avLst/>
            </a:prstGeom>
            <a:noFill/>
            <a:ln>
              <a:noFill/>
            </a:ln>
          </p:spPr>
        </p:pic>
      </p:grpSp>
      <p:grpSp>
        <p:nvGrpSpPr>
          <p:cNvPr id="2780" name="Google Shape;2780;p84"/>
          <p:cNvGrpSpPr/>
          <p:nvPr/>
        </p:nvGrpSpPr>
        <p:grpSpPr>
          <a:xfrm>
            <a:off x="10651438" y="839528"/>
            <a:ext cx="1278321" cy="937230"/>
            <a:chOff x="9408744" y="1185992"/>
            <a:chExt cx="1278321" cy="937230"/>
          </a:xfrm>
        </p:grpSpPr>
        <p:sp>
          <p:nvSpPr>
            <p:cNvPr id="2781" name="Google Shape;2781;p84"/>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782" name="Google Shape;2782;p84"/>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783" name="Google Shape;2783;p84"/>
            <p:cNvGrpSpPr/>
            <p:nvPr/>
          </p:nvGrpSpPr>
          <p:grpSpPr>
            <a:xfrm>
              <a:off x="9823218" y="1287315"/>
              <a:ext cx="442309" cy="416627"/>
              <a:chOff x="6478588" y="5773739"/>
              <a:chExt cx="492125" cy="463550"/>
            </a:xfrm>
          </p:grpSpPr>
          <p:sp>
            <p:nvSpPr>
              <p:cNvPr id="2784" name="Google Shape;2784;p84"/>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85" name="Google Shape;2785;p84"/>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86" name="Google Shape;2786;p84"/>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87" name="Google Shape;2787;p84"/>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88" name="Google Shape;2788;p84"/>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89" name="Google Shape;2789;p84"/>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0" name="Google Shape;2790;p84"/>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1" name="Google Shape;2791;p84"/>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2" name="Google Shape;2792;p84"/>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3" name="Google Shape;2793;p84"/>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4" name="Google Shape;2794;p84"/>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5" name="Google Shape;2795;p84"/>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796" name="Google Shape;2796;p84"/>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797" name="Google Shape;2797;p84"/>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graphicFrame>
        <p:nvGraphicFramePr>
          <p:cNvPr id="2798" name="Google Shape;2798;p84"/>
          <p:cNvGraphicFramePr/>
          <p:nvPr/>
        </p:nvGraphicFramePr>
        <p:xfrm>
          <a:off x="10541960" y="2073629"/>
          <a:ext cx="3000000" cy="3000000"/>
        </p:xfrm>
        <a:graphic>
          <a:graphicData uri="http://schemas.openxmlformats.org/drawingml/2006/table">
            <a:tbl>
              <a:tblPr firstRow="1" bandRow="1">
                <a:noFill/>
                <a:tableStyleId>{D0988FB2-149A-450F-9738-1AC2C797F4CA}</a:tableStyleId>
              </a:tblPr>
              <a:tblGrid>
                <a:gridCol w="1387800">
                  <a:extLst>
                    <a:ext uri="{9D8B030D-6E8A-4147-A177-3AD203B41FA5}">
                      <a16:colId xmlns:a16="http://schemas.microsoft.com/office/drawing/2014/main" val="20000"/>
                    </a:ext>
                  </a:extLst>
                </a:gridCol>
              </a:tblGrid>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87</a:t>
                      </a:r>
                      <a:endParaRPr sz="1100" b="1"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87</a:t>
                      </a:r>
                      <a:endParaRPr sz="1100" b="1"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3600">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77</a:t>
                      </a:r>
                      <a:endParaRPr sz="1100" b="1"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85</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77</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78</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3600">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82</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799" name="Google Shape;2799;p84"/>
          <p:cNvSpPr txBox="1"/>
          <p:nvPr/>
        </p:nvSpPr>
        <p:spPr>
          <a:xfrm>
            <a:off x="8534400" y="6047147"/>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professionnels de santé.</a:t>
            </a:r>
            <a:endParaRPr/>
          </a:p>
        </p:txBody>
      </p:sp>
      <p:sp>
        <p:nvSpPr>
          <p:cNvPr id="2800" name="Google Shape;2800;p84"/>
          <p:cNvSpPr txBox="1"/>
          <p:nvPr/>
        </p:nvSpPr>
        <p:spPr>
          <a:xfrm>
            <a:off x="450000" y="5927627"/>
            <a:ext cx="7345491" cy="5707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Q33</a:t>
            </a:r>
            <a:r>
              <a:rPr lang="fr-FR" sz="1000">
                <a:solidFill>
                  <a:srgbClr val="002060"/>
                </a:solidFill>
                <a:latin typeface="Barlow"/>
                <a:ea typeface="Barlow"/>
                <a:cs typeface="Barlow"/>
                <a:sym typeface="Barlow"/>
              </a:rPr>
              <a:t>.</a:t>
            </a:r>
            <a:r>
              <a:rPr lang="fr-FR" sz="1000" u="none" strike="noStrike" cap="none">
                <a:solidFill>
                  <a:srgbClr val="002060"/>
                </a:solidFill>
                <a:latin typeface="Barlow"/>
                <a:ea typeface="Barlow"/>
                <a:cs typeface="Barlow"/>
                <a:sym typeface="Barlow"/>
              </a:rPr>
              <a:t> Pour chacune des affirmations suivantes, diriez-vous qu’il s’agit d’un argument qui pourrait vous inciter à arrêter de fumer ? </a:t>
            </a:r>
            <a:r>
              <a:rPr lang="fr-FR" sz="1000" i="1">
                <a:solidFill>
                  <a:srgbClr val="002060"/>
                </a:solidFill>
                <a:latin typeface="Barlow"/>
                <a:ea typeface="Barlow"/>
                <a:cs typeface="Barlow"/>
                <a:sym typeface="Barlow"/>
              </a:rPr>
              <a:t>Base : PvVIH qui fument actuellement (n = 126) / </a:t>
            </a:r>
            <a:r>
              <a:rPr lang="fr-FR" sz="1000" u="none" strike="noStrike" cap="none">
                <a:solidFill>
                  <a:srgbClr val="002060"/>
                </a:solidFill>
                <a:latin typeface="Barlow"/>
                <a:ea typeface="Barlow"/>
                <a:cs typeface="Barlow"/>
                <a:sym typeface="Barlow"/>
              </a:rPr>
              <a:t>Q23. Pour chacune des affirmations suivantes, diriez-vous qu’il s’agit d’un argument pertinent qui pourraient inciter les PvVIH que vous suivez à arrêter de fumer ? </a:t>
            </a: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801" name="Google Shape;2801;p84"/>
          <p:cNvGraphicFramePr/>
          <p:nvPr/>
        </p:nvGraphicFramePr>
        <p:xfrm>
          <a:off x="2625591" y="5528862"/>
          <a:ext cx="3000000" cy="3000000"/>
        </p:xfrm>
        <a:graphic>
          <a:graphicData uri="http://schemas.openxmlformats.org/drawingml/2006/table">
            <a:tbl>
              <a:tblPr firstRow="1" bandRow="1">
                <a:noFill/>
                <a:tableStyleId>{D0988FB2-149A-450F-9738-1AC2C797F4CA}</a:tableStyleId>
              </a:tblPr>
              <a:tblGrid>
                <a:gridCol w="1514475">
                  <a:extLst>
                    <a:ext uri="{9D8B030D-6E8A-4147-A177-3AD203B41FA5}">
                      <a16:colId xmlns:a16="http://schemas.microsoft.com/office/drawing/2014/main" val="20000"/>
                    </a:ext>
                  </a:extLst>
                </a:gridCol>
                <a:gridCol w="1743075">
                  <a:extLst>
                    <a:ext uri="{9D8B030D-6E8A-4147-A177-3AD203B41FA5}">
                      <a16:colId xmlns:a16="http://schemas.microsoft.com/office/drawing/2014/main" val="20001"/>
                    </a:ext>
                  </a:extLst>
                </a:gridCol>
                <a:gridCol w="1996925">
                  <a:extLst>
                    <a:ext uri="{9D8B030D-6E8A-4147-A177-3AD203B41FA5}">
                      <a16:colId xmlns:a16="http://schemas.microsoft.com/office/drawing/2014/main" val="20002"/>
                    </a:ext>
                  </a:extLst>
                </a:gridCol>
                <a:gridCol w="1751500">
                  <a:extLst>
                    <a:ext uri="{9D8B030D-6E8A-4147-A177-3AD203B41FA5}">
                      <a16:colId xmlns:a16="http://schemas.microsoft.com/office/drawing/2014/main" val="20003"/>
                    </a:ext>
                  </a:extLst>
                </a:gridCol>
              </a:tblGrid>
              <a:tr h="43087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CERTAINEMENT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PROBABLEMENT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PROBABLEMENT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CERTAINEMENT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02" name="Google Shape;2802;p8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803" name="Google Shape;2803;p84"/>
          <p:cNvSpPr txBox="1"/>
          <p:nvPr/>
        </p:nvSpPr>
        <p:spPr>
          <a:xfrm>
            <a:off x="9771439" y="1831115"/>
            <a:ext cx="698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sp>
        <p:nvSpPr>
          <p:cNvPr id="2804" name="Google Shape;2804;p84"/>
          <p:cNvSpPr txBox="1"/>
          <p:nvPr/>
        </p:nvSpPr>
        <p:spPr>
          <a:xfrm>
            <a:off x="10919298" y="1831115"/>
            <a:ext cx="698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FFAC6F"/>
                </a:highlight>
                <a:latin typeface="Barlow"/>
                <a:ea typeface="Barlow"/>
                <a:cs typeface="Barlow"/>
                <a:sym typeface="Barlow"/>
              </a:rPr>
              <a:t>% Oui</a:t>
            </a:r>
            <a:endParaRPr sz="2000" b="1">
              <a:solidFill>
                <a:schemeClr val="lt1"/>
              </a:solidFill>
              <a:highlight>
                <a:srgbClr val="FFAC6F"/>
              </a:highlight>
              <a:latin typeface="Barlow"/>
              <a:ea typeface="Barlow"/>
              <a:cs typeface="Barlow"/>
              <a:sym typeface="Barlow"/>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2809"/>
        <p:cNvGrpSpPr/>
        <p:nvPr/>
      </p:nvGrpSpPr>
      <p:grpSpPr>
        <a:xfrm>
          <a:off x="0" y="0"/>
          <a:ext cx="0" cy="0"/>
          <a:chOff x="0" y="0"/>
          <a:chExt cx="0" cy="0"/>
        </a:xfrm>
      </p:grpSpPr>
      <p:sp>
        <p:nvSpPr>
          <p:cNvPr id="2810" name="Google Shape;2810;p85"/>
          <p:cNvSpPr txBox="1">
            <a:spLocks noGrp="1"/>
          </p:cNvSpPr>
          <p:nvPr>
            <p:ph type="title"/>
          </p:nvPr>
        </p:nvSpPr>
        <p:spPr>
          <a:xfrm>
            <a:off x="450000" y="279223"/>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seuls arguments qui résonnent moins pour les fumeurs sont le fait de protéger leur entourage du tabagisme passif et de savoir qu’ils donneront le bon exemple.</a:t>
            </a:r>
            <a:endParaRPr/>
          </a:p>
        </p:txBody>
      </p:sp>
      <p:sp>
        <p:nvSpPr>
          <p:cNvPr id="2811" name="Google Shape;2811;p85"/>
          <p:cNvSpPr txBox="1"/>
          <p:nvPr/>
        </p:nvSpPr>
        <p:spPr>
          <a:xfrm>
            <a:off x="450000" y="5927627"/>
            <a:ext cx="7345491" cy="5707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000" u="none" strike="noStrike" cap="none">
                <a:solidFill>
                  <a:srgbClr val="002060"/>
                </a:solidFill>
                <a:latin typeface="Barlow"/>
                <a:ea typeface="Barlow"/>
                <a:cs typeface="Barlow"/>
                <a:sym typeface="Barlow"/>
              </a:rPr>
              <a:t>Q33</a:t>
            </a:r>
            <a:r>
              <a:rPr lang="fr-FR" sz="1000">
                <a:solidFill>
                  <a:srgbClr val="002060"/>
                </a:solidFill>
                <a:latin typeface="Barlow"/>
                <a:ea typeface="Barlow"/>
                <a:cs typeface="Barlow"/>
                <a:sym typeface="Barlow"/>
              </a:rPr>
              <a:t>.</a:t>
            </a:r>
            <a:r>
              <a:rPr lang="fr-FR" sz="1000" u="none" strike="noStrike" cap="none">
                <a:solidFill>
                  <a:srgbClr val="002060"/>
                </a:solidFill>
                <a:latin typeface="Barlow"/>
                <a:ea typeface="Barlow"/>
                <a:cs typeface="Barlow"/>
                <a:sym typeface="Barlow"/>
              </a:rPr>
              <a:t> Pour chacune des affirmations suivantes, diriez-vous qu’il s’agit d’un argument qui pourrait vous inciter à arrêter de fumer ? </a:t>
            </a:r>
            <a:r>
              <a:rPr lang="fr-FR" sz="1000" i="1">
                <a:solidFill>
                  <a:srgbClr val="002060"/>
                </a:solidFill>
                <a:latin typeface="Barlow"/>
                <a:ea typeface="Barlow"/>
                <a:cs typeface="Barlow"/>
                <a:sym typeface="Barlow"/>
              </a:rPr>
              <a:t>Base : PvVIH qui fument actuellement (n = 126) / </a:t>
            </a:r>
            <a:r>
              <a:rPr lang="fr-FR" sz="1000" u="none" strike="noStrike" cap="none">
                <a:solidFill>
                  <a:srgbClr val="002060"/>
                </a:solidFill>
                <a:latin typeface="Barlow"/>
                <a:ea typeface="Barlow"/>
                <a:cs typeface="Barlow"/>
                <a:sym typeface="Barlow"/>
              </a:rPr>
              <a:t>Q23. Pour chacune des affirmations suivantes, diriez-vous qu’il s’agit d’un argument pertinent qui pourraient inciter les PvVIH que vous suivez à arrêter de fumer ? </a:t>
            </a: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812" name="Google Shape;2812;p85"/>
          <p:cNvGraphicFramePr/>
          <p:nvPr/>
        </p:nvGraphicFramePr>
        <p:xfrm>
          <a:off x="403164" y="2120239"/>
          <a:ext cx="3000000" cy="3000000"/>
        </p:xfrm>
        <a:graphic>
          <a:graphicData uri="http://schemas.openxmlformats.org/drawingml/2006/table">
            <a:tbl>
              <a:tblPr firstRow="1" bandRow="1">
                <a:noFill/>
                <a:tableStyleId>{D0988FB2-149A-450F-9738-1AC2C797F4CA}</a:tableStyleId>
              </a:tblPr>
              <a:tblGrid>
                <a:gridCol w="5035500">
                  <a:extLst>
                    <a:ext uri="{9D8B030D-6E8A-4147-A177-3AD203B41FA5}">
                      <a16:colId xmlns:a16="http://schemas.microsoft.com/office/drawing/2014/main" val="20000"/>
                    </a:ext>
                  </a:extLst>
                </a:gridCol>
              </a:tblGrid>
              <a:tr h="4908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qu’en arrêtant de fumer, vous éliminerez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la mauvaise haleine et les dents jaunes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0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vous gagnerez</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 des années de vie en bonne santé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08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 fumer aura un impact plus important sur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votre espérance de vie que l’infection par le VIH elle-même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54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votre peau paraîtra plus jeune et plus saine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08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 fumer conduira à de mauvais résultats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dans vos analyses et vos examens de santé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769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Savoir qu’en arrêtant de fumer, vous protégerez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votre famille et vos amis du tabagisme passif</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0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Savoir qu’en arrêtant de fumer, vous donnerez le bon exemple</a:t>
                      </a:r>
                      <a:endParaRPr/>
                    </a:p>
                    <a:p>
                      <a:pPr marL="0" marR="0" lvl="0" indent="0" algn="r" rtl="0">
                        <a:spcBef>
                          <a:spcPts val="0"/>
                        </a:spcBef>
                        <a:spcAft>
                          <a:spcPts val="0"/>
                        </a:spcAft>
                        <a:buNone/>
                      </a:pP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2813" name="Google Shape;2813;p85"/>
          <p:cNvGrpSpPr/>
          <p:nvPr/>
        </p:nvGrpSpPr>
        <p:grpSpPr>
          <a:xfrm>
            <a:off x="6526458" y="1086128"/>
            <a:ext cx="2210270" cy="965861"/>
            <a:chOff x="-442188" y="1551647"/>
            <a:chExt cx="2210270" cy="965861"/>
          </a:xfrm>
        </p:grpSpPr>
        <p:grpSp>
          <p:nvGrpSpPr>
            <p:cNvPr id="2814" name="Google Shape;2814;p85"/>
            <p:cNvGrpSpPr/>
            <p:nvPr/>
          </p:nvGrpSpPr>
          <p:grpSpPr>
            <a:xfrm>
              <a:off x="368934" y="1708609"/>
              <a:ext cx="588025" cy="588025"/>
              <a:chOff x="2641002" y="1479176"/>
              <a:chExt cx="645696" cy="645696"/>
            </a:xfrm>
          </p:grpSpPr>
          <p:sp>
            <p:nvSpPr>
              <p:cNvPr id="2815" name="Google Shape;2815;p85"/>
              <p:cNvSpPr/>
              <p:nvPr/>
            </p:nvSpPr>
            <p:spPr>
              <a:xfrm>
                <a:off x="2641002" y="1479176"/>
                <a:ext cx="645696" cy="645696"/>
              </a:xfrm>
              <a:prstGeom prst="ellipse">
                <a:avLst/>
              </a:prstGeom>
              <a:solidFill>
                <a:srgbClr val="1E7D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pic>
            <p:nvPicPr>
              <p:cNvPr id="2816" name="Google Shape;2816;p85"/>
              <p:cNvPicPr preferRelativeResize="0"/>
              <p:nvPr/>
            </p:nvPicPr>
            <p:blipFill rotWithShape="1">
              <a:blip r:embed="rId3">
                <a:alphaModFix/>
              </a:blip>
              <a:srcRect/>
              <a:stretch/>
            </p:blipFill>
            <p:spPr>
              <a:xfrm>
                <a:off x="2745902" y="1584076"/>
                <a:ext cx="435896" cy="435896"/>
              </a:xfrm>
              <a:prstGeom prst="rect">
                <a:avLst/>
              </a:prstGeom>
              <a:solidFill>
                <a:srgbClr val="1E7DA7"/>
              </a:solidFill>
              <a:ln>
                <a:noFill/>
              </a:ln>
            </p:spPr>
          </p:pic>
        </p:grpSp>
        <p:sp>
          <p:nvSpPr>
            <p:cNvPr id="2817" name="Google Shape;2817;p85"/>
            <p:cNvSpPr txBox="1"/>
            <p:nvPr/>
          </p:nvSpPr>
          <p:spPr>
            <a:xfrm>
              <a:off x="-442188" y="2348231"/>
              <a:ext cx="2210270" cy="1692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100" b="1">
                  <a:solidFill>
                    <a:srgbClr val="1E7DA7"/>
                  </a:solidFill>
                  <a:latin typeface="Barlow"/>
                  <a:ea typeface="Barlow"/>
                  <a:cs typeface="Barlow"/>
                  <a:sym typeface="Barlow"/>
                </a:rPr>
                <a:t>PvVIH fumeurs actuels</a:t>
              </a:r>
              <a:endParaRPr/>
            </a:p>
          </p:txBody>
        </p:sp>
        <p:pic>
          <p:nvPicPr>
            <p:cNvPr id="2818" name="Google Shape;2818;p85" descr="Fumer avec un remplissage uni"/>
            <p:cNvPicPr preferRelativeResize="0"/>
            <p:nvPr/>
          </p:nvPicPr>
          <p:blipFill rotWithShape="1">
            <a:blip r:embed="rId4">
              <a:alphaModFix/>
            </a:blip>
            <a:srcRect/>
            <a:stretch/>
          </p:blipFill>
          <p:spPr>
            <a:xfrm>
              <a:off x="898202" y="1551647"/>
              <a:ext cx="283679" cy="283679"/>
            </a:xfrm>
            <a:prstGeom prst="rect">
              <a:avLst/>
            </a:prstGeom>
            <a:noFill/>
            <a:ln>
              <a:noFill/>
            </a:ln>
          </p:spPr>
        </p:pic>
      </p:grpSp>
      <p:sp>
        <p:nvSpPr>
          <p:cNvPr id="2819" name="Google Shape;2819;p85"/>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graphicFrame>
        <p:nvGraphicFramePr>
          <p:cNvPr id="2820" name="Google Shape;2820;p85"/>
          <p:cNvGraphicFramePr/>
          <p:nvPr/>
        </p:nvGraphicFramePr>
        <p:xfrm>
          <a:off x="10563204" y="2096934"/>
          <a:ext cx="3000000" cy="3000000"/>
        </p:xfrm>
        <a:graphic>
          <a:graphicData uri="http://schemas.openxmlformats.org/drawingml/2006/table">
            <a:tbl>
              <a:tblPr firstRow="1" bandRow="1">
                <a:noFill/>
                <a:tableStyleId>{D0988FB2-149A-450F-9738-1AC2C797F4CA}</a:tableStyleId>
              </a:tblPr>
              <a:tblGrid>
                <a:gridCol w="1387800">
                  <a:extLst>
                    <a:ext uri="{9D8B030D-6E8A-4147-A177-3AD203B41FA5}">
                      <a16:colId xmlns:a16="http://schemas.microsoft.com/office/drawing/2014/main" val="20000"/>
                    </a:ext>
                  </a:extLst>
                </a:gridCol>
              </a:tblGrid>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59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84</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84</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53</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59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61</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0275">
                <a:tc>
                  <a:txBody>
                    <a:bodyPr/>
                    <a:lstStyle/>
                    <a:p>
                      <a:pPr marL="0" marR="0" lvl="0" indent="0" algn="ctr" rtl="0">
                        <a:lnSpc>
                          <a:spcPct val="100000"/>
                        </a:lnSpc>
                        <a:spcBef>
                          <a:spcPts val="0"/>
                        </a:spcBef>
                        <a:spcAft>
                          <a:spcPts val="0"/>
                        </a:spcAft>
                        <a:buClr>
                          <a:srgbClr val="FFAB6F"/>
                        </a:buClr>
                        <a:buSzPts val="1200"/>
                        <a:buFont typeface="Barlow"/>
                        <a:buNone/>
                      </a:pPr>
                      <a:r>
                        <a:rPr lang="fr-FR" sz="1200" b="1" i="0" u="none" strike="noStrike" cap="none">
                          <a:solidFill>
                            <a:srgbClr val="FFAB6F"/>
                          </a:solidFill>
                          <a:latin typeface="Barlow"/>
                          <a:ea typeface="Barlow"/>
                          <a:cs typeface="Barlow"/>
                          <a:sym typeface="Barlow"/>
                        </a:rPr>
                        <a:t>31</a:t>
                      </a:r>
                      <a:endParaRPr sz="1200" b="1" i="0" u="none" strike="noStrike" cap="none">
                        <a:solidFill>
                          <a:srgbClr val="FFAB6F"/>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821" name="Google Shape;2821;p85"/>
          <p:cNvSpPr txBox="1"/>
          <p:nvPr/>
        </p:nvSpPr>
        <p:spPr>
          <a:xfrm>
            <a:off x="8534400" y="6047147"/>
            <a:ext cx="2611728"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100" i="1">
                <a:solidFill>
                  <a:srgbClr val="7F7F7F"/>
                </a:solidFill>
                <a:latin typeface="Barlow"/>
                <a:ea typeface="Barlow"/>
                <a:cs typeface="Barlow"/>
                <a:sym typeface="Barlow"/>
              </a:rPr>
              <a:t>La formulation des items a été adaptée pour les professionnels de santé.</a:t>
            </a:r>
            <a:endParaRPr/>
          </a:p>
        </p:txBody>
      </p:sp>
      <p:sp>
        <p:nvSpPr>
          <p:cNvPr id="2822" name="Google Shape;2822;p8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823" name="Google Shape;2823;p85"/>
          <p:cNvGraphicFramePr/>
          <p:nvPr/>
        </p:nvGraphicFramePr>
        <p:xfrm>
          <a:off x="2593020" y="5528862"/>
          <a:ext cx="3000000" cy="3000000"/>
        </p:xfrm>
        <a:graphic>
          <a:graphicData uri="http://schemas.openxmlformats.org/drawingml/2006/table">
            <a:tbl>
              <a:tblPr firstRow="1" bandRow="1">
                <a:noFill/>
                <a:tableStyleId>{D0988FB2-149A-450F-9738-1AC2C797F4CA}</a:tableStyleId>
              </a:tblPr>
              <a:tblGrid>
                <a:gridCol w="1514475">
                  <a:extLst>
                    <a:ext uri="{9D8B030D-6E8A-4147-A177-3AD203B41FA5}">
                      <a16:colId xmlns:a16="http://schemas.microsoft.com/office/drawing/2014/main" val="20000"/>
                    </a:ext>
                  </a:extLst>
                </a:gridCol>
                <a:gridCol w="1743075">
                  <a:extLst>
                    <a:ext uri="{9D8B030D-6E8A-4147-A177-3AD203B41FA5}">
                      <a16:colId xmlns:a16="http://schemas.microsoft.com/office/drawing/2014/main" val="20001"/>
                    </a:ext>
                  </a:extLst>
                </a:gridCol>
                <a:gridCol w="1996925">
                  <a:extLst>
                    <a:ext uri="{9D8B030D-6E8A-4147-A177-3AD203B41FA5}">
                      <a16:colId xmlns:a16="http://schemas.microsoft.com/office/drawing/2014/main" val="20002"/>
                    </a:ext>
                  </a:extLst>
                </a:gridCol>
                <a:gridCol w="1751500">
                  <a:extLst>
                    <a:ext uri="{9D8B030D-6E8A-4147-A177-3AD203B41FA5}">
                      <a16:colId xmlns:a16="http://schemas.microsoft.com/office/drawing/2014/main" val="20003"/>
                    </a:ext>
                  </a:extLst>
                </a:gridCol>
              </a:tblGrid>
              <a:tr h="430875">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CERTAINEMENT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PROBABLEMENT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PROBABLEMENT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CERTAINEMENT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824" name="Google Shape;2824;p85"/>
          <p:cNvGrpSpPr/>
          <p:nvPr/>
        </p:nvGrpSpPr>
        <p:grpSpPr>
          <a:xfrm>
            <a:off x="10651438" y="839528"/>
            <a:ext cx="1278321" cy="937230"/>
            <a:chOff x="9408744" y="1185992"/>
            <a:chExt cx="1278321" cy="937230"/>
          </a:xfrm>
        </p:grpSpPr>
        <p:sp>
          <p:nvSpPr>
            <p:cNvPr id="2825" name="Google Shape;2825;p85"/>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826" name="Google Shape;2826;p85"/>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827" name="Google Shape;2827;p85"/>
            <p:cNvGrpSpPr/>
            <p:nvPr/>
          </p:nvGrpSpPr>
          <p:grpSpPr>
            <a:xfrm>
              <a:off x="9823218" y="1287315"/>
              <a:ext cx="442309" cy="416627"/>
              <a:chOff x="6478588" y="5773739"/>
              <a:chExt cx="492125" cy="463550"/>
            </a:xfrm>
          </p:grpSpPr>
          <p:sp>
            <p:nvSpPr>
              <p:cNvPr id="2828" name="Google Shape;2828;p85"/>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29" name="Google Shape;2829;p85"/>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0" name="Google Shape;2830;p85"/>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1" name="Google Shape;2831;p85"/>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2" name="Google Shape;2832;p85"/>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3" name="Google Shape;2833;p85"/>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4" name="Google Shape;2834;p85"/>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5" name="Google Shape;2835;p85"/>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6" name="Google Shape;2836;p85"/>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7" name="Google Shape;2837;p85"/>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8" name="Google Shape;2838;p85"/>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39" name="Google Shape;2839;p85"/>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40" name="Google Shape;2840;p85"/>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841" name="Google Shape;2841;p85"/>
          <p:cNvSpPr txBox="1"/>
          <p:nvPr/>
        </p:nvSpPr>
        <p:spPr>
          <a:xfrm>
            <a:off x="9746298" y="1831115"/>
            <a:ext cx="698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2842" name="Google Shape;2842;p85"/>
          <p:cNvGraphicFramePr/>
          <p:nvPr/>
        </p:nvGraphicFramePr>
        <p:xfrm>
          <a:off x="9413034" y="2096934"/>
          <a:ext cx="3000000" cy="3000000"/>
        </p:xfrm>
        <a:graphic>
          <a:graphicData uri="http://schemas.openxmlformats.org/drawingml/2006/table">
            <a:tbl>
              <a:tblPr firstRow="1" bandRow="1">
                <a:noFill/>
                <a:tableStyleId>{D0988FB2-149A-450F-9738-1AC2C797F4CA}</a:tableStyleId>
              </a:tblPr>
              <a:tblGrid>
                <a:gridCol w="1387800">
                  <a:extLst>
                    <a:ext uri="{9D8B030D-6E8A-4147-A177-3AD203B41FA5}">
                      <a16:colId xmlns:a16="http://schemas.microsoft.com/office/drawing/2014/main" val="20000"/>
                    </a:ext>
                  </a:extLst>
                </a:gridCol>
              </a:tblGrid>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86</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86</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83</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82</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79</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63</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027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52</a:t>
                      </a:r>
                      <a:endParaRPr sz="11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2843" name="Google Shape;2843;p85"/>
          <p:cNvGraphicFramePr/>
          <p:nvPr/>
        </p:nvGraphicFramePr>
        <p:xfrm>
          <a:off x="5476046" y="1988834"/>
          <a:ext cx="4320000" cy="3658340"/>
        </p:xfrm>
        <a:graphic>
          <a:graphicData uri="http://schemas.openxmlformats.org/drawingml/2006/chart">
            <c:chart xmlns:c="http://schemas.openxmlformats.org/drawingml/2006/chart" xmlns:r="http://schemas.openxmlformats.org/officeDocument/2006/relationships" r:id="rId5"/>
          </a:graphicData>
        </a:graphic>
      </p:graphicFrame>
      <p:sp>
        <p:nvSpPr>
          <p:cNvPr id="2844" name="Google Shape;2844;p85"/>
          <p:cNvSpPr txBox="1"/>
          <p:nvPr/>
        </p:nvSpPr>
        <p:spPr>
          <a:xfrm>
            <a:off x="10919298" y="1831115"/>
            <a:ext cx="698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lt1"/>
                </a:solidFill>
                <a:highlight>
                  <a:srgbClr val="FFAC6F"/>
                </a:highlight>
                <a:latin typeface="Barlow"/>
                <a:ea typeface="Barlow"/>
                <a:cs typeface="Barlow"/>
                <a:sym typeface="Barlow"/>
              </a:rPr>
              <a:t>% Oui</a:t>
            </a:r>
            <a:endParaRPr sz="2000" b="1">
              <a:solidFill>
                <a:schemeClr val="lt1"/>
              </a:solidFill>
              <a:highlight>
                <a:srgbClr val="FFAC6F"/>
              </a:highlight>
              <a:latin typeface="Barlow"/>
              <a:ea typeface="Barlow"/>
              <a:cs typeface="Barlow"/>
              <a:sym typeface="Barlow"/>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49"/>
        <p:cNvGrpSpPr/>
        <p:nvPr/>
      </p:nvGrpSpPr>
      <p:grpSpPr>
        <a:xfrm>
          <a:off x="0" y="0"/>
          <a:ext cx="0" cy="0"/>
          <a:chOff x="0" y="0"/>
          <a:chExt cx="0" cy="0"/>
        </a:xfrm>
      </p:grpSpPr>
      <p:sp>
        <p:nvSpPr>
          <p:cNvPr id="2850" name="Google Shape;2850;p86"/>
          <p:cNvSpPr txBox="1">
            <a:spLocks noGrp="1"/>
          </p:cNvSpPr>
          <p:nvPr>
            <p:ph type="title"/>
          </p:nvPr>
        </p:nvSpPr>
        <p:spPr>
          <a:xfrm>
            <a:off x="431999" y="1350000"/>
            <a:ext cx="9169201"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b="0"/>
              <a:t>QUELLES RESSOURCES POUR LES PROFESSIONNELS DE SANTÉ POUR ACCOMPAGNER LES PVVIH DANS L’ARRÊT DU TABAC ?</a:t>
            </a:r>
            <a:br>
              <a:rPr lang="fr-FR" b="0"/>
            </a:br>
            <a:r>
              <a:rPr lang="fr-FR" b="0"/>
              <a:t>QUEL NIVEAU D’INFORMATION ?</a:t>
            </a:r>
            <a:endParaRPr b="0"/>
          </a:p>
        </p:txBody>
      </p:sp>
      <p:sp>
        <p:nvSpPr>
          <p:cNvPr id="2851" name="Google Shape;2851;p86"/>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5</a:t>
            </a:r>
            <a:endParaRPr/>
          </a:p>
          <a:p>
            <a:pPr marL="0" lvl="0" indent="0" algn="ctr" rtl="0">
              <a:lnSpc>
                <a:spcPct val="100000"/>
              </a:lnSpc>
              <a:spcBef>
                <a:spcPts val="0"/>
              </a:spcBef>
              <a:spcAft>
                <a:spcPts val="0"/>
              </a:spcAft>
              <a:buClr>
                <a:schemeClr val="lt1"/>
              </a:buClr>
              <a:buSzPts val="11700"/>
              <a:buNone/>
            </a:pPr>
            <a:endParaRPr/>
          </a:p>
        </p:txBody>
      </p:sp>
      <p:sp>
        <p:nvSpPr>
          <p:cNvPr id="2852" name="Google Shape;2852;p86"/>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2857"/>
        <p:cNvGrpSpPr/>
        <p:nvPr/>
      </p:nvGrpSpPr>
      <p:grpSpPr>
        <a:xfrm>
          <a:off x="0" y="0"/>
          <a:ext cx="0" cy="0"/>
          <a:chOff x="0" y="0"/>
          <a:chExt cx="0" cy="0"/>
        </a:xfrm>
      </p:grpSpPr>
      <p:graphicFrame>
        <p:nvGraphicFramePr>
          <p:cNvPr id="2858" name="Google Shape;2858;p87"/>
          <p:cNvGraphicFramePr/>
          <p:nvPr/>
        </p:nvGraphicFramePr>
        <p:xfrm>
          <a:off x="7102794" y="1407070"/>
          <a:ext cx="3000000" cy="3000000"/>
        </p:xfrm>
        <a:graphic>
          <a:graphicData uri="http://schemas.openxmlformats.org/drawingml/2006/table">
            <a:tbl>
              <a:tblPr firstRow="1" bandRow="1">
                <a:noFill/>
                <a:tableStyleId>{D0988FB2-149A-450F-9738-1AC2C797F4CA}</a:tableStyleId>
              </a:tblPr>
              <a:tblGrid>
                <a:gridCol w="1413950">
                  <a:extLst>
                    <a:ext uri="{9D8B030D-6E8A-4147-A177-3AD203B41FA5}">
                      <a16:colId xmlns:a16="http://schemas.microsoft.com/office/drawing/2014/main" val="20000"/>
                    </a:ext>
                  </a:extLst>
                </a:gridCol>
              </a:tblGrid>
              <a:tr h="12346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XX</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346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XX</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346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XX</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859" name="Google Shape;2859;p87"/>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Un manque crucial d’informations sur le public que sont les PVVIH qui fument : seulement la moitié des professionnels de santé ont été informé sur ce sujet. </a:t>
            </a:r>
            <a:endParaRPr/>
          </a:p>
        </p:txBody>
      </p:sp>
      <p:sp>
        <p:nvSpPr>
          <p:cNvPr id="2860" name="Google Shape;2860;p87"/>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Q7. Vous personnellement, avez-vous déjà reçu des informations que vous pouvez appliquer dans votre pratique médicale sur les sujets suivants…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861" name="Google Shape;2861;p87"/>
          <p:cNvGraphicFramePr/>
          <p:nvPr/>
        </p:nvGraphicFramePr>
        <p:xfrm>
          <a:off x="5231510" y="1418435"/>
          <a:ext cx="4339785" cy="3924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62" name="Google Shape;2862;p87"/>
          <p:cNvGraphicFramePr/>
          <p:nvPr/>
        </p:nvGraphicFramePr>
        <p:xfrm>
          <a:off x="589787" y="1603429"/>
          <a:ext cx="3000000" cy="3000000"/>
        </p:xfrm>
        <a:graphic>
          <a:graphicData uri="http://schemas.openxmlformats.org/drawingml/2006/table">
            <a:tbl>
              <a:tblPr firstRow="1" bandRow="1">
                <a:noFill/>
                <a:tableStyleId>{D0988FB2-149A-450F-9738-1AC2C797F4CA}</a:tableStyleId>
              </a:tblPr>
              <a:tblGrid>
                <a:gridCol w="4794125">
                  <a:extLst>
                    <a:ext uri="{9D8B030D-6E8A-4147-A177-3AD203B41FA5}">
                      <a16:colId xmlns:a16="http://schemas.microsoft.com/office/drawing/2014/main" val="20000"/>
                    </a:ext>
                  </a:extLst>
                </a:gridCol>
              </a:tblGrid>
              <a:tr h="1169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L’importance de faire de la prévention auprès des personnes vivant avec le VIH sur leur consommation de tabac, de cannabis ou autre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692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L’impact du tabac sur la santé des personnes vivant avec le 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692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La manière d’aborder le sujet de la consommation de tabac ou de drogue auprès des personnes vivant avec le 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863" name="Google Shape;2863;p87"/>
          <p:cNvGraphicFramePr/>
          <p:nvPr/>
        </p:nvGraphicFramePr>
        <p:xfrm>
          <a:off x="1595361" y="5213289"/>
          <a:ext cx="3000000" cy="3000000"/>
        </p:xfrm>
        <a:graphic>
          <a:graphicData uri="http://schemas.openxmlformats.org/drawingml/2006/table">
            <a:tbl>
              <a:tblPr firstRow="1" bandRow="1">
                <a:noFill/>
                <a:tableStyleId>{D0988FB2-149A-450F-9738-1AC2C797F4CA}</a:tableStyleId>
              </a:tblPr>
              <a:tblGrid>
                <a:gridCol w="1725750">
                  <a:extLst>
                    <a:ext uri="{9D8B030D-6E8A-4147-A177-3AD203B41FA5}">
                      <a16:colId xmlns:a16="http://schemas.microsoft.com/office/drawing/2014/main" val="20000"/>
                    </a:ext>
                  </a:extLst>
                </a:gridCol>
                <a:gridCol w="1969700">
                  <a:extLst>
                    <a:ext uri="{9D8B030D-6E8A-4147-A177-3AD203B41FA5}">
                      <a16:colId xmlns:a16="http://schemas.microsoft.com/office/drawing/2014/main" val="20001"/>
                    </a:ext>
                  </a:extLst>
                </a:gridCol>
                <a:gridCol w="1789000">
                  <a:extLst>
                    <a:ext uri="{9D8B030D-6E8A-4147-A177-3AD203B41FA5}">
                      <a16:colId xmlns:a16="http://schemas.microsoft.com/office/drawing/2014/main" val="20002"/>
                    </a:ext>
                  </a:extLst>
                </a:gridCol>
                <a:gridCol w="1436625">
                  <a:extLst>
                    <a:ext uri="{9D8B030D-6E8A-4147-A177-3AD203B41FA5}">
                      <a16:colId xmlns:a16="http://schemas.microsoft.com/office/drawing/2014/main" val="20003"/>
                    </a:ext>
                  </a:extLst>
                </a:gridCol>
                <a:gridCol w="966775">
                  <a:extLst>
                    <a:ext uri="{9D8B030D-6E8A-4147-A177-3AD203B41FA5}">
                      <a16:colId xmlns:a16="http://schemas.microsoft.com/office/drawing/2014/main" val="20004"/>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PENDANT VOTRE FORMATION INITIALE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217DA6"/>
                          </a:solidFill>
                          <a:latin typeface="Barlow"/>
                          <a:ea typeface="Barlow"/>
                          <a:cs typeface="Barlow"/>
                          <a:sym typeface="Barlow"/>
                        </a:rPr>
                        <a:t>OUI, LORS D’UNE FORMATION PROFESSIONNELLE FAITE DEPUIS QUE VOUS EXERCEZ</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52B1DD"/>
                          </a:solidFill>
                          <a:latin typeface="Barlow"/>
                          <a:ea typeface="Barlow"/>
                          <a:cs typeface="Barlow"/>
                          <a:sym typeface="Barlow"/>
                        </a:rPr>
                        <a:t>OUI, À L’OCCASION DE MOMENTS D’ÉCHANGES AVEC VOS COLLÈGUES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9D8EE"/>
                          </a:solidFill>
                          <a:latin typeface="Barlow"/>
                          <a:ea typeface="Barlow"/>
                          <a:cs typeface="Barlow"/>
                          <a:sym typeface="Barlow"/>
                        </a:rPr>
                        <a:t>OUI, À D’AUTRES OCCASIONS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JAMAIS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864" name="Google Shape;2864;p87"/>
          <p:cNvGrpSpPr/>
          <p:nvPr/>
        </p:nvGrpSpPr>
        <p:grpSpPr>
          <a:xfrm>
            <a:off x="10913679" y="62212"/>
            <a:ext cx="1278321" cy="937230"/>
            <a:chOff x="9408744" y="1185992"/>
            <a:chExt cx="1278321" cy="937230"/>
          </a:xfrm>
        </p:grpSpPr>
        <p:sp>
          <p:nvSpPr>
            <p:cNvPr id="2865" name="Google Shape;2865;p87"/>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866" name="Google Shape;2866;p87"/>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867" name="Google Shape;2867;p87"/>
            <p:cNvGrpSpPr/>
            <p:nvPr/>
          </p:nvGrpSpPr>
          <p:grpSpPr>
            <a:xfrm>
              <a:off x="9823218" y="1287315"/>
              <a:ext cx="442309" cy="416627"/>
              <a:chOff x="6478588" y="5773739"/>
              <a:chExt cx="492125" cy="463550"/>
            </a:xfrm>
          </p:grpSpPr>
          <p:sp>
            <p:nvSpPr>
              <p:cNvPr id="2868" name="Google Shape;2868;p87"/>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69" name="Google Shape;2869;p87"/>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0" name="Google Shape;2870;p87"/>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1" name="Google Shape;2871;p87"/>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2" name="Google Shape;2872;p87"/>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3" name="Google Shape;2873;p87"/>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4" name="Google Shape;2874;p87"/>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5" name="Google Shape;2875;p87"/>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6" name="Google Shape;2876;p87"/>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7" name="Google Shape;2877;p87"/>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8" name="Google Shape;2878;p87"/>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79" name="Google Shape;2879;p87"/>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880" name="Google Shape;2880;p87"/>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881" name="Google Shape;2881;p87"/>
          <p:cNvSpPr/>
          <p:nvPr/>
        </p:nvSpPr>
        <p:spPr>
          <a:xfrm>
            <a:off x="8957664" y="1645317"/>
            <a:ext cx="124790" cy="798559"/>
          </a:xfrm>
          <a:prstGeom prst="rightBrace">
            <a:avLst>
              <a:gd name="adj1" fmla="val 8333"/>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2882" name="Google Shape;2882;p87"/>
          <p:cNvSpPr/>
          <p:nvPr/>
        </p:nvSpPr>
        <p:spPr>
          <a:xfrm>
            <a:off x="8957664" y="2881432"/>
            <a:ext cx="124790" cy="798558"/>
          </a:xfrm>
          <a:prstGeom prst="rightBrace">
            <a:avLst>
              <a:gd name="adj1" fmla="val 8333"/>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2883" name="Google Shape;2883;p87"/>
          <p:cNvSpPr/>
          <p:nvPr/>
        </p:nvSpPr>
        <p:spPr>
          <a:xfrm>
            <a:off x="8957664" y="4117546"/>
            <a:ext cx="124790" cy="774256"/>
          </a:xfrm>
          <a:prstGeom prst="rightBrace">
            <a:avLst>
              <a:gd name="adj1" fmla="val 8333"/>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Barlow"/>
              <a:ea typeface="Barlow"/>
              <a:cs typeface="Barlow"/>
              <a:sym typeface="Barlow"/>
            </a:endParaRPr>
          </a:p>
        </p:txBody>
      </p:sp>
      <p:sp>
        <p:nvSpPr>
          <p:cNvPr id="2884" name="Google Shape;2884;p87"/>
          <p:cNvSpPr/>
          <p:nvPr/>
        </p:nvSpPr>
        <p:spPr>
          <a:xfrm>
            <a:off x="9960249" y="2747802"/>
            <a:ext cx="2231751" cy="1234308"/>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None/>
            </a:pPr>
            <a:r>
              <a:rPr lang="fr-FR" sz="2800">
                <a:solidFill>
                  <a:srgbClr val="002060"/>
                </a:solidFill>
                <a:latin typeface="Barlow"/>
                <a:ea typeface="Barlow"/>
                <a:cs typeface="Barlow"/>
                <a:sym typeface="Barlow"/>
              </a:rPr>
              <a:t>58%</a:t>
            </a:r>
            <a:r>
              <a:rPr lang="fr-FR" sz="1200">
                <a:solidFill>
                  <a:srgbClr val="002060"/>
                </a:solidFill>
                <a:latin typeface="Barlow"/>
                <a:ea typeface="Barlow"/>
                <a:cs typeface="Barlow"/>
                <a:sym typeface="Barlow"/>
              </a:rPr>
              <a:t> </a:t>
            </a:r>
            <a:r>
              <a:rPr lang="fr-FR" sz="1600">
                <a:solidFill>
                  <a:srgbClr val="002060"/>
                </a:solidFill>
                <a:latin typeface="Barlow"/>
                <a:ea typeface="Barlow"/>
                <a:cs typeface="Barlow"/>
                <a:sym typeface="Barlow"/>
              </a:rPr>
              <a:t>ont déjà reçu des informations sur tous ses aspects</a:t>
            </a:r>
            <a:endParaRPr sz="1400">
              <a:solidFill>
                <a:srgbClr val="002060"/>
              </a:solidFill>
              <a:latin typeface="Barlow"/>
              <a:ea typeface="Barlow"/>
              <a:cs typeface="Barlow"/>
              <a:sym typeface="Barlow"/>
            </a:endParaRPr>
          </a:p>
        </p:txBody>
      </p:sp>
      <p:sp>
        <p:nvSpPr>
          <p:cNvPr id="2885" name="Google Shape;2885;p8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886" name="Google Shape;2886;p87"/>
          <p:cNvSpPr txBox="1"/>
          <p:nvPr/>
        </p:nvSpPr>
        <p:spPr>
          <a:xfrm>
            <a:off x="8893964" y="1295651"/>
            <a:ext cx="109481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2887" name="Google Shape;2887;p87"/>
          <p:cNvGraphicFramePr/>
          <p:nvPr/>
        </p:nvGraphicFramePr>
        <p:xfrm>
          <a:off x="8734401" y="1397643"/>
          <a:ext cx="3000000" cy="3000000"/>
        </p:xfrm>
        <a:graphic>
          <a:graphicData uri="http://schemas.openxmlformats.org/drawingml/2006/table">
            <a:tbl>
              <a:tblPr firstRow="1" bandRow="1">
                <a:noFill/>
                <a:tableStyleId>{D0988FB2-149A-450F-9738-1AC2C797F4CA}</a:tableStyleId>
              </a:tblPr>
              <a:tblGrid>
                <a:gridCol w="1413950">
                  <a:extLst>
                    <a:ext uri="{9D8B030D-6E8A-4147-A177-3AD203B41FA5}">
                      <a16:colId xmlns:a16="http://schemas.microsoft.com/office/drawing/2014/main" val="20000"/>
                    </a:ext>
                  </a:extLst>
                </a:gridCol>
              </a:tblGrid>
              <a:tr h="12429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72</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2429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69</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429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66</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2892"/>
        <p:cNvGrpSpPr/>
        <p:nvPr/>
      </p:nvGrpSpPr>
      <p:grpSpPr>
        <a:xfrm>
          <a:off x="0" y="0"/>
          <a:ext cx="0" cy="0"/>
          <a:chOff x="0" y="0"/>
          <a:chExt cx="0" cy="0"/>
        </a:xfrm>
      </p:grpSpPr>
      <p:sp>
        <p:nvSpPr>
          <p:cNvPr id="2893" name="Google Shape;2893;p88"/>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Plus précisément, les pharmaciens sont ceux qui ont reçu le moins d’informations sur l’accompagnement des PvVIH qui fument.</a:t>
            </a:r>
            <a:endParaRPr/>
          </a:p>
        </p:txBody>
      </p:sp>
      <p:sp>
        <p:nvSpPr>
          <p:cNvPr id="2894" name="Google Shape;2894;p88"/>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Q7. Vous personnellement, avez-vous déjà reçu des informations que vous pouvez appliquer dans votre pratique médicale sur les sujets suivants…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2895" name="Google Shape;2895;p88"/>
          <p:cNvGrpSpPr/>
          <p:nvPr/>
        </p:nvGrpSpPr>
        <p:grpSpPr>
          <a:xfrm>
            <a:off x="10913679" y="62212"/>
            <a:ext cx="1278321" cy="937230"/>
            <a:chOff x="9408744" y="1185992"/>
            <a:chExt cx="1278321" cy="937230"/>
          </a:xfrm>
        </p:grpSpPr>
        <p:sp>
          <p:nvSpPr>
            <p:cNvPr id="2896" name="Google Shape;2896;p88"/>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897" name="Google Shape;2897;p88"/>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898" name="Google Shape;2898;p88"/>
            <p:cNvGrpSpPr/>
            <p:nvPr/>
          </p:nvGrpSpPr>
          <p:grpSpPr>
            <a:xfrm>
              <a:off x="9823218" y="1287315"/>
              <a:ext cx="442309" cy="416627"/>
              <a:chOff x="6478588" y="5773739"/>
              <a:chExt cx="492125" cy="463550"/>
            </a:xfrm>
          </p:grpSpPr>
          <p:sp>
            <p:nvSpPr>
              <p:cNvPr id="2899" name="Google Shape;2899;p88"/>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0" name="Google Shape;2900;p88"/>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1" name="Google Shape;2901;p88"/>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2" name="Google Shape;2902;p88"/>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3" name="Google Shape;2903;p88"/>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4" name="Google Shape;2904;p88"/>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5" name="Google Shape;2905;p88"/>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6" name="Google Shape;2906;p88"/>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7" name="Google Shape;2907;p88"/>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8" name="Google Shape;2908;p88"/>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09" name="Google Shape;2909;p88"/>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10" name="Google Shape;2910;p88"/>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11" name="Google Shape;2911;p88"/>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912" name="Google Shape;2912;p88"/>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913" name="Google Shape;2913;p88"/>
          <p:cNvGraphicFramePr/>
          <p:nvPr/>
        </p:nvGraphicFramePr>
        <p:xfrm>
          <a:off x="518476" y="1627632"/>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48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L’importance de faire de la prévention auprès des personnes vivant avec le VIH sur leur consommation de tabac, de cannabis ou autre</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72</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70</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L’impact du tabac sur la santé des personnes vivant avec le VIH</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93</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47</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67</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67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La manière d’aborder le sujet de la consommation de tabac ou de drogue auprès des personnes vivant avec le VIH</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87</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43</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73</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914" name="Google Shape;2914;p88"/>
          <p:cNvGraphicFramePr/>
          <p:nvPr/>
        </p:nvGraphicFramePr>
        <p:xfrm>
          <a:off x="4507790" y="2008959"/>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sp>
        <p:nvSpPr>
          <p:cNvPr id="2920" name="Google Shape;2920;p89"/>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Un niveau de formation à améliorer : les professionnels de santé sont nombreux à se sentir mal formés sur le sujet du tabac chez les PvVIH.</a:t>
            </a:r>
            <a:endParaRPr/>
          </a:p>
        </p:txBody>
      </p:sp>
      <p:sp>
        <p:nvSpPr>
          <p:cNvPr id="2921" name="Google Shape;2921;p89"/>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 Vous sentez-vous formé ou non sur les sujets suivants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922" name="Google Shape;2922;p89"/>
          <p:cNvGraphicFramePr/>
          <p:nvPr/>
        </p:nvGraphicFramePr>
        <p:xfrm>
          <a:off x="5110573" y="2025314"/>
          <a:ext cx="4617720" cy="3494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23" name="Google Shape;2923;p89"/>
          <p:cNvGraphicFramePr/>
          <p:nvPr/>
        </p:nvGraphicFramePr>
        <p:xfrm>
          <a:off x="138913" y="2244255"/>
          <a:ext cx="3000000" cy="3000000"/>
        </p:xfrm>
        <a:graphic>
          <a:graphicData uri="http://schemas.openxmlformats.org/drawingml/2006/table">
            <a:tbl>
              <a:tblPr firstRow="1" bandRow="1">
                <a:noFill/>
                <a:tableStyleId>{D0988FB2-149A-450F-9738-1AC2C797F4CA}</a:tableStyleId>
              </a:tblPr>
              <a:tblGrid>
                <a:gridCol w="5068075">
                  <a:extLst>
                    <a:ext uri="{9D8B030D-6E8A-4147-A177-3AD203B41FA5}">
                      <a16:colId xmlns:a16="http://schemas.microsoft.com/office/drawing/2014/main" val="20000"/>
                    </a:ext>
                  </a:extLst>
                </a:gridCol>
              </a:tblGrid>
              <a:tr h="8765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Sur l’accompagnement que vous pouvez proposer à une personne vivant avec le VIH (PvVIH) qui souhaite arrêter de fumer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46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Sur les impacts que peut avoir le tabac sur tous les aspects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de la vie des personnes vivant avec le VIH (PvVIH)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546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Sur les risques spécifiques du tabac pour les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personnes vivant avec le VIH (PvVIH)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924" name="Google Shape;2924;p89"/>
          <p:cNvGraphicFramePr/>
          <p:nvPr/>
        </p:nvGraphicFramePr>
        <p:xfrm>
          <a:off x="5426034" y="5290666"/>
          <a:ext cx="3000000" cy="3000000"/>
        </p:xfrm>
        <a:graphic>
          <a:graphicData uri="http://schemas.openxmlformats.org/drawingml/2006/table">
            <a:tbl>
              <a:tblPr firstRow="1" bandRow="1">
                <a:noFill/>
                <a:tableStyleId>{D0988FB2-149A-450F-9738-1AC2C797F4CA}</a:tableStyleId>
              </a:tblPr>
              <a:tblGrid>
                <a:gridCol w="1019700">
                  <a:extLst>
                    <a:ext uri="{9D8B030D-6E8A-4147-A177-3AD203B41FA5}">
                      <a16:colId xmlns:a16="http://schemas.microsoft.com/office/drawing/2014/main" val="20000"/>
                    </a:ext>
                  </a:extLst>
                </a:gridCol>
                <a:gridCol w="1019700">
                  <a:extLst>
                    <a:ext uri="{9D8B030D-6E8A-4147-A177-3AD203B41FA5}">
                      <a16:colId xmlns:a16="http://schemas.microsoft.com/office/drawing/2014/main" val="20001"/>
                    </a:ext>
                  </a:extLst>
                </a:gridCol>
                <a:gridCol w="1019700">
                  <a:extLst>
                    <a:ext uri="{9D8B030D-6E8A-4147-A177-3AD203B41FA5}">
                      <a16:colId xmlns:a16="http://schemas.microsoft.com/office/drawing/2014/main" val="20002"/>
                    </a:ext>
                  </a:extLst>
                </a:gridCol>
                <a:gridCol w="1019700">
                  <a:extLst>
                    <a:ext uri="{9D8B030D-6E8A-4147-A177-3AD203B41FA5}">
                      <a16:colId xmlns:a16="http://schemas.microsoft.com/office/drawing/2014/main" val="20003"/>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TRES BIEN FORMÉ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PLUTÔT BIEN FORMÉ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PLUTÔT MAL FORMÉ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TRES MAL FORMÉ</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925" name="Google Shape;2925;p89"/>
          <p:cNvSpPr txBox="1"/>
          <p:nvPr/>
        </p:nvSpPr>
        <p:spPr>
          <a:xfrm>
            <a:off x="9353989" y="1978771"/>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Bien formé</a:t>
            </a:r>
            <a:endParaRPr sz="2000" b="1">
              <a:solidFill>
                <a:srgbClr val="002060"/>
              </a:solidFill>
              <a:latin typeface="Barlow"/>
              <a:ea typeface="Barlow"/>
              <a:cs typeface="Barlow"/>
              <a:sym typeface="Barlow"/>
            </a:endParaRPr>
          </a:p>
        </p:txBody>
      </p:sp>
      <p:graphicFrame>
        <p:nvGraphicFramePr>
          <p:cNvPr id="2926" name="Google Shape;2926;p89"/>
          <p:cNvGraphicFramePr/>
          <p:nvPr/>
        </p:nvGraphicFramePr>
        <p:xfrm>
          <a:off x="9757567" y="2244255"/>
          <a:ext cx="3000000" cy="3000000"/>
        </p:xfrm>
        <a:graphic>
          <a:graphicData uri="http://schemas.openxmlformats.org/drawingml/2006/table">
            <a:tbl>
              <a:tblPr firstRow="1" bandRow="1">
                <a:noFill/>
                <a:tableStyleId>{D0988FB2-149A-450F-9738-1AC2C797F4CA}</a:tableStyleId>
              </a:tblPr>
              <a:tblGrid>
                <a:gridCol w="807150">
                  <a:extLst>
                    <a:ext uri="{9D8B030D-6E8A-4147-A177-3AD203B41FA5}">
                      <a16:colId xmlns:a16="http://schemas.microsoft.com/office/drawing/2014/main" val="20000"/>
                    </a:ext>
                  </a:extLst>
                </a:gridCol>
              </a:tblGrid>
              <a:tr h="87655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54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4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48</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54600">
                <a:tc>
                  <a:txBody>
                    <a:bodyPr/>
                    <a:lstStyle/>
                    <a:p>
                      <a:pPr marL="0" marR="0" lvl="0" indent="0" algn="ctr" rtl="0">
                        <a:spcBef>
                          <a:spcPts val="0"/>
                        </a:spcBef>
                        <a:spcAft>
                          <a:spcPts val="0"/>
                        </a:spcAft>
                        <a:buNone/>
                      </a:pPr>
                      <a:r>
                        <a:rPr lang="fr-FR" sz="1400" b="1" i="0" u="none" strike="noStrike" cap="none">
                          <a:solidFill>
                            <a:srgbClr val="002060"/>
                          </a:solidFill>
                          <a:latin typeface="Barlow"/>
                          <a:ea typeface="Barlow"/>
                          <a:cs typeface="Barlow"/>
                          <a:sym typeface="Barlow"/>
                        </a:rPr>
                        <a:t>44</a:t>
                      </a:r>
                      <a:endParaRPr sz="14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2927" name="Google Shape;2927;p89"/>
          <p:cNvGrpSpPr/>
          <p:nvPr/>
        </p:nvGrpSpPr>
        <p:grpSpPr>
          <a:xfrm>
            <a:off x="10913679" y="62212"/>
            <a:ext cx="1278321" cy="937230"/>
            <a:chOff x="9408744" y="1185992"/>
            <a:chExt cx="1278321" cy="937230"/>
          </a:xfrm>
        </p:grpSpPr>
        <p:sp>
          <p:nvSpPr>
            <p:cNvPr id="2928" name="Google Shape;2928;p89"/>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929" name="Google Shape;2929;p89"/>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930" name="Google Shape;2930;p89"/>
            <p:cNvGrpSpPr/>
            <p:nvPr/>
          </p:nvGrpSpPr>
          <p:grpSpPr>
            <a:xfrm>
              <a:off x="9823218" y="1287315"/>
              <a:ext cx="442309" cy="416627"/>
              <a:chOff x="6478588" y="5773739"/>
              <a:chExt cx="492125" cy="463550"/>
            </a:xfrm>
          </p:grpSpPr>
          <p:sp>
            <p:nvSpPr>
              <p:cNvPr id="2931" name="Google Shape;2931;p89"/>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2" name="Google Shape;2932;p89"/>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3" name="Google Shape;2933;p89"/>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4" name="Google Shape;2934;p89"/>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5" name="Google Shape;2935;p89"/>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6" name="Google Shape;2936;p89"/>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7" name="Google Shape;2937;p89"/>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8" name="Google Shape;2938;p89"/>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39" name="Google Shape;2939;p89"/>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40" name="Google Shape;2940;p89"/>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41" name="Google Shape;2941;p89"/>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42" name="Google Shape;2942;p89"/>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43" name="Google Shape;2943;p89"/>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944" name="Google Shape;2944;p8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
        <p:nvSpPr>
          <p:cNvPr id="2945" name="Google Shape;2945;p89"/>
          <p:cNvSpPr txBox="1"/>
          <p:nvPr/>
        </p:nvSpPr>
        <p:spPr>
          <a:xfrm>
            <a:off x="736090" y="1397607"/>
            <a:ext cx="9779509" cy="44345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2800">
                <a:solidFill>
                  <a:srgbClr val="C00000"/>
                </a:solidFill>
                <a:latin typeface="Barlow"/>
                <a:ea typeface="Barlow"/>
                <a:cs typeface="Barlow"/>
                <a:sym typeface="Barlow"/>
              </a:rPr>
              <a:t>72% </a:t>
            </a:r>
            <a:r>
              <a:rPr lang="fr-FR" sz="1800">
                <a:solidFill>
                  <a:srgbClr val="C00000"/>
                </a:solidFill>
                <a:latin typeface="Barlow"/>
                <a:ea typeface="Barlow"/>
                <a:cs typeface="Barlow"/>
                <a:sym typeface="Barlow"/>
              </a:rPr>
              <a:t>déclarent se sentir mal formés sur au moins un aspect lié au tabac chez les PvVIH </a:t>
            </a:r>
            <a:endParaRPr/>
          </a:p>
        </p:txBody>
      </p:sp>
      <p:sp>
        <p:nvSpPr>
          <p:cNvPr id="2946" name="Google Shape;2946;p89"/>
          <p:cNvSpPr txBox="1"/>
          <p:nvPr/>
        </p:nvSpPr>
        <p:spPr>
          <a:xfrm>
            <a:off x="10571751" y="1982718"/>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C00000"/>
                </a:solidFill>
                <a:latin typeface="Barlow"/>
                <a:ea typeface="Barlow"/>
                <a:cs typeface="Barlow"/>
                <a:sym typeface="Barlow"/>
              </a:rPr>
              <a:t>% Mal formé</a:t>
            </a:r>
            <a:endParaRPr sz="2000" b="1">
              <a:solidFill>
                <a:srgbClr val="C00000"/>
              </a:solidFill>
              <a:latin typeface="Barlow"/>
              <a:ea typeface="Barlow"/>
              <a:cs typeface="Barlow"/>
              <a:sym typeface="Barlow"/>
            </a:endParaRPr>
          </a:p>
        </p:txBody>
      </p:sp>
      <p:graphicFrame>
        <p:nvGraphicFramePr>
          <p:cNvPr id="2947" name="Google Shape;2947;p89"/>
          <p:cNvGraphicFramePr/>
          <p:nvPr/>
        </p:nvGraphicFramePr>
        <p:xfrm>
          <a:off x="10975329" y="2248202"/>
          <a:ext cx="3000000" cy="3000000"/>
        </p:xfrm>
        <a:graphic>
          <a:graphicData uri="http://schemas.openxmlformats.org/drawingml/2006/table">
            <a:tbl>
              <a:tblPr firstRow="1" bandRow="1">
                <a:noFill/>
                <a:tableStyleId>{D0988FB2-149A-450F-9738-1AC2C797F4CA}</a:tableStyleId>
              </a:tblPr>
              <a:tblGrid>
                <a:gridCol w="807150">
                  <a:extLst>
                    <a:ext uri="{9D8B030D-6E8A-4147-A177-3AD203B41FA5}">
                      <a16:colId xmlns:a16="http://schemas.microsoft.com/office/drawing/2014/main" val="20000"/>
                    </a:ext>
                  </a:extLst>
                </a:gridCol>
              </a:tblGrid>
              <a:tr h="876550">
                <a:tc>
                  <a:txBody>
                    <a:bodyPr/>
                    <a:lstStyle/>
                    <a:p>
                      <a:pPr marL="0" marR="0" lvl="0" indent="0" algn="ctr" rtl="0">
                        <a:spcBef>
                          <a:spcPts val="0"/>
                        </a:spcBef>
                        <a:spcAft>
                          <a:spcPts val="0"/>
                        </a:spcAft>
                        <a:buNone/>
                      </a:pPr>
                      <a:r>
                        <a:rPr lang="fr-FR" sz="1400" b="1" i="0" u="none" strike="noStrike" cap="none">
                          <a:solidFill>
                            <a:srgbClr val="C00000"/>
                          </a:solidFill>
                          <a:latin typeface="Barlow"/>
                          <a:ea typeface="Barlow"/>
                          <a:cs typeface="Barlow"/>
                          <a:sym typeface="Barlow"/>
                        </a:rPr>
                        <a:t>46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4600">
                <a:tc>
                  <a:txBody>
                    <a:bodyPr/>
                    <a:lstStyle/>
                    <a:p>
                      <a:pPr marL="0" marR="0" lvl="0" indent="0" algn="ctr" rtl="0">
                        <a:spcBef>
                          <a:spcPts val="0"/>
                        </a:spcBef>
                        <a:spcAft>
                          <a:spcPts val="0"/>
                        </a:spcAft>
                        <a:buNone/>
                      </a:pPr>
                      <a:r>
                        <a:rPr lang="fr-FR" sz="1400" b="1" i="0" u="none" strike="noStrike" cap="none">
                          <a:solidFill>
                            <a:srgbClr val="C00000"/>
                          </a:solidFill>
                          <a:latin typeface="Barlow"/>
                          <a:ea typeface="Barlow"/>
                          <a:cs typeface="Barlow"/>
                          <a:sym typeface="Barlow"/>
                        </a:rPr>
                        <a:t>52</a:t>
                      </a:r>
                      <a:endParaRPr sz="14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54600">
                <a:tc>
                  <a:txBody>
                    <a:bodyPr/>
                    <a:lstStyle/>
                    <a:p>
                      <a:pPr marL="0" marR="0" lvl="0" indent="0" algn="ctr" rtl="0">
                        <a:spcBef>
                          <a:spcPts val="0"/>
                        </a:spcBef>
                        <a:spcAft>
                          <a:spcPts val="0"/>
                        </a:spcAft>
                        <a:buNone/>
                      </a:pPr>
                      <a:r>
                        <a:rPr lang="fr-FR" sz="1400" b="1" i="0" u="none" strike="noStrike" cap="none">
                          <a:solidFill>
                            <a:srgbClr val="C00000"/>
                          </a:solidFill>
                          <a:latin typeface="Barlow"/>
                          <a:ea typeface="Barlow"/>
                          <a:cs typeface="Barlow"/>
                          <a:sym typeface="Barlow"/>
                        </a:rPr>
                        <a:t>56</a:t>
                      </a:r>
                      <a:endParaRPr sz="14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aphicFrame>
        <p:nvGraphicFramePr>
          <p:cNvPr id="651" name="Google Shape;651;p9"/>
          <p:cNvGraphicFramePr/>
          <p:nvPr/>
        </p:nvGraphicFramePr>
        <p:xfrm>
          <a:off x="4375974" y="1430621"/>
          <a:ext cx="4617720" cy="4251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52" name="Google Shape;652;p9"/>
          <p:cNvGraphicFramePr/>
          <p:nvPr/>
        </p:nvGraphicFramePr>
        <p:xfrm>
          <a:off x="728357" y="1545353"/>
          <a:ext cx="3000000" cy="3000000"/>
        </p:xfrm>
        <a:graphic>
          <a:graphicData uri="http://schemas.openxmlformats.org/drawingml/2006/table">
            <a:tbl>
              <a:tblPr firstRow="1" bandRow="1">
                <a:noFill/>
                <a:tableStyleId>{D0988FB2-149A-450F-9738-1AC2C797F4CA}</a:tableStyleId>
              </a:tblPr>
              <a:tblGrid>
                <a:gridCol w="3729925">
                  <a:extLst>
                    <a:ext uri="{9D8B030D-6E8A-4147-A177-3AD203B41FA5}">
                      <a16:colId xmlns:a16="http://schemas.microsoft.com/office/drawing/2014/main" val="20000"/>
                    </a:ext>
                  </a:extLst>
                </a:gridCol>
              </a:tblGrid>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Des cigarettes en paquet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Du cannabis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Du tabac à rouler</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Des cigares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Des cigarillos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Du tabac chauffé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pipe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988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chicha ou le narguilé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653" name="Google Shape;653;p9"/>
          <p:cNvGraphicFramePr/>
          <p:nvPr/>
        </p:nvGraphicFramePr>
        <p:xfrm>
          <a:off x="3476780" y="5673337"/>
          <a:ext cx="3000000" cy="3000000"/>
        </p:xfrm>
        <a:graphic>
          <a:graphicData uri="http://schemas.openxmlformats.org/drawingml/2006/table">
            <a:tbl>
              <a:tblPr firstRow="1" bandRow="1">
                <a:noFill/>
                <a:tableStyleId>{D0988FB2-149A-450F-9738-1AC2C797F4CA}</a:tableStyleId>
              </a:tblPr>
              <a:tblGrid>
                <a:gridCol w="1456300">
                  <a:extLst>
                    <a:ext uri="{9D8B030D-6E8A-4147-A177-3AD203B41FA5}">
                      <a16:colId xmlns:a16="http://schemas.microsoft.com/office/drawing/2014/main" val="20000"/>
                    </a:ext>
                  </a:extLst>
                </a:gridCol>
                <a:gridCol w="1456300">
                  <a:extLst>
                    <a:ext uri="{9D8B030D-6E8A-4147-A177-3AD203B41FA5}">
                      <a16:colId xmlns:a16="http://schemas.microsoft.com/office/drawing/2014/main" val="20001"/>
                    </a:ext>
                  </a:extLst>
                </a:gridCol>
                <a:gridCol w="1456300">
                  <a:extLst>
                    <a:ext uri="{9D8B030D-6E8A-4147-A177-3AD203B41FA5}">
                      <a16:colId xmlns:a16="http://schemas.microsoft.com/office/drawing/2014/main" val="20002"/>
                    </a:ext>
                  </a:extLst>
                </a:gridCol>
                <a:gridCol w="1456300">
                  <a:extLst>
                    <a:ext uri="{9D8B030D-6E8A-4147-A177-3AD203B41FA5}">
                      <a16:colId xmlns:a16="http://schemas.microsoft.com/office/drawing/2014/main" val="20003"/>
                    </a:ext>
                  </a:extLst>
                </a:gridCol>
              </a:tblGrid>
              <a:tr h="420425">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OUI, QUOTIDIENNEMENT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OUI, ENTRE 1 À 6 FOIS </a:t>
                      </a:r>
                      <a:br>
                        <a:rPr lang="fr-FR" sz="1100" b="1" i="0" u="none" strike="noStrike" cap="none">
                          <a:solidFill>
                            <a:srgbClr val="DF7F7F"/>
                          </a:solidFill>
                          <a:latin typeface="Barlow"/>
                          <a:ea typeface="Barlow"/>
                          <a:cs typeface="Barlow"/>
                          <a:sym typeface="Barlow"/>
                        </a:rPr>
                      </a:br>
                      <a:r>
                        <a:rPr lang="fr-FR" sz="1100" b="1" i="0" u="none" strike="noStrike" cap="none">
                          <a:solidFill>
                            <a:srgbClr val="DF7F7F"/>
                          </a:solidFill>
                          <a:latin typeface="Barlow"/>
                          <a:ea typeface="Barlow"/>
                          <a:cs typeface="Barlow"/>
                          <a:sym typeface="Barlow"/>
                        </a:rPr>
                        <a:t>PAR SEMAINE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ECB2B2"/>
                          </a:solidFill>
                          <a:latin typeface="Barlow"/>
                          <a:ea typeface="Barlow"/>
                          <a:cs typeface="Barlow"/>
                          <a:sym typeface="Barlow"/>
                        </a:rPr>
                        <a:t>OUI, RAREMENT MOINS D’UNE SEMAINE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NON JAMAIS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54" name="Google Shape;654;p9"/>
          <p:cNvSpPr txBox="1"/>
          <p:nvPr/>
        </p:nvSpPr>
        <p:spPr>
          <a:xfrm>
            <a:off x="589787" y="5974885"/>
            <a:ext cx="8468487"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b="0" i="0" u="none" strike="noStrike" cap="none">
                <a:solidFill>
                  <a:srgbClr val="002060"/>
                </a:solidFill>
                <a:latin typeface="Barlow"/>
                <a:ea typeface="Barlow"/>
                <a:cs typeface="Barlow"/>
                <a:sym typeface="Barlow"/>
              </a:rPr>
              <a:t>Q6. Fumez-vous ? / Fumiez-vous ?</a:t>
            </a:r>
            <a:br>
              <a:rPr lang="fr-FR" sz="1000" b="0" i="0" u="none" strike="noStrike" cap="none">
                <a:solidFill>
                  <a:srgbClr val="002060"/>
                </a:solidFill>
                <a:latin typeface="Barlow"/>
                <a:ea typeface="Barlow"/>
                <a:cs typeface="Barlow"/>
                <a:sym typeface="Barlow"/>
              </a:rPr>
            </a:br>
            <a:r>
              <a:rPr lang="fr-FR" sz="1000" b="0" i="1" u="none" strike="noStrike" cap="none">
                <a:solidFill>
                  <a:srgbClr val="002060"/>
                </a:solidFill>
                <a:latin typeface="Barlow"/>
                <a:ea typeface="Barlow"/>
                <a:cs typeface="Barlow"/>
                <a:sym typeface="Barlow"/>
              </a:rPr>
              <a:t>Base : ensemble des PvVIH (n = 232)</a:t>
            </a:r>
            <a:endParaRPr/>
          </a:p>
        </p:txBody>
      </p:sp>
      <p:sp>
        <p:nvSpPr>
          <p:cNvPr id="655" name="Google Shape;655;p9"/>
          <p:cNvSpPr txBox="1"/>
          <p:nvPr/>
        </p:nvSpPr>
        <p:spPr>
          <a:xfrm>
            <a:off x="8964349" y="1284010"/>
            <a:ext cx="109481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400"/>
              <a:buFont typeface="Barlow"/>
              <a:buNone/>
            </a:pPr>
            <a:r>
              <a:rPr lang="fr-FR" sz="1400" b="1" i="0" u="none" strike="noStrike" cap="none">
                <a:solidFill>
                  <a:srgbClr val="C00000"/>
                </a:solidFill>
                <a:latin typeface="Barlow"/>
                <a:ea typeface="Barlow"/>
                <a:cs typeface="Barlow"/>
                <a:sym typeface="Barlow"/>
              </a:rPr>
              <a:t>% Oui</a:t>
            </a:r>
            <a:endParaRPr sz="2000" b="1" i="0" u="none" strike="noStrike" cap="none">
              <a:solidFill>
                <a:srgbClr val="C00000"/>
              </a:solidFill>
              <a:latin typeface="Barlow"/>
              <a:ea typeface="Barlow"/>
              <a:cs typeface="Barlow"/>
              <a:sym typeface="Barlow"/>
            </a:endParaRPr>
          </a:p>
        </p:txBody>
      </p:sp>
      <p:graphicFrame>
        <p:nvGraphicFramePr>
          <p:cNvPr id="656" name="Google Shape;656;p9"/>
          <p:cNvGraphicFramePr/>
          <p:nvPr/>
        </p:nvGraphicFramePr>
        <p:xfrm>
          <a:off x="9120481" y="1519347"/>
          <a:ext cx="3000000" cy="3000000"/>
        </p:xfrm>
        <a:graphic>
          <a:graphicData uri="http://schemas.openxmlformats.org/drawingml/2006/table">
            <a:tbl>
              <a:tblPr firstRow="1" bandRow="1">
                <a:noFill/>
                <a:tableStyleId>{D0988FB2-149A-450F-9738-1AC2C797F4CA}</a:tableStyleId>
              </a:tblPr>
              <a:tblGrid>
                <a:gridCol w="782550">
                  <a:extLst>
                    <a:ext uri="{9D8B030D-6E8A-4147-A177-3AD203B41FA5}">
                      <a16:colId xmlns:a16="http://schemas.microsoft.com/office/drawing/2014/main" val="20000"/>
                    </a:ext>
                  </a:extLst>
                </a:gridCol>
              </a:tblGrid>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84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42</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36</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10</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9</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7</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3</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05550">
                <a:tc>
                  <a:txBody>
                    <a:bodyPr/>
                    <a:lstStyle/>
                    <a:p>
                      <a:pPr marL="0" marR="0" lvl="0" indent="0" algn="ctr" rtl="0">
                        <a:spcBef>
                          <a:spcPts val="0"/>
                        </a:spcBef>
                        <a:spcAft>
                          <a:spcPts val="0"/>
                        </a:spcAft>
                        <a:buNone/>
                      </a:pPr>
                      <a:r>
                        <a:rPr lang="fr-FR" sz="1600" b="1" i="0" u="none" strike="noStrike" cap="none">
                          <a:solidFill>
                            <a:srgbClr val="C00000"/>
                          </a:solidFill>
                          <a:latin typeface="Barlow"/>
                          <a:ea typeface="Barlow"/>
                          <a:cs typeface="Barlow"/>
                          <a:sym typeface="Barlow"/>
                        </a:rPr>
                        <a:t>3</a:t>
                      </a:r>
                      <a:endParaRPr sz="1600" b="1" i="0" u="none" strike="noStrike" cap="none">
                        <a:solidFill>
                          <a:srgbClr val="C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657" name="Google Shape;657;p9"/>
          <p:cNvGrpSpPr/>
          <p:nvPr/>
        </p:nvGrpSpPr>
        <p:grpSpPr>
          <a:xfrm>
            <a:off x="10810957" y="184414"/>
            <a:ext cx="1649580" cy="808899"/>
            <a:chOff x="-161843" y="1708609"/>
            <a:chExt cx="1649580" cy="808899"/>
          </a:xfrm>
        </p:grpSpPr>
        <p:grpSp>
          <p:nvGrpSpPr>
            <p:cNvPr id="658" name="Google Shape;658;p9"/>
            <p:cNvGrpSpPr/>
            <p:nvPr/>
          </p:nvGrpSpPr>
          <p:grpSpPr>
            <a:xfrm>
              <a:off x="368934" y="1708609"/>
              <a:ext cx="588025" cy="588025"/>
              <a:chOff x="2641002" y="1479176"/>
              <a:chExt cx="645696" cy="645696"/>
            </a:xfrm>
          </p:grpSpPr>
          <p:sp>
            <p:nvSpPr>
              <p:cNvPr id="659" name="Google Shape;659;p9"/>
              <p:cNvSpPr/>
              <p:nvPr/>
            </p:nvSpPr>
            <p:spPr>
              <a:xfrm>
                <a:off x="2641002" y="1479176"/>
                <a:ext cx="645696" cy="645696"/>
              </a:xfrm>
              <a:prstGeom prst="ellipse">
                <a:avLst/>
              </a:prstGeom>
              <a:solidFill>
                <a:srgbClr val="1756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Barlow"/>
                  <a:buNone/>
                </a:pPr>
                <a:endParaRPr sz="2400" b="0" i="0" u="none" strike="noStrike" cap="none">
                  <a:solidFill>
                    <a:srgbClr val="D7C8EA"/>
                  </a:solidFill>
                  <a:latin typeface="Barlow"/>
                  <a:ea typeface="Barlow"/>
                  <a:cs typeface="Barlow"/>
                  <a:sym typeface="Barlow"/>
                </a:endParaRPr>
              </a:p>
            </p:txBody>
          </p:sp>
          <p:pic>
            <p:nvPicPr>
              <p:cNvPr id="660" name="Google Shape;660;p9"/>
              <p:cNvPicPr preferRelativeResize="0"/>
              <p:nvPr/>
            </p:nvPicPr>
            <p:blipFill rotWithShape="1">
              <a:blip r:embed="rId4">
                <a:alphaModFix/>
              </a:blip>
              <a:srcRect/>
              <a:stretch/>
            </p:blipFill>
            <p:spPr>
              <a:xfrm>
                <a:off x="2745902" y="1584076"/>
                <a:ext cx="435896" cy="435896"/>
              </a:xfrm>
              <a:prstGeom prst="rect">
                <a:avLst/>
              </a:prstGeom>
              <a:noFill/>
              <a:ln>
                <a:noFill/>
              </a:ln>
            </p:spPr>
          </p:pic>
        </p:grpSp>
        <p:sp>
          <p:nvSpPr>
            <p:cNvPr id="661" name="Google Shape;661;p9"/>
            <p:cNvSpPr txBox="1"/>
            <p:nvPr/>
          </p:nvSpPr>
          <p:spPr>
            <a:xfrm>
              <a:off x="-161843" y="2348231"/>
              <a:ext cx="1649580" cy="169277"/>
            </a:xfrm>
            <a:prstGeom prst="rect">
              <a:avLst/>
            </a:prstGeom>
            <a:noFill/>
            <a:ln>
              <a:noFill/>
            </a:ln>
          </p:spPr>
          <p:txBody>
            <a:bodyPr spcFirstLastPara="1" wrap="square" lIns="0" tIns="0" rIns="0" bIns="0" anchor="t" anchorCtr="0">
              <a:spAutoFit/>
            </a:bodyPr>
            <a:lstStyle/>
            <a:p>
              <a:pPr marL="6351" marR="0" lvl="0" indent="0" algn="ctr" rtl="0">
                <a:lnSpc>
                  <a:spcPct val="100000"/>
                </a:lnSpc>
                <a:spcBef>
                  <a:spcPts val="0"/>
                </a:spcBef>
                <a:spcAft>
                  <a:spcPts val="0"/>
                </a:spcAft>
                <a:buClr>
                  <a:srgbClr val="175673"/>
                </a:buClr>
                <a:buSzPts val="1100"/>
                <a:buFont typeface="Barlow"/>
                <a:buNone/>
              </a:pPr>
              <a:r>
                <a:rPr lang="fr-FR" sz="1100" b="1" i="0" u="none" strike="noStrike" cap="none">
                  <a:solidFill>
                    <a:srgbClr val="175673"/>
                  </a:solidFill>
                  <a:latin typeface="Barlow"/>
                  <a:ea typeface="Barlow"/>
                  <a:cs typeface="Barlow"/>
                  <a:sym typeface="Barlow"/>
                </a:rPr>
                <a:t>PvVIH</a:t>
              </a:r>
              <a:endParaRPr sz="1100" b="1" i="0" u="none" strike="noStrike" cap="none">
                <a:solidFill>
                  <a:srgbClr val="175673"/>
                </a:solidFill>
                <a:latin typeface="Barlow"/>
                <a:ea typeface="Barlow"/>
                <a:cs typeface="Barlow"/>
                <a:sym typeface="Barlow"/>
              </a:endParaRPr>
            </a:p>
          </p:txBody>
        </p:sp>
      </p:grpSp>
      <p:sp>
        <p:nvSpPr>
          <p:cNvPr id="662" name="Google Shape;662;p9"/>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0" u="none" strike="noStrike" cap="none">
                <a:solidFill>
                  <a:srgbClr val="7F7F7F"/>
                </a:solidFill>
                <a:latin typeface="Barlow"/>
                <a:ea typeface="Barlow"/>
                <a:cs typeface="Barlow"/>
                <a:sym typeface="Barlow"/>
              </a:rPr>
              <a:t>Résultats en %</a:t>
            </a:r>
            <a:endParaRPr/>
          </a:p>
        </p:txBody>
      </p:sp>
      <p:sp>
        <p:nvSpPr>
          <p:cNvPr id="663" name="Google Shape;663;p9"/>
          <p:cNvSpPr txBox="1"/>
          <p:nvPr/>
        </p:nvSpPr>
        <p:spPr>
          <a:xfrm>
            <a:off x="450000" y="279223"/>
            <a:ext cx="10503946" cy="71566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Barlow"/>
              <a:buNone/>
            </a:pPr>
            <a:r>
              <a:rPr lang="fr-FR" sz="2000" b="1" i="0" u="none" strike="noStrike" cap="none">
                <a:solidFill>
                  <a:srgbClr val="000000"/>
                </a:solidFill>
                <a:latin typeface="Barlow"/>
                <a:ea typeface="Barlow"/>
                <a:cs typeface="Barlow"/>
                <a:sym typeface="Barlow"/>
              </a:rPr>
              <a:t>La consommation de tabac et de cannabis des personnes vivant avec le VIH : une prédominance des cigarettes en paquet.</a:t>
            </a:r>
            <a:endParaRPr/>
          </a:p>
        </p:txBody>
      </p:sp>
      <p:sp>
        <p:nvSpPr>
          <p:cNvPr id="664" name="Google Shape;664;p9"/>
          <p:cNvSpPr txBox="1"/>
          <p:nvPr/>
        </p:nvSpPr>
        <p:spPr>
          <a:xfrm>
            <a:off x="10280666" y="5462565"/>
            <a:ext cx="1911334" cy="5123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7F7F7F"/>
              </a:buClr>
              <a:buSzPts val="1000"/>
              <a:buFont typeface="Barlow"/>
              <a:buNone/>
            </a:pPr>
            <a:r>
              <a:rPr lang="fr-FR" sz="1000" b="0" i="1" u="none" strike="noStrike" cap="none">
                <a:solidFill>
                  <a:srgbClr val="7F7F7F"/>
                </a:solidFill>
                <a:latin typeface="Barlow"/>
                <a:ea typeface="Barlow"/>
                <a:cs typeface="Barlow"/>
                <a:sym typeface="Barlow"/>
              </a:rPr>
              <a:t>Pas de différences significatives observées entre les fumeurs actuels et les anciens fumeurs.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2952"/>
        <p:cNvGrpSpPr/>
        <p:nvPr/>
      </p:nvGrpSpPr>
      <p:grpSpPr>
        <a:xfrm>
          <a:off x="0" y="0"/>
          <a:ext cx="0" cy="0"/>
          <a:chOff x="0" y="0"/>
          <a:chExt cx="0" cy="0"/>
        </a:xfrm>
      </p:grpSpPr>
      <p:sp>
        <p:nvSpPr>
          <p:cNvPr id="2953" name="Google Shape;2953;p90"/>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De nouveau, ce sont les pharmaciens qui déclarent se sentir les moins bien formés pour accompagner des PvVIH qui fument.</a:t>
            </a:r>
            <a:endParaRPr/>
          </a:p>
        </p:txBody>
      </p:sp>
      <p:sp>
        <p:nvSpPr>
          <p:cNvPr id="2954" name="Google Shape;2954;p90"/>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 Vous sentez-vous formé ou non sur les sujets suivants ?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2955" name="Google Shape;2955;p90"/>
          <p:cNvGrpSpPr/>
          <p:nvPr/>
        </p:nvGrpSpPr>
        <p:grpSpPr>
          <a:xfrm>
            <a:off x="10913679" y="62212"/>
            <a:ext cx="1278321" cy="937230"/>
            <a:chOff x="9408744" y="1185992"/>
            <a:chExt cx="1278321" cy="937230"/>
          </a:xfrm>
        </p:grpSpPr>
        <p:sp>
          <p:nvSpPr>
            <p:cNvPr id="2956" name="Google Shape;2956;p90"/>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957" name="Google Shape;2957;p90"/>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958" name="Google Shape;2958;p90"/>
            <p:cNvGrpSpPr/>
            <p:nvPr/>
          </p:nvGrpSpPr>
          <p:grpSpPr>
            <a:xfrm>
              <a:off x="9823218" y="1287315"/>
              <a:ext cx="442309" cy="416627"/>
              <a:chOff x="6478588" y="5773739"/>
              <a:chExt cx="492125" cy="463550"/>
            </a:xfrm>
          </p:grpSpPr>
          <p:sp>
            <p:nvSpPr>
              <p:cNvPr id="2959" name="Google Shape;2959;p90"/>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0" name="Google Shape;2960;p90"/>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1" name="Google Shape;2961;p90"/>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2" name="Google Shape;2962;p90"/>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3" name="Google Shape;2963;p90"/>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4" name="Google Shape;2964;p90"/>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5" name="Google Shape;2965;p90"/>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6" name="Google Shape;2966;p90"/>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7" name="Google Shape;2967;p90"/>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8" name="Google Shape;2968;p90"/>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69" name="Google Shape;2969;p90"/>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70" name="Google Shape;2970;p90"/>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71" name="Google Shape;2971;p90"/>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2972" name="Google Shape;2972;p90"/>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2973" name="Google Shape;2973;p90"/>
          <p:cNvGraphicFramePr/>
          <p:nvPr/>
        </p:nvGraphicFramePr>
        <p:xfrm>
          <a:off x="488007" y="1627632"/>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48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Bien formé</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Sur l’accompagnement que vous pouvez proposer à une personne vivant avec le VIH (PvVIH) qui souhaite arrêter de fumer</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51</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66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51</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67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Sur les impacts que peut avoir le tabac sur tous les aspects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de la vie des personnes vivant avec le VIH (PvVIH)</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48</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25</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42</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Sur les risques spécifiques du tabac pour les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personnes vivant avec le VIH (PvVIH)</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44</a:t>
                      </a:r>
                      <a:endParaRPr sz="1400" b="0"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80</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18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30</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974" name="Google Shape;2974;p90"/>
          <p:cNvGraphicFramePr/>
          <p:nvPr/>
        </p:nvGraphicFramePr>
        <p:xfrm>
          <a:off x="4477321" y="2008959"/>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2979"/>
        <p:cNvGrpSpPr/>
        <p:nvPr/>
      </p:nvGrpSpPr>
      <p:grpSpPr>
        <a:xfrm>
          <a:off x="0" y="0"/>
          <a:ext cx="0" cy="0"/>
          <a:chOff x="0" y="0"/>
          <a:chExt cx="0" cy="0"/>
        </a:xfrm>
      </p:grpSpPr>
      <p:graphicFrame>
        <p:nvGraphicFramePr>
          <p:cNvPr id="2980" name="Google Shape;2980;p91"/>
          <p:cNvGraphicFramePr/>
          <p:nvPr/>
        </p:nvGraphicFramePr>
        <p:xfrm>
          <a:off x="9706799" y="1482725"/>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11887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33</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887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39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88725">
                <a:tc>
                  <a:txBody>
                    <a:bodyPr/>
                    <a:lstStyle/>
                    <a:p>
                      <a:pPr marL="0" marR="0" lvl="0" indent="0" algn="ctr" rtl="0">
                        <a:spcBef>
                          <a:spcPts val="0"/>
                        </a:spcBef>
                        <a:spcAft>
                          <a:spcPts val="0"/>
                        </a:spcAft>
                        <a:buNone/>
                      </a:pPr>
                      <a:r>
                        <a:rPr lang="fr-FR" sz="1200" b="1" i="0" u="none" strike="noStrike" cap="none">
                          <a:solidFill>
                            <a:srgbClr val="C00000"/>
                          </a:solidFill>
                          <a:latin typeface="Barlow"/>
                          <a:ea typeface="Barlow"/>
                          <a:cs typeface="Barlow"/>
                          <a:sym typeface="Barlow"/>
                        </a:rPr>
                        <a:t>52</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981" name="Google Shape;2981;p91"/>
          <p:cNvGraphicFramePr/>
          <p:nvPr/>
        </p:nvGraphicFramePr>
        <p:xfrm>
          <a:off x="8766560" y="1482725"/>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11887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887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61</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88725">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982" name="Google Shape;2982;p91"/>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Même si la majorité des professionnels de santé estiment savoir vers qui orienter leurs patients, où chercher de l’information et comment se former, ils sont nombreux estimer ne pas disposer des ressources nécessaires.</a:t>
            </a:r>
            <a:endParaRPr/>
          </a:p>
        </p:txBody>
      </p:sp>
      <p:sp>
        <p:nvSpPr>
          <p:cNvPr id="2983" name="Google Shape;2983;p91"/>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Q25. Aujourd’hui, estimez-vous avoir les ressources nécessaires pour accompagner les PvVIH dans leur démarche d’arrêt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2984" name="Google Shape;2984;p91"/>
          <p:cNvGraphicFramePr/>
          <p:nvPr/>
        </p:nvGraphicFramePr>
        <p:xfrm>
          <a:off x="4572000" y="5209488"/>
          <a:ext cx="3000000" cy="3000000"/>
        </p:xfrm>
        <a:graphic>
          <a:graphicData uri="http://schemas.openxmlformats.org/drawingml/2006/table">
            <a:tbl>
              <a:tblPr firstRow="1" bandRow="1">
                <a:noFill/>
                <a:tableStyleId>{D0988FB2-149A-450F-9738-1AC2C797F4CA}</a:tableStyleId>
              </a:tblPr>
              <a:tblGrid>
                <a:gridCol w="1031075">
                  <a:extLst>
                    <a:ext uri="{9D8B030D-6E8A-4147-A177-3AD203B41FA5}">
                      <a16:colId xmlns:a16="http://schemas.microsoft.com/office/drawing/2014/main" val="20000"/>
                    </a:ext>
                  </a:extLst>
                </a:gridCol>
                <a:gridCol w="1031075">
                  <a:extLst>
                    <a:ext uri="{9D8B030D-6E8A-4147-A177-3AD203B41FA5}">
                      <a16:colId xmlns:a16="http://schemas.microsoft.com/office/drawing/2014/main" val="20001"/>
                    </a:ext>
                  </a:extLst>
                </a:gridCol>
                <a:gridCol w="1031075">
                  <a:extLst>
                    <a:ext uri="{9D8B030D-6E8A-4147-A177-3AD203B41FA5}">
                      <a16:colId xmlns:a16="http://schemas.microsoft.com/office/drawing/2014/main" val="20002"/>
                    </a:ext>
                  </a:extLst>
                </a:gridCol>
                <a:gridCol w="1031075">
                  <a:extLst>
                    <a:ext uri="{9D8B030D-6E8A-4147-A177-3AD203B41FA5}">
                      <a16:colId xmlns:a16="http://schemas.microsoft.com/office/drawing/2014/main" val="20003"/>
                    </a:ext>
                  </a:extLst>
                </a:gridCol>
              </a:tblGrid>
              <a:tr h="4161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TOUT À FAIT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a:t>
                      </a:r>
                      <a:br>
                        <a:rPr lang="fr-FR" sz="1100" b="1" i="0" u="none" strike="noStrike" cap="none">
                          <a:solidFill>
                            <a:srgbClr val="8DBDD3"/>
                          </a:solidFill>
                          <a:latin typeface="Barlow"/>
                          <a:ea typeface="Barlow"/>
                          <a:cs typeface="Barlow"/>
                          <a:sym typeface="Barlow"/>
                        </a:rPr>
                      </a:br>
                      <a:r>
                        <a:rPr lang="fr-FR" sz="1100" b="1" i="0" u="none" strike="noStrike" cap="none">
                          <a:solidFill>
                            <a:srgbClr val="8DBDD3"/>
                          </a:solidFill>
                          <a:latin typeface="Barlow"/>
                          <a:ea typeface="Barlow"/>
                          <a:cs typeface="Barlow"/>
                          <a:sym typeface="Barlow"/>
                        </a:rPr>
                        <a:t>PLUTÔT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NON, PLUTÔT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PAS DU TOUT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985" name="Google Shape;2985;p91"/>
          <p:cNvGraphicFramePr/>
          <p:nvPr/>
        </p:nvGraphicFramePr>
        <p:xfrm>
          <a:off x="336550" y="1508759"/>
          <a:ext cx="3000000" cy="3000000"/>
        </p:xfrm>
        <a:graphic>
          <a:graphicData uri="http://schemas.openxmlformats.org/drawingml/2006/table">
            <a:tbl>
              <a:tblPr firstRow="1" bandRow="1">
                <a:noFill/>
                <a:tableStyleId>{D0988FB2-149A-450F-9738-1AC2C797F4CA}</a:tableStyleId>
              </a:tblPr>
              <a:tblGrid>
                <a:gridCol w="4054425">
                  <a:extLst>
                    <a:ext uri="{9D8B030D-6E8A-4147-A177-3AD203B41FA5}">
                      <a16:colId xmlns:a16="http://schemas.microsoft.com/office/drawing/2014/main" val="20000"/>
                    </a:ext>
                  </a:extLst>
                </a:gridCol>
              </a:tblGrid>
              <a:tr h="1188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Concernant les professionnels de santé vers lesquels orienter vos patients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887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Concernant la recherche d’informations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188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Concernant la formation</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986" name="Google Shape;2986;p91"/>
          <p:cNvGraphicFramePr/>
          <p:nvPr/>
        </p:nvGraphicFramePr>
        <p:xfrm>
          <a:off x="4294564" y="1435495"/>
          <a:ext cx="4617720" cy="3740834"/>
        </p:xfrm>
        <a:graphic>
          <a:graphicData uri="http://schemas.openxmlformats.org/drawingml/2006/chart">
            <c:chart xmlns:c="http://schemas.openxmlformats.org/drawingml/2006/chart" xmlns:r="http://schemas.openxmlformats.org/officeDocument/2006/relationships" r:id="rId3"/>
          </a:graphicData>
        </a:graphic>
      </p:graphicFrame>
      <p:sp>
        <p:nvSpPr>
          <p:cNvPr id="2987" name="Google Shape;2987;p91"/>
          <p:cNvSpPr txBox="1"/>
          <p:nvPr/>
        </p:nvSpPr>
        <p:spPr>
          <a:xfrm>
            <a:off x="8986003" y="1416068"/>
            <a:ext cx="73024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pSp>
        <p:nvGrpSpPr>
          <p:cNvPr id="2988" name="Google Shape;2988;p91"/>
          <p:cNvGrpSpPr/>
          <p:nvPr/>
        </p:nvGrpSpPr>
        <p:grpSpPr>
          <a:xfrm>
            <a:off x="10913679" y="62212"/>
            <a:ext cx="1278321" cy="937230"/>
            <a:chOff x="9408744" y="1185992"/>
            <a:chExt cx="1278321" cy="937230"/>
          </a:xfrm>
        </p:grpSpPr>
        <p:sp>
          <p:nvSpPr>
            <p:cNvPr id="2989" name="Google Shape;2989;p91"/>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2990" name="Google Shape;2990;p91"/>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2991" name="Google Shape;2991;p91"/>
            <p:cNvGrpSpPr/>
            <p:nvPr/>
          </p:nvGrpSpPr>
          <p:grpSpPr>
            <a:xfrm>
              <a:off x="9823218" y="1287315"/>
              <a:ext cx="442309" cy="416627"/>
              <a:chOff x="6478588" y="5773739"/>
              <a:chExt cx="492125" cy="463550"/>
            </a:xfrm>
          </p:grpSpPr>
          <p:sp>
            <p:nvSpPr>
              <p:cNvPr id="2992" name="Google Shape;2992;p91"/>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3" name="Google Shape;2993;p91"/>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4" name="Google Shape;2994;p91"/>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5" name="Google Shape;2995;p91"/>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6" name="Google Shape;2996;p91"/>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7" name="Google Shape;2997;p91"/>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8" name="Google Shape;2998;p91"/>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2999" name="Google Shape;2999;p91"/>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00" name="Google Shape;3000;p91"/>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01" name="Google Shape;3001;p91"/>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02" name="Google Shape;3002;p91"/>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03" name="Google Shape;3003;p91"/>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04" name="Google Shape;3004;p91"/>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3005" name="Google Shape;3005;p91"/>
          <p:cNvSpPr txBox="1"/>
          <p:nvPr/>
        </p:nvSpPr>
        <p:spPr>
          <a:xfrm>
            <a:off x="9484207" y="1416068"/>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C00000"/>
                </a:solidFill>
                <a:latin typeface="Barlow"/>
                <a:ea typeface="Barlow"/>
                <a:cs typeface="Barlow"/>
                <a:sym typeface="Barlow"/>
              </a:rPr>
              <a:t>% Non</a:t>
            </a:r>
            <a:endParaRPr sz="2000" b="1">
              <a:solidFill>
                <a:srgbClr val="C00000"/>
              </a:solidFill>
              <a:latin typeface="Barlow"/>
              <a:ea typeface="Barlow"/>
              <a:cs typeface="Barlow"/>
              <a:sym typeface="Barlow"/>
            </a:endParaRPr>
          </a:p>
        </p:txBody>
      </p:sp>
      <p:sp>
        <p:nvSpPr>
          <p:cNvPr id="3006" name="Google Shape;3006;p91"/>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3011"/>
        <p:cNvGrpSpPr/>
        <p:nvPr/>
      </p:nvGrpSpPr>
      <p:grpSpPr>
        <a:xfrm>
          <a:off x="0" y="0"/>
          <a:ext cx="0" cy="0"/>
          <a:chOff x="0" y="0"/>
          <a:chExt cx="0" cy="0"/>
        </a:xfrm>
      </p:grpSpPr>
      <p:sp>
        <p:nvSpPr>
          <p:cNvPr id="3012" name="Google Shape;3012;p92"/>
          <p:cNvSpPr txBox="1">
            <a:spLocks noGrp="1"/>
          </p:cNvSpPr>
          <p:nvPr>
            <p:ph type="title"/>
          </p:nvPr>
        </p:nvSpPr>
        <p:spPr>
          <a:xfrm>
            <a:off x="450000" y="279223"/>
            <a:ext cx="10514136"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pharmaciens et les infirmiers sont les moins nombreux à considérer qu’ils disposent des ressources nécessaires pour accompagner les PvVIH qui souhaitent arrêter de fumer.</a:t>
            </a:r>
            <a:endParaRPr/>
          </a:p>
        </p:txBody>
      </p:sp>
      <p:sp>
        <p:nvSpPr>
          <p:cNvPr id="3013" name="Google Shape;3013;p92"/>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Q25. Aujourd’hui, estimez-vous avoir les ressources nécessaires pour accompagner les PvVIH dans leur démarche d’arrêt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3014" name="Google Shape;3014;p92"/>
          <p:cNvGrpSpPr/>
          <p:nvPr/>
        </p:nvGrpSpPr>
        <p:grpSpPr>
          <a:xfrm>
            <a:off x="10913679" y="62212"/>
            <a:ext cx="1278321" cy="937230"/>
            <a:chOff x="9408744" y="1185992"/>
            <a:chExt cx="1278321" cy="937230"/>
          </a:xfrm>
        </p:grpSpPr>
        <p:sp>
          <p:nvSpPr>
            <p:cNvPr id="3015" name="Google Shape;3015;p92"/>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3016" name="Google Shape;3016;p92"/>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3017" name="Google Shape;3017;p92"/>
            <p:cNvGrpSpPr/>
            <p:nvPr/>
          </p:nvGrpSpPr>
          <p:grpSpPr>
            <a:xfrm>
              <a:off x="9823218" y="1287315"/>
              <a:ext cx="442309" cy="416627"/>
              <a:chOff x="6478588" y="5773739"/>
              <a:chExt cx="492125" cy="463550"/>
            </a:xfrm>
          </p:grpSpPr>
          <p:sp>
            <p:nvSpPr>
              <p:cNvPr id="3018" name="Google Shape;3018;p92"/>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19" name="Google Shape;3019;p92"/>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0" name="Google Shape;3020;p92"/>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1" name="Google Shape;3021;p92"/>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2" name="Google Shape;3022;p92"/>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3" name="Google Shape;3023;p92"/>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4" name="Google Shape;3024;p92"/>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5" name="Google Shape;3025;p92"/>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6" name="Google Shape;3026;p92"/>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7" name="Google Shape;3027;p92"/>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8" name="Google Shape;3028;p92"/>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29" name="Google Shape;3029;p92"/>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30" name="Google Shape;3030;p92"/>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3031" name="Google Shape;3031;p92"/>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3032" name="Google Shape;3032;p92"/>
          <p:cNvGraphicFramePr/>
          <p:nvPr/>
        </p:nvGraphicFramePr>
        <p:xfrm>
          <a:off x="488007" y="1627632"/>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84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Oui</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Concernant les professionnels de santé vers lesquels </a:t>
                      </a:r>
                      <a:endParaRPr/>
                    </a:p>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orienter vos patients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69</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76</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53</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64</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67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Concernant la recherche d’informations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61</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57</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58</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58</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67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Concernant la formation</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48</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42</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64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44</a:t>
                      </a:r>
                      <a:endParaRPr/>
                    </a:p>
                  </a:txBody>
                  <a:tcPr marL="4775" marR="4775" marT="47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27</a:t>
                      </a:r>
                      <a:endParaRPr/>
                    </a:p>
                  </a:txBody>
                  <a:tcPr marL="4775" marR="4775" marT="477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3033" name="Google Shape;3033;p92"/>
          <p:cNvGraphicFramePr/>
          <p:nvPr/>
        </p:nvGraphicFramePr>
        <p:xfrm>
          <a:off x="4477321" y="2046667"/>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3038"/>
        <p:cNvGrpSpPr/>
        <p:nvPr/>
      </p:nvGrpSpPr>
      <p:grpSpPr>
        <a:xfrm>
          <a:off x="0" y="0"/>
          <a:ext cx="0" cy="0"/>
          <a:chOff x="0" y="0"/>
          <a:chExt cx="0" cy="0"/>
        </a:xfrm>
      </p:grpSpPr>
      <p:sp>
        <p:nvSpPr>
          <p:cNvPr id="3039" name="Google Shape;3039;p93"/>
          <p:cNvSpPr txBox="1">
            <a:spLocks noGrp="1"/>
          </p:cNvSpPr>
          <p:nvPr>
            <p:ph type="title"/>
          </p:nvPr>
        </p:nvSpPr>
        <p:spPr>
          <a:xfrm>
            <a:off x="450000" y="279223"/>
            <a:ext cx="10463679"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Pour accompagner au mieux leurs patients, les professionnels de santé se tournent vers leurs confrères pour leur demander conseil ou se renseignent sur internet. Le recours aux formations est plus secondaire.</a:t>
            </a:r>
            <a:endParaRPr/>
          </a:p>
        </p:txBody>
      </p:sp>
      <p:sp>
        <p:nvSpPr>
          <p:cNvPr id="3040" name="Google Shape;3040;p93"/>
          <p:cNvSpPr txBox="1"/>
          <p:nvPr/>
        </p:nvSpPr>
        <p:spPr>
          <a:xfrm>
            <a:off x="589787" y="5894170"/>
            <a:ext cx="10637013"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Q24. Pour vous aider dans l’accompagnement des PvVIH à arrêter le tabac, chicha, narguilé, cannabis, faites-vous les choses suivantes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3041" name="Google Shape;3041;p93"/>
          <p:cNvGraphicFramePr/>
          <p:nvPr/>
        </p:nvGraphicFramePr>
        <p:xfrm>
          <a:off x="5721711" y="1435495"/>
          <a:ext cx="4617720" cy="3740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42" name="Google Shape;3042;p93"/>
          <p:cNvGraphicFramePr/>
          <p:nvPr/>
        </p:nvGraphicFramePr>
        <p:xfrm>
          <a:off x="677846" y="1508759"/>
          <a:ext cx="3000000" cy="3000000"/>
        </p:xfrm>
        <a:graphic>
          <a:graphicData uri="http://schemas.openxmlformats.org/drawingml/2006/table">
            <a:tbl>
              <a:tblPr firstRow="1" bandRow="1">
                <a:noFill/>
                <a:tableStyleId>{D0988FB2-149A-450F-9738-1AC2C797F4CA}</a:tableStyleId>
              </a:tblPr>
              <a:tblGrid>
                <a:gridCol w="5140275">
                  <a:extLst>
                    <a:ext uri="{9D8B030D-6E8A-4147-A177-3AD203B41FA5}">
                      <a16:colId xmlns:a16="http://schemas.microsoft.com/office/drawing/2014/main" val="20000"/>
                    </a:ext>
                  </a:extLst>
                </a:gridCol>
              </a:tblGrid>
              <a:tr h="888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Demander conseil à d’autres professionnels de santé</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8830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Faire des recherches sur internet</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83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Suivre des formations sur l’accompagnement des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patients qui souhaitent faire un sevrage tabagique</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8300">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Suivre des formations sur les impacts du tabac </a:t>
                      </a:r>
                      <a:endParaRPr/>
                    </a:p>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sur la santé des personnes vivant avec le VIH</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3043" name="Google Shape;3043;p93"/>
          <p:cNvGraphicFramePr/>
          <p:nvPr/>
        </p:nvGraphicFramePr>
        <p:xfrm>
          <a:off x="6030897" y="5047195"/>
          <a:ext cx="3000000" cy="3000000"/>
        </p:xfrm>
        <a:graphic>
          <a:graphicData uri="http://schemas.openxmlformats.org/drawingml/2006/table">
            <a:tbl>
              <a:tblPr firstRow="1" bandRow="1">
                <a:noFill/>
                <a:tableStyleId>{D0988FB2-149A-450F-9738-1AC2C797F4CA}</a:tableStyleId>
              </a:tblPr>
              <a:tblGrid>
                <a:gridCol w="1365250">
                  <a:extLst>
                    <a:ext uri="{9D8B030D-6E8A-4147-A177-3AD203B41FA5}">
                      <a16:colId xmlns:a16="http://schemas.microsoft.com/office/drawing/2014/main" val="20000"/>
                    </a:ext>
                  </a:extLst>
                </a:gridCol>
                <a:gridCol w="1365250">
                  <a:extLst>
                    <a:ext uri="{9D8B030D-6E8A-4147-A177-3AD203B41FA5}">
                      <a16:colId xmlns:a16="http://schemas.microsoft.com/office/drawing/2014/main" val="20001"/>
                    </a:ext>
                  </a:extLst>
                </a:gridCol>
                <a:gridCol w="1365250">
                  <a:extLst>
                    <a:ext uri="{9D8B030D-6E8A-4147-A177-3AD203B41FA5}">
                      <a16:colId xmlns:a16="http://schemas.microsoft.com/office/drawing/2014/main" val="20002"/>
                    </a:ext>
                  </a:extLst>
                </a:gridCol>
              </a:tblGrid>
              <a:tr h="6035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OUI, </a:t>
                      </a:r>
                      <a:br>
                        <a:rPr lang="fr-FR" sz="1100" b="1" i="0" u="none" strike="noStrike" cap="none">
                          <a:solidFill>
                            <a:srgbClr val="002060"/>
                          </a:solidFill>
                          <a:latin typeface="Barlow"/>
                          <a:ea typeface="Barlow"/>
                          <a:cs typeface="Barlow"/>
                          <a:sym typeface="Barlow"/>
                        </a:rPr>
                      </a:br>
                      <a:r>
                        <a:rPr lang="fr-FR" sz="1100" b="1" i="0" u="none" strike="noStrike" cap="none">
                          <a:solidFill>
                            <a:srgbClr val="002060"/>
                          </a:solidFill>
                          <a:latin typeface="Barlow"/>
                          <a:ea typeface="Barlow"/>
                          <a:cs typeface="Barlow"/>
                          <a:sym typeface="Barlow"/>
                        </a:rPr>
                        <a:t>RÉGULIÈREMENT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OUI, DE TEMPS</a:t>
                      </a:r>
                      <a:br>
                        <a:rPr lang="fr-FR" sz="1100" b="1" i="0" u="none" strike="noStrike" cap="none">
                          <a:solidFill>
                            <a:srgbClr val="8DBDD3"/>
                          </a:solidFill>
                          <a:latin typeface="Barlow"/>
                          <a:ea typeface="Barlow"/>
                          <a:cs typeface="Barlow"/>
                          <a:sym typeface="Barlow"/>
                        </a:rPr>
                      </a:br>
                      <a:r>
                        <a:rPr lang="fr-FR" sz="1100" b="1" i="0" u="none" strike="noStrike" cap="none">
                          <a:solidFill>
                            <a:srgbClr val="8DBDD3"/>
                          </a:solidFill>
                          <a:latin typeface="Barlow"/>
                          <a:ea typeface="Barlow"/>
                          <a:cs typeface="Barlow"/>
                          <a:sym typeface="Barlow"/>
                        </a:rPr>
                        <a:t> EN TEMPS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C00000"/>
                          </a:solidFill>
                          <a:latin typeface="Barlow"/>
                          <a:ea typeface="Barlow"/>
                          <a:cs typeface="Barlow"/>
                          <a:sym typeface="Barlow"/>
                        </a:rPr>
                        <a:t>NON, JAMAIS </a:t>
                      </a:r>
                      <a:br>
                        <a:rPr lang="fr-FR" sz="1100" b="1" i="0" u="none" strike="noStrike" cap="none">
                          <a:solidFill>
                            <a:srgbClr val="C00000"/>
                          </a:solidFill>
                          <a:latin typeface="Barlow"/>
                          <a:ea typeface="Barlow"/>
                          <a:cs typeface="Barlow"/>
                          <a:sym typeface="Barlow"/>
                        </a:rPr>
                      </a:br>
                      <a:r>
                        <a:rPr lang="fr-FR" sz="1100" b="1" i="0" u="none" strike="noStrike" cap="none">
                          <a:solidFill>
                            <a:srgbClr val="C00000"/>
                          </a:solidFill>
                          <a:latin typeface="Barlow"/>
                          <a:ea typeface="Barlow"/>
                          <a:cs typeface="Barlow"/>
                          <a:sym typeface="Barlow"/>
                        </a:rPr>
                        <a:t>OU PRESQUE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044" name="Google Shape;3044;p93"/>
          <p:cNvSpPr txBox="1"/>
          <p:nvPr/>
        </p:nvSpPr>
        <p:spPr>
          <a:xfrm>
            <a:off x="9853588" y="1228566"/>
            <a:ext cx="16143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2060"/>
                </a:solidFill>
                <a:latin typeface="Barlow"/>
                <a:ea typeface="Barlow"/>
                <a:cs typeface="Barlow"/>
                <a:sym typeface="Barlow"/>
              </a:rPr>
              <a:t>% Oui</a:t>
            </a:r>
            <a:endParaRPr sz="2000" b="1">
              <a:solidFill>
                <a:srgbClr val="002060"/>
              </a:solidFill>
              <a:latin typeface="Barlow"/>
              <a:ea typeface="Barlow"/>
              <a:cs typeface="Barlow"/>
              <a:sym typeface="Barlow"/>
            </a:endParaRPr>
          </a:p>
        </p:txBody>
      </p:sp>
      <p:graphicFrame>
        <p:nvGraphicFramePr>
          <p:cNvPr id="3045" name="Google Shape;3045;p93"/>
          <p:cNvGraphicFramePr/>
          <p:nvPr/>
        </p:nvGraphicFramePr>
        <p:xfrm>
          <a:off x="10074604" y="1504495"/>
          <a:ext cx="3000000" cy="3000000"/>
        </p:xfrm>
        <a:graphic>
          <a:graphicData uri="http://schemas.openxmlformats.org/drawingml/2006/table">
            <a:tbl>
              <a:tblPr firstRow="1" bandRow="1">
                <a:noFill/>
                <a:tableStyleId>{D0988FB2-149A-450F-9738-1AC2C797F4CA}</a:tableStyleId>
              </a:tblPr>
              <a:tblGrid>
                <a:gridCol w="1172275">
                  <a:extLst>
                    <a:ext uri="{9D8B030D-6E8A-4147-A177-3AD203B41FA5}">
                      <a16:colId xmlns:a16="http://schemas.microsoft.com/office/drawing/2014/main" val="20000"/>
                    </a:ext>
                  </a:extLst>
                </a:gridCol>
              </a:tblGrid>
              <a:tr h="888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76</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88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64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88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50</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883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47</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3046" name="Google Shape;3046;p93"/>
          <p:cNvGrpSpPr/>
          <p:nvPr/>
        </p:nvGrpSpPr>
        <p:grpSpPr>
          <a:xfrm>
            <a:off x="10913679" y="62212"/>
            <a:ext cx="1278321" cy="937230"/>
            <a:chOff x="9408744" y="1185992"/>
            <a:chExt cx="1278321" cy="937230"/>
          </a:xfrm>
        </p:grpSpPr>
        <p:sp>
          <p:nvSpPr>
            <p:cNvPr id="3047" name="Google Shape;3047;p93"/>
            <p:cNvSpPr/>
            <p:nvPr/>
          </p:nvSpPr>
          <p:spPr>
            <a:xfrm>
              <a:off x="9753892" y="1185992"/>
              <a:ext cx="588025" cy="588025"/>
            </a:xfrm>
            <a:prstGeom prst="ellipse">
              <a:avLst/>
            </a:prstGeom>
            <a:solidFill>
              <a:srgbClr val="FF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Barlow"/>
                <a:ea typeface="Barlow"/>
                <a:cs typeface="Barlow"/>
                <a:sym typeface="Barlow"/>
              </a:endParaRPr>
            </a:p>
          </p:txBody>
        </p:sp>
        <p:sp>
          <p:nvSpPr>
            <p:cNvPr id="3048" name="Google Shape;3048;p93"/>
            <p:cNvSpPr txBox="1"/>
            <p:nvPr/>
          </p:nvSpPr>
          <p:spPr>
            <a:xfrm>
              <a:off x="9408744" y="1815445"/>
              <a:ext cx="1278321" cy="307777"/>
            </a:xfrm>
            <a:prstGeom prst="rect">
              <a:avLst/>
            </a:prstGeom>
            <a:noFill/>
            <a:ln>
              <a:noFill/>
            </a:ln>
          </p:spPr>
          <p:txBody>
            <a:bodyPr spcFirstLastPara="1" wrap="square" lIns="0" tIns="0" rIns="0" bIns="0" anchor="t" anchorCtr="0">
              <a:spAutoFit/>
            </a:bodyPr>
            <a:lstStyle/>
            <a:p>
              <a:pPr marL="6351" marR="0" lvl="0" indent="0" algn="ctr" rtl="0">
                <a:spcBef>
                  <a:spcPts val="0"/>
                </a:spcBef>
                <a:spcAft>
                  <a:spcPts val="0"/>
                </a:spcAft>
                <a:buNone/>
              </a:pPr>
              <a:r>
                <a:rPr lang="fr-FR" sz="1000" b="1">
                  <a:solidFill>
                    <a:srgbClr val="FFAC6F"/>
                  </a:solidFill>
                  <a:latin typeface="Barlow"/>
                  <a:ea typeface="Barlow"/>
                  <a:cs typeface="Barlow"/>
                  <a:sym typeface="Barlow"/>
                </a:rPr>
                <a:t>PROFESSIONNELS </a:t>
              </a:r>
              <a:br>
                <a:rPr lang="fr-FR" sz="1000" b="1">
                  <a:solidFill>
                    <a:srgbClr val="FFAC6F"/>
                  </a:solidFill>
                  <a:latin typeface="Barlow"/>
                  <a:ea typeface="Barlow"/>
                  <a:cs typeface="Barlow"/>
                  <a:sym typeface="Barlow"/>
                </a:rPr>
              </a:br>
              <a:r>
                <a:rPr lang="fr-FR" sz="1000" b="1">
                  <a:solidFill>
                    <a:srgbClr val="FFAC6F"/>
                  </a:solidFill>
                  <a:latin typeface="Barlow"/>
                  <a:ea typeface="Barlow"/>
                  <a:cs typeface="Barlow"/>
                  <a:sym typeface="Barlow"/>
                </a:rPr>
                <a:t>DE SANTE</a:t>
              </a:r>
              <a:endParaRPr/>
            </a:p>
          </p:txBody>
        </p:sp>
        <p:grpSp>
          <p:nvGrpSpPr>
            <p:cNvPr id="3049" name="Google Shape;3049;p93"/>
            <p:cNvGrpSpPr/>
            <p:nvPr/>
          </p:nvGrpSpPr>
          <p:grpSpPr>
            <a:xfrm>
              <a:off x="9823218" y="1287315"/>
              <a:ext cx="442309" cy="416627"/>
              <a:chOff x="6478588" y="5773739"/>
              <a:chExt cx="492125" cy="463550"/>
            </a:xfrm>
          </p:grpSpPr>
          <p:sp>
            <p:nvSpPr>
              <p:cNvPr id="3050" name="Google Shape;3050;p93"/>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1" name="Google Shape;3051;p93"/>
              <p:cNvSpPr/>
              <p:nvPr/>
            </p:nvSpPr>
            <p:spPr>
              <a:xfrm>
                <a:off x="6694488" y="5792789"/>
                <a:ext cx="60325" cy="58738"/>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2" name="Google Shape;3052;p93"/>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3" name="Google Shape;3053;p93"/>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4" name="Google Shape;3054;p93"/>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5" name="Google Shape;3055;p93"/>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6" name="Google Shape;3056;p93"/>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7" name="Google Shape;3057;p93"/>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8" name="Google Shape;3058;p93"/>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59" name="Google Shape;3059;p93"/>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60" name="Google Shape;3060;p93"/>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61" name="Google Shape;3061;p93"/>
              <p:cNvSpPr/>
              <p:nvPr/>
            </p:nvSpPr>
            <p:spPr>
              <a:xfrm>
                <a:off x="6664326" y="5930901"/>
                <a:ext cx="39688"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sp>
            <p:nvSpPr>
              <p:cNvPr id="3062" name="Google Shape;3062;p93"/>
              <p:cNvSpPr/>
              <p:nvPr/>
            </p:nvSpPr>
            <p:spPr>
              <a:xfrm>
                <a:off x="6745289" y="5930901"/>
                <a:ext cx="41275" cy="301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Barlow"/>
                  <a:ea typeface="Barlow"/>
                  <a:cs typeface="Barlow"/>
                  <a:sym typeface="Barlow"/>
                </a:endParaRPr>
              </a:p>
            </p:txBody>
          </p:sp>
        </p:grpSp>
      </p:grpSp>
      <p:sp>
        <p:nvSpPr>
          <p:cNvPr id="3063" name="Google Shape;3063;p93"/>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069" name="Google Shape;3069;p94"/>
          <p:cNvSpPr txBox="1">
            <a:spLocks noGrp="1"/>
          </p:cNvSpPr>
          <p:nvPr>
            <p:ph type="title"/>
          </p:nvPr>
        </p:nvSpPr>
        <p:spPr>
          <a:xfrm>
            <a:off x="450000" y="279223"/>
            <a:ext cx="10523483"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Aux yeux des professionnels de santé, il existe de nombreux axes prioritaires pour améliorer l’accompagnement qu’ils proposent aux PvVIH, avec en tête l’intégration du tabac dans leur parcours de soin, ainsi qu’une plus forte sensibilisation au tabac.</a:t>
            </a:r>
            <a:endParaRPr/>
          </a:p>
        </p:txBody>
      </p:sp>
      <p:sp>
        <p:nvSpPr>
          <p:cNvPr id="3070" name="Google Shape;3070;p94"/>
          <p:cNvSpPr txBox="1"/>
          <p:nvPr/>
        </p:nvSpPr>
        <p:spPr>
          <a:xfrm>
            <a:off x="589787" y="5955919"/>
            <a:ext cx="10878116"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Q27. Pour chacun des sujets suivants, diriez-vous qu’il s’agit d’une priorité pour améliorer votre accompagnement des PvVIH dans leur 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3071" name="Google Shape;3071;p94"/>
          <p:cNvGraphicFramePr/>
          <p:nvPr/>
        </p:nvGraphicFramePr>
        <p:xfrm>
          <a:off x="-327435" y="1857637"/>
          <a:ext cx="3000000" cy="3000000"/>
        </p:xfrm>
        <a:graphic>
          <a:graphicData uri="http://schemas.openxmlformats.org/drawingml/2006/table">
            <a:tbl>
              <a:tblPr firstRow="1" bandRow="1">
                <a:noFill/>
                <a:tableStyleId>{D0988FB2-149A-450F-9738-1AC2C797F4CA}</a:tableStyleId>
              </a:tblPr>
              <a:tblGrid>
                <a:gridCol w="6092775">
                  <a:extLst>
                    <a:ext uri="{9D8B030D-6E8A-4147-A177-3AD203B41FA5}">
                      <a16:colId xmlns:a16="http://schemas.microsoft.com/office/drawing/2014/main" val="20000"/>
                    </a:ext>
                  </a:extLst>
                </a:gridCol>
              </a:tblGrid>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Intégrer l’arrêt du tabac dans le parcours de soin des PvVIH</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Une plus grande sensibilisation auprès des PvVIH</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Collaborer avec des tabacologues/addictologues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accès à un tabacologue référent pour lui demander conseil</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La formation des professionnels de santé sur le tabac chez les PvVIH</a:t>
                      </a:r>
                      <a:endParaRPr sz="1200" b="0" i="0" u="none" strike="noStrike" cap="none">
                        <a:solidFill>
                          <a:srgbClr val="00000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072" name="Google Shape;3072;p94"/>
          <p:cNvSpPr txBox="1"/>
          <p:nvPr/>
        </p:nvSpPr>
        <p:spPr>
          <a:xfrm>
            <a:off x="9978790" y="1426750"/>
            <a:ext cx="161431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rgbClr val="002060"/>
                </a:solidFill>
                <a:latin typeface="Barlow"/>
                <a:ea typeface="Barlow"/>
                <a:cs typeface="Barlow"/>
                <a:sym typeface="Barlow"/>
              </a:rPr>
              <a:t>% Axe prioritaire</a:t>
            </a:r>
            <a:br>
              <a:rPr lang="fr-FR" sz="1100" b="1">
                <a:solidFill>
                  <a:srgbClr val="002060"/>
                </a:solidFill>
                <a:latin typeface="Barlow"/>
                <a:ea typeface="Barlow"/>
                <a:cs typeface="Barlow"/>
                <a:sym typeface="Barlow"/>
              </a:rPr>
            </a:br>
            <a:r>
              <a:rPr lang="fr-FR" sz="1100" b="1">
                <a:solidFill>
                  <a:srgbClr val="002060"/>
                </a:solidFill>
                <a:latin typeface="Barlow"/>
                <a:ea typeface="Barlow"/>
                <a:cs typeface="Barlow"/>
                <a:sym typeface="Barlow"/>
              </a:rPr>
              <a:t> / important</a:t>
            </a:r>
            <a:endParaRPr sz="1600" b="1">
              <a:solidFill>
                <a:srgbClr val="002060"/>
              </a:solidFill>
              <a:latin typeface="Barlow"/>
              <a:ea typeface="Barlow"/>
              <a:cs typeface="Barlow"/>
              <a:sym typeface="Barlow"/>
            </a:endParaRPr>
          </a:p>
        </p:txBody>
      </p:sp>
      <p:graphicFrame>
        <p:nvGraphicFramePr>
          <p:cNvPr id="3073" name="Google Shape;3073;p94"/>
          <p:cNvGraphicFramePr/>
          <p:nvPr/>
        </p:nvGraphicFramePr>
        <p:xfrm>
          <a:off x="10221233" y="1857637"/>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91</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90</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3074" name="Google Shape;3074;p94"/>
          <p:cNvGrpSpPr/>
          <p:nvPr/>
        </p:nvGrpSpPr>
        <p:grpSpPr>
          <a:xfrm>
            <a:off x="11157047" y="145375"/>
            <a:ext cx="958741" cy="718311"/>
            <a:chOff x="8163141" y="70665"/>
            <a:chExt cx="958741" cy="718311"/>
          </a:xfrm>
        </p:grpSpPr>
        <p:sp>
          <p:nvSpPr>
            <p:cNvPr id="3075" name="Google Shape;3075;p94"/>
            <p:cNvSpPr/>
            <p:nvPr/>
          </p:nvSpPr>
          <p:spPr>
            <a:xfrm>
              <a:off x="8422002" y="70665"/>
              <a:ext cx="441019" cy="441019"/>
            </a:xfrm>
            <a:prstGeom prst="ellipse">
              <a:avLst/>
            </a:prstGeom>
            <a:solidFill>
              <a:srgbClr val="FFAB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3076" name="Google Shape;3076;p94"/>
            <p:cNvSpPr txBox="1"/>
            <p:nvPr/>
          </p:nvSpPr>
          <p:spPr>
            <a:xfrm>
              <a:off x="8163141" y="542755"/>
              <a:ext cx="958741" cy="246221"/>
            </a:xfrm>
            <a:prstGeom prst="rect">
              <a:avLst/>
            </a:prstGeom>
            <a:noFill/>
            <a:ln>
              <a:noFill/>
            </a:ln>
          </p:spPr>
          <p:txBody>
            <a:bodyPr spcFirstLastPara="1" wrap="square" lIns="0" tIns="0" rIns="0" bIns="0" anchor="t" anchorCtr="0">
              <a:spAutoFit/>
            </a:bodyPr>
            <a:lstStyle/>
            <a:p>
              <a:pPr marL="4763" marR="0" lvl="0" indent="0" algn="ctr" rtl="0">
                <a:spcBef>
                  <a:spcPts val="0"/>
                </a:spcBef>
                <a:spcAft>
                  <a:spcPts val="0"/>
                </a:spcAft>
                <a:buNone/>
              </a:pPr>
              <a:r>
                <a:rPr lang="fr-FR" sz="800" b="1">
                  <a:solidFill>
                    <a:srgbClr val="FFAB6F"/>
                  </a:solidFill>
                  <a:latin typeface="Barlow"/>
                  <a:ea typeface="Barlow"/>
                  <a:cs typeface="Barlow"/>
                  <a:sym typeface="Barlow"/>
                </a:rPr>
                <a:t>PROFESSIONNELS DE SANTE</a:t>
              </a:r>
              <a:endParaRPr/>
            </a:p>
          </p:txBody>
        </p:sp>
        <p:grpSp>
          <p:nvGrpSpPr>
            <p:cNvPr id="3077" name="Google Shape;3077;p94"/>
            <p:cNvGrpSpPr/>
            <p:nvPr/>
          </p:nvGrpSpPr>
          <p:grpSpPr>
            <a:xfrm>
              <a:off x="8473997" y="146658"/>
              <a:ext cx="331732" cy="312470"/>
              <a:chOff x="6478588" y="5773739"/>
              <a:chExt cx="492125" cy="463550"/>
            </a:xfrm>
          </p:grpSpPr>
          <p:sp>
            <p:nvSpPr>
              <p:cNvPr id="3078" name="Google Shape;3078;p94"/>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79" name="Google Shape;3079;p94"/>
              <p:cNvSpPr/>
              <p:nvPr/>
            </p:nvSpPr>
            <p:spPr>
              <a:xfrm>
                <a:off x="6694488" y="5792789"/>
                <a:ext cx="60325" cy="58738"/>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0" name="Google Shape;3080;p94"/>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1" name="Google Shape;3081;p94"/>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2" name="Google Shape;3082;p94"/>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3" name="Google Shape;3083;p94"/>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4" name="Google Shape;3084;p94"/>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5" name="Google Shape;3085;p94"/>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6" name="Google Shape;3086;p94"/>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7" name="Google Shape;3087;p94"/>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8" name="Google Shape;3088;p94"/>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89" name="Google Shape;3089;p94"/>
              <p:cNvSpPr/>
              <p:nvPr/>
            </p:nvSpPr>
            <p:spPr>
              <a:xfrm>
                <a:off x="6664326" y="5930901"/>
                <a:ext cx="39688"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090" name="Google Shape;3090;p94"/>
              <p:cNvSpPr/>
              <p:nvPr/>
            </p:nvSpPr>
            <p:spPr>
              <a:xfrm>
                <a:off x="6745289" y="5930901"/>
                <a:ext cx="41275"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grpSp>
      </p:grpSp>
      <p:sp>
        <p:nvSpPr>
          <p:cNvPr id="3091" name="Google Shape;3091;p94"/>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sp>
        <p:nvSpPr>
          <p:cNvPr id="3092" name="Google Shape;3092;p94"/>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3093" name="Google Shape;3093;p94"/>
          <p:cNvGraphicFramePr/>
          <p:nvPr/>
        </p:nvGraphicFramePr>
        <p:xfrm>
          <a:off x="3925657" y="5446219"/>
          <a:ext cx="3000000" cy="3000000"/>
        </p:xfrm>
        <a:graphic>
          <a:graphicData uri="http://schemas.openxmlformats.org/drawingml/2006/table">
            <a:tbl>
              <a:tblPr firstRow="1" bandRow="1">
                <a:noFill/>
                <a:tableStyleId>{D0988FB2-149A-450F-9738-1AC2C797F4CA}</a:tableStyleId>
              </a:tblPr>
              <a:tblGrid>
                <a:gridCol w="1523200">
                  <a:extLst>
                    <a:ext uri="{9D8B030D-6E8A-4147-A177-3AD203B41FA5}">
                      <a16:colId xmlns:a16="http://schemas.microsoft.com/office/drawing/2014/main" val="20000"/>
                    </a:ext>
                  </a:extLst>
                </a:gridCol>
                <a:gridCol w="1993800">
                  <a:extLst>
                    <a:ext uri="{9D8B030D-6E8A-4147-A177-3AD203B41FA5}">
                      <a16:colId xmlns:a16="http://schemas.microsoft.com/office/drawing/2014/main" val="20001"/>
                    </a:ext>
                  </a:extLst>
                </a:gridCol>
                <a:gridCol w="1474075">
                  <a:extLst>
                    <a:ext uri="{9D8B030D-6E8A-4147-A177-3AD203B41FA5}">
                      <a16:colId xmlns:a16="http://schemas.microsoft.com/office/drawing/2014/main" val="20002"/>
                    </a:ext>
                  </a:extLst>
                </a:gridCol>
                <a:gridCol w="1101700">
                  <a:extLst>
                    <a:ext uri="{9D8B030D-6E8A-4147-A177-3AD203B41FA5}">
                      <a16:colId xmlns:a16="http://schemas.microsoft.com/office/drawing/2014/main" val="20003"/>
                    </a:ext>
                  </a:extLst>
                </a:gridCol>
              </a:tblGrid>
              <a:tr h="4161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C’EST UN AXE PRIORITAIRE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C’EST UN AXE IMPORTANT, MAIS PAS ESSENTIEL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C’EST UN AXE SECONDAIRE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094" name="Google Shape;3094;p94"/>
          <p:cNvGraphicFramePr/>
          <p:nvPr/>
        </p:nvGraphicFramePr>
        <p:xfrm>
          <a:off x="5640353" y="1744522"/>
          <a:ext cx="4617720" cy="37914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3099"/>
        <p:cNvGrpSpPr/>
        <p:nvPr/>
      </p:nvGrpSpPr>
      <p:grpSpPr>
        <a:xfrm>
          <a:off x="0" y="0"/>
          <a:ext cx="0" cy="0"/>
          <a:chOff x="0" y="0"/>
          <a:chExt cx="0" cy="0"/>
        </a:xfrm>
      </p:grpSpPr>
      <p:sp>
        <p:nvSpPr>
          <p:cNvPr id="3100" name="Google Shape;3100;p95"/>
          <p:cNvSpPr txBox="1">
            <a:spLocks noGrp="1"/>
          </p:cNvSpPr>
          <p:nvPr>
            <p:ph type="title"/>
          </p:nvPr>
        </p:nvSpPr>
        <p:spPr>
          <a:xfrm>
            <a:off x="450000" y="279223"/>
            <a:ext cx="10523483"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Pour les infectiologues, échanger avec des tabacologues est ce dont ils auraient besoin en priorité pour mieux accompagner les PvVIH dans leur arrêt du tabac.</a:t>
            </a:r>
            <a:endParaRPr/>
          </a:p>
        </p:txBody>
      </p:sp>
      <p:sp>
        <p:nvSpPr>
          <p:cNvPr id="3101" name="Google Shape;3101;p95"/>
          <p:cNvSpPr txBox="1"/>
          <p:nvPr/>
        </p:nvSpPr>
        <p:spPr>
          <a:xfrm>
            <a:off x="589787" y="5955919"/>
            <a:ext cx="10878116"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Q27. Pour chacun des sujets suivants, diriez-vous qu’il s’agit d’une priorité pour améliorer votre accompagnement des PvVIH dans leur 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3102" name="Google Shape;3102;p95"/>
          <p:cNvGrpSpPr/>
          <p:nvPr/>
        </p:nvGrpSpPr>
        <p:grpSpPr>
          <a:xfrm>
            <a:off x="11157047" y="145375"/>
            <a:ext cx="958741" cy="718311"/>
            <a:chOff x="8163141" y="70665"/>
            <a:chExt cx="958741" cy="718311"/>
          </a:xfrm>
        </p:grpSpPr>
        <p:sp>
          <p:nvSpPr>
            <p:cNvPr id="3103" name="Google Shape;3103;p95"/>
            <p:cNvSpPr/>
            <p:nvPr/>
          </p:nvSpPr>
          <p:spPr>
            <a:xfrm>
              <a:off x="8422002" y="70665"/>
              <a:ext cx="441019" cy="441019"/>
            </a:xfrm>
            <a:prstGeom prst="ellipse">
              <a:avLst/>
            </a:prstGeom>
            <a:solidFill>
              <a:srgbClr val="FFAB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3104" name="Google Shape;3104;p95"/>
            <p:cNvSpPr txBox="1"/>
            <p:nvPr/>
          </p:nvSpPr>
          <p:spPr>
            <a:xfrm>
              <a:off x="8163141" y="542755"/>
              <a:ext cx="958741" cy="246221"/>
            </a:xfrm>
            <a:prstGeom prst="rect">
              <a:avLst/>
            </a:prstGeom>
            <a:noFill/>
            <a:ln>
              <a:noFill/>
            </a:ln>
          </p:spPr>
          <p:txBody>
            <a:bodyPr spcFirstLastPara="1" wrap="square" lIns="0" tIns="0" rIns="0" bIns="0" anchor="t" anchorCtr="0">
              <a:spAutoFit/>
            </a:bodyPr>
            <a:lstStyle/>
            <a:p>
              <a:pPr marL="4763" marR="0" lvl="0" indent="0" algn="ctr" rtl="0">
                <a:spcBef>
                  <a:spcPts val="0"/>
                </a:spcBef>
                <a:spcAft>
                  <a:spcPts val="0"/>
                </a:spcAft>
                <a:buNone/>
              </a:pPr>
              <a:r>
                <a:rPr lang="fr-FR" sz="800" b="1">
                  <a:solidFill>
                    <a:srgbClr val="FFAB6F"/>
                  </a:solidFill>
                  <a:latin typeface="Barlow"/>
                  <a:ea typeface="Barlow"/>
                  <a:cs typeface="Barlow"/>
                  <a:sym typeface="Barlow"/>
                </a:rPr>
                <a:t>PROFESSIONNELS DE SANTE</a:t>
              </a:r>
              <a:endParaRPr/>
            </a:p>
          </p:txBody>
        </p:sp>
        <p:grpSp>
          <p:nvGrpSpPr>
            <p:cNvPr id="3105" name="Google Shape;3105;p95"/>
            <p:cNvGrpSpPr/>
            <p:nvPr/>
          </p:nvGrpSpPr>
          <p:grpSpPr>
            <a:xfrm>
              <a:off x="8473997" y="146658"/>
              <a:ext cx="331732" cy="312470"/>
              <a:chOff x="6478588" y="5773739"/>
              <a:chExt cx="492125" cy="463550"/>
            </a:xfrm>
          </p:grpSpPr>
          <p:sp>
            <p:nvSpPr>
              <p:cNvPr id="3106" name="Google Shape;3106;p95"/>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07" name="Google Shape;3107;p95"/>
              <p:cNvSpPr/>
              <p:nvPr/>
            </p:nvSpPr>
            <p:spPr>
              <a:xfrm>
                <a:off x="6694488" y="5792789"/>
                <a:ext cx="60325" cy="58738"/>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08" name="Google Shape;3108;p95"/>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09" name="Google Shape;3109;p95"/>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0" name="Google Shape;3110;p95"/>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1" name="Google Shape;3111;p95"/>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2" name="Google Shape;3112;p95"/>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3" name="Google Shape;3113;p95"/>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4" name="Google Shape;3114;p95"/>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5" name="Google Shape;3115;p95"/>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6" name="Google Shape;3116;p95"/>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7" name="Google Shape;3117;p95"/>
              <p:cNvSpPr/>
              <p:nvPr/>
            </p:nvSpPr>
            <p:spPr>
              <a:xfrm>
                <a:off x="6664326" y="5930901"/>
                <a:ext cx="39688"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18" name="Google Shape;3118;p95"/>
              <p:cNvSpPr/>
              <p:nvPr/>
            </p:nvSpPr>
            <p:spPr>
              <a:xfrm>
                <a:off x="6745289" y="5930901"/>
                <a:ext cx="41275"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grpSp>
      </p:grpSp>
      <p:sp>
        <p:nvSpPr>
          <p:cNvPr id="3119" name="Google Shape;3119;p95"/>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(1/2)</a:t>
            </a:r>
            <a:endParaRPr sz="1800" b="1">
              <a:solidFill>
                <a:schemeClr val="dk1"/>
              </a:solidFill>
              <a:latin typeface="Barlow"/>
              <a:ea typeface="Barlow"/>
              <a:cs typeface="Barlow"/>
              <a:sym typeface="Barlow"/>
            </a:endParaRPr>
          </a:p>
        </p:txBody>
      </p:sp>
      <p:sp>
        <p:nvSpPr>
          <p:cNvPr id="3120" name="Google Shape;3120;p95"/>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3121" name="Google Shape;3121;p95"/>
          <p:cNvGraphicFramePr/>
          <p:nvPr/>
        </p:nvGraphicFramePr>
        <p:xfrm>
          <a:off x="500827" y="1814519"/>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12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Axe prioritaire</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Intégrer l’arrêt du tabac dans le parcours de soin des PvVIH</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62</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57</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58</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3112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Une plus grande sensibilisation auprès des PvVIH</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51</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70</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Collaborer avec des tabacologues/addictologues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41</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43</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76</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accès à un tabacologue référent pour lui demander conseil</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52</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40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35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70</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60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La formation des professionnels de santé sur le tabac chez les PvVIH</a:t>
                      </a:r>
                      <a:endParaRPr sz="1200" b="0" i="0" u="none" strike="noStrike" cap="none">
                        <a:solidFill>
                          <a:srgbClr val="000000"/>
                        </a:solidFill>
                        <a:latin typeface="Barlow"/>
                        <a:ea typeface="Barlow"/>
                        <a:cs typeface="Barlow"/>
                        <a:sym typeface="Barlow"/>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51</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41</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42</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B050"/>
                          </a:solidFill>
                          <a:latin typeface="Barlow"/>
                          <a:ea typeface="Barlow"/>
                          <a:cs typeface="Barlow"/>
                          <a:sym typeface="Barlow"/>
                        </a:rPr>
                        <a:t>73</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3122" name="Google Shape;3122;p95"/>
          <p:cNvGraphicFramePr/>
          <p:nvPr/>
        </p:nvGraphicFramePr>
        <p:xfrm>
          <a:off x="4490141" y="2169212"/>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sp>
        <p:nvSpPr>
          <p:cNvPr id="3128" name="Google Shape;3128;p96"/>
          <p:cNvSpPr txBox="1">
            <a:spLocks noGrp="1"/>
          </p:cNvSpPr>
          <p:nvPr>
            <p:ph type="title"/>
          </p:nvPr>
        </p:nvSpPr>
        <p:spPr>
          <a:xfrm>
            <a:off x="450000" y="279223"/>
            <a:ext cx="10523483"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mesures visant à mettre à disposition plus d’informations aux professionnels de santé sont moins perçues comme prioritaires, elles n’en restent pas moins importantes pour les professionnels de santé. </a:t>
            </a:r>
            <a:endParaRPr/>
          </a:p>
        </p:txBody>
      </p:sp>
      <p:sp>
        <p:nvSpPr>
          <p:cNvPr id="3129" name="Google Shape;3129;p96"/>
          <p:cNvSpPr txBox="1"/>
          <p:nvPr/>
        </p:nvSpPr>
        <p:spPr>
          <a:xfrm>
            <a:off x="589787" y="5955919"/>
            <a:ext cx="10878116"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Q27. Pour chacun des sujets suivants, diriez-vous qu’il s’agit d’une priorité pour améliorer votre accompagnement des PvVIH dans leur 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aphicFrame>
        <p:nvGraphicFramePr>
          <p:cNvPr id="3130" name="Google Shape;3130;p96"/>
          <p:cNvGraphicFramePr/>
          <p:nvPr/>
        </p:nvGraphicFramePr>
        <p:xfrm>
          <a:off x="5640353" y="1744522"/>
          <a:ext cx="4617720" cy="3791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31" name="Google Shape;3131;p96"/>
          <p:cNvGraphicFramePr/>
          <p:nvPr/>
        </p:nvGraphicFramePr>
        <p:xfrm>
          <a:off x="-327435" y="1857637"/>
          <a:ext cx="3000000" cy="3000000"/>
        </p:xfrm>
        <a:graphic>
          <a:graphicData uri="http://schemas.openxmlformats.org/drawingml/2006/table">
            <a:tbl>
              <a:tblPr firstRow="1" bandRow="1">
                <a:noFill/>
                <a:tableStyleId>{D0988FB2-149A-450F-9738-1AC2C797F4CA}</a:tableStyleId>
              </a:tblPr>
              <a:tblGrid>
                <a:gridCol w="6092775">
                  <a:extLst>
                    <a:ext uri="{9D8B030D-6E8A-4147-A177-3AD203B41FA5}">
                      <a16:colId xmlns:a16="http://schemas.microsoft.com/office/drawing/2014/main" val="20000"/>
                    </a:ext>
                  </a:extLst>
                </a:gridCol>
              </a:tblGrid>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Des mises à jour à chaque nouvelle recommandation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à disposition des outils d’aide à la prescription de traitements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plus d’informations sur les traitements médicamenteux existants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plus d’informations sur les substituts nicotiniques </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5150">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du matériel d’informations à transmettre aux PvVIH (brochures, affiches)</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3132" name="Google Shape;3132;p96"/>
          <p:cNvGraphicFramePr/>
          <p:nvPr/>
        </p:nvGraphicFramePr>
        <p:xfrm>
          <a:off x="3925657" y="5446219"/>
          <a:ext cx="3000000" cy="3000000"/>
        </p:xfrm>
        <a:graphic>
          <a:graphicData uri="http://schemas.openxmlformats.org/drawingml/2006/table">
            <a:tbl>
              <a:tblPr firstRow="1" bandRow="1">
                <a:noFill/>
                <a:tableStyleId>{D0988FB2-149A-450F-9738-1AC2C797F4CA}</a:tableStyleId>
              </a:tblPr>
              <a:tblGrid>
                <a:gridCol w="1523200">
                  <a:extLst>
                    <a:ext uri="{9D8B030D-6E8A-4147-A177-3AD203B41FA5}">
                      <a16:colId xmlns:a16="http://schemas.microsoft.com/office/drawing/2014/main" val="20000"/>
                    </a:ext>
                  </a:extLst>
                </a:gridCol>
                <a:gridCol w="1993800">
                  <a:extLst>
                    <a:ext uri="{9D8B030D-6E8A-4147-A177-3AD203B41FA5}">
                      <a16:colId xmlns:a16="http://schemas.microsoft.com/office/drawing/2014/main" val="20001"/>
                    </a:ext>
                  </a:extLst>
                </a:gridCol>
                <a:gridCol w="1474075">
                  <a:extLst>
                    <a:ext uri="{9D8B030D-6E8A-4147-A177-3AD203B41FA5}">
                      <a16:colId xmlns:a16="http://schemas.microsoft.com/office/drawing/2014/main" val="20002"/>
                    </a:ext>
                  </a:extLst>
                </a:gridCol>
                <a:gridCol w="1101700">
                  <a:extLst>
                    <a:ext uri="{9D8B030D-6E8A-4147-A177-3AD203B41FA5}">
                      <a16:colId xmlns:a16="http://schemas.microsoft.com/office/drawing/2014/main" val="20003"/>
                    </a:ext>
                  </a:extLst>
                </a:gridCol>
              </a:tblGrid>
              <a:tr h="416100">
                <a:tc>
                  <a:txBody>
                    <a:bodyPr/>
                    <a:lstStyle/>
                    <a:p>
                      <a:pPr marL="0" marR="0" lvl="0" indent="0" algn="ctr" rtl="0">
                        <a:spcBef>
                          <a:spcPts val="0"/>
                        </a:spcBef>
                        <a:spcAft>
                          <a:spcPts val="0"/>
                        </a:spcAft>
                        <a:buNone/>
                      </a:pPr>
                      <a:r>
                        <a:rPr lang="fr-FR" sz="1100" b="1" i="0" u="none" strike="noStrike" cap="none">
                          <a:solidFill>
                            <a:srgbClr val="002060"/>
                          </a:solidFill>
                          <a:latin typeface="Barlow"/>
                          <a:ea typeface="Barlow"/>
                          <a:cs typeface="Barlow"/>
                          <a:sym typeface="Barlow"/>
                        </a:rPr>
                        <a:t>C’EST UN AXE PRIORITAIRE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8DBDD3"/>
                          </a:solidFill>
                          <a:latin typeface="Barlow"/>
                          <a:ea typeface="Barlow"/>
                          <a:cs typeface="Barlow"/>
                          <a:sym typeface="Barlow"/>
                        </a:rPr>
                        <a:t>C’EST UN AXE IMPORTANT, MAIS PAS ESSENTIEL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DF7F7F"/>
                          </a:solidFill>
                          <a:latin typeface="Barlow"/>
                          <a:ea typeface="Barlow"/>
                          <a:cs typeface="Barlow"/>
                          <a:sym typeface="Barlow"/>
                        </a:rPr>
                        <a:t>C’EST UN AXE SECONDAIRE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A5A5A5"/>
                          </a:solidFill>
                          <a:latin typeface="Barlow"/>
                          <a:ea typeface="Barlow"/>
                          <a:cs typeface="Barlow"/>
                          <a:sym typeface="Barlow"/>
                        </a:rPr>
                        <a:t>VOUS NE SAVEZ PAS</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133" name="Google Shape;3133;p96"/>
          <p:cNvSpPr txBox="1"/>
          <p:nvPr/>
        </p:nvSpPr>
        <p:spPr>
          <a:xfrm>
            <a:off x="9978790" y="1426750"/>
            <a:ext cx="161431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rgbClr val="002060"/>
                </a:solidFill>
                <a:latin typeface="Barlow"/>
                <a:ea typeface="Barlow"/>
                <a:cs typeface="Barlow"/>
                <a:sym typeface="Barlow"/>
              </a:rPr>
              <a:t>% Axe prioritaire</a:t>
            </a:r>
            <a:br>
              <a:rPr lang="fr-FR" sz="1100" b="1">
                <a:solidFill>
                  <a:srgbClr val="002060"/>
                </a:solidFill>
                <a:latin typeface="Barlow"/>
                <a:ea typeface="Barlow"/>
                <a:cs typeface="Barlow"/>
                <a:sym typeface="Barlow"/>
              </a:rPr>
            </a:br>
            <a:r>
              <a:rPr lang="fr-FR" sz="1100" b="1">
                <a:solidFill>
                  <a:srgbClr val="002060"/>
                </a:solidFill>
                <a:latin typeface="Barlow"/>
                <a:ea typeface="Barlow"/>
                <a:cs typeface="Barlow"/>
                <a:sym typeface="Barlow"/>
              </a:rPr>
              <a:t> / important</a:t>
            </a:r>
            <a:endParaRPr sz="1600" b="1">
              <a:solidFill>
                <a:srgbClr val="002060"/>
              </a:solidFill>
              <a:latin typeface="Barlow"/>
              <a:ea typeface="Barlow"/>
              <a:cs typeface="Barlow"/>
              <a:sym typeface="Barlow"/>
            </a:endParaRPr>
          </a:p>
        </p:txBody>
      </p:sp>
      <p:graphicFrame>
        <p:nvGraphicFramePr>
          <p:cNvPr id="3134" name="Google Shape;3134;p96"/>
          <p:cNvGraphicFramePr/>
          <p:nvPr/>
        </p:nvGraphicFramePr>
        <p:xfrm>
          <a:off x="10221233" y="1857637"/>
          <a:ext cx="3000000" cy="3000000"/>
        </p:xfrm>
        <a:graphic>
          <a:graphicData uri="http://schemas.openxmlformats.org/drawingml/2006/table">
            <a:tbl>
              <a:tblPr firstRow="1" bandRow="1">
                <a:noFill/>
                <a:tableStyleId>{D0988FB2-149A-450F-9738-1AC2C797F4CA}</a:tableStyleId>
              </a:tblPr>
              <a:tblGrid>
                <a:gridCol w="1129425">
                  <a:extLst>
                    <a:ext uri="{9D8B030D-6E8A-4147-A177-3AD203B41FA5}">
                      <a16:colId xmlns:a16="http://schemas.microsoft.com/office/drawing/2014/main" val="20000"/>
                    </a:ext>
                  </a:extLst>
                </a:gridCol>
              </a:tblGrid>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84</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79</a:t>
                      </a:r>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79</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00">
                <a:tc>
                  <a:txBody>
                    <a:bodyPr/>
                    <a:lstStyle/>
                    <a:p>
                      <a:pPr marL="0" marR="0" lvl="0" indent="0" algn="ctr" rtl="0">
                        <a:spcBef>
                          <a:spcPts val="0"/>
                        </a:spcBef>
                        <a:spcAft>
                          <a:spcPts val="0"/>
                        </a:spcAft>
                        <a:buNone/>
                      </a:pPr>
                      <a:r>
                        <a:rPr lang="fr-FR" sz="1200" b="1" i="0" u="none" strike="noStrike" cap="none">
                          <a:solidFill>
                            <a:srgbClr val="002060"/>
                          </a:solidFill>
                          <a:latin typeface="Barlow"/>
                          <a:ea typeface="Barlow"/>
                          <a:cs typeface="Barlow"/>
                          <a:sym typeface="Barlow"/>
                        </a:rPr>
                        <a:t>78</a:t>
                      </a:r>
                      <a:endParaRPr sz="1200" b="1" i="0" u="none" strike="noStrike" cap="none">
                        <a:solidFill>
                          <a:srgbClr val="002060"/>
                        </a:solidFill>
                        <a:latin typeface="Barlow"/>
                        <a:ea typeface="Barlow"/>
                        <a:cs typeface="Barlow"/>
                        <a:sym typeface="Barlow"/>
                      </a:endParaRPr>
                    </a:p>
                  </a:txBody>
                  <a:tcPr marL="952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3135" name="Google Shape;3135;p96"/>
          <p:cNvGrpSpPr/>
          <p:nvPr/>
        </p:nvGrpSpPr>
        <p:grpSpPr>
          <a:xfrm>
            <a:off x="11157047" y="145375"/>
            <a:ext cx="958741" cy="718311"/>
            <a:chOff x="8163141" y="70665"/>
            <a:chExt cx="958741" cy="718311"/>
          </a:xfrm>
        </p:grpSpPr>
        <p:sp>
          <p:nvSpPr>
            <p:cNvPr id="3136" name="Google Shape;3136;p96"/>
            <p:cNvSpPr/>
            <p:nvPr/>
          </p:nvSpPr>
          <p:spPr>
            <a:xfrm>
              <a:off x="8422002" y="70665"/>
              <a:ext cx="441019" cy="441019"/>
            </a:xfrm>
            <a:prstGeom prst="ellipse">
              <a:avLst/>
            </a:prstGeom>
            <a:solidFill>
              <a:srgbClr val="FFAB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3137" name="Google Shape;3137;p96"/>
            <p:cNvSpPr txBox="1"/>
            <p:nvPr/>
          </p:nvSpPr>
          <p:spPr>
            <a:xfrm>
              <a:off x="8163141" y="542755"/>
              <a:ext cx="958741" cy="246221"/>
            </a:xfrm>
            <a:prstGeom prst="rect">
              <a:avLst/>
            </a:prstGeom>
            <a:noFill/>
            <a:ln>
              <a:noFill/>
            </a:ln>
          </p:spPr>
          <p:txBody>
            <a:bodyPr spcFirstLastPara="1" wrap="square" lIns="0" tIns="0" rIns="0" bIns="0" anchor="t" anchorCtr="0">
              <a:spAutoFit/>
            </a:bodyPr>
            <a:lstStyle/>
            <a:p>
              <a:pPr marL="4763" marR="0" lvl="0" indent="0" algn="ctr" rtl="0">
                <a:spcBef>
                  <a:spcPts val="0"/>
                </a:spcBef>
                <a:spcAft>
                  <a:spcPts val="0"/>
                </a:spcAft>
                <a:buNone/>
              </a:pPr>
              <a:r>
                <a:rPr lang="fr-FR" sz="800" b="1">
                  <a:solidFill>
                    <a:srgbClr val="FFAB6F"/>
                  </a:solidFill>
                  <a:latin typeface="Barlow"/>
                  <a:ea typeface="Barlow"/>
                  <a:cs typeface="Barlow"/>
                  <a:sym typeface="Barlow"/>
                </a:rPr>
                <a:t>PROFESSIONNELS DE SANTE</a:t>
              </a:r>
              <a:endParaRPr/>
            </a:p>
          </p:txBody>
        </p:sp>
        <p:grpSp>
          <p:nvGrpSpPr>
            <p:cNvPr id="3138" name="Google Shape;3138;p96"/>
            <p:cNvGrpSpPr/>
            <p:nvPr/>
          </p:nvGrpSpPr>
          <p:grpSpPr>
            <a:xfrm>
              <a:off x="8473997" y="146658"/>
              <a:ext cx="331732" cy="312470"/>
              <a:chOff x="6478588" y="5773739"/>
              <a:chExt cx="492125" cy="463550"/>
            </a:xfrm>
          </p:grpSpPr>
          <p:sp>
            <p:nvSpPr>
              <p:cNvPr id="3139" name="Google Shape;3139;p96"/>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0" name="Google Shape;3140;p96"/>
              <p:cNvSpPr/>
              <p:nvPr/>
            </p:nvSpPr>
            <p:spPr>
              <a:xfrm>
                <a:off x="6694488" y="5792789"/>
                <a:ext cx="60325" cy="58738"/>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1" name="Google Shape;3141;p96"/>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2" name="Google Shape;3142;p96"/>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3" name="Google Shape;3143;p96"/>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4" name="Google Shape;3144;p96"/>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5" name="Google Shape;3145;p96"/>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6" name="Google Shape;3146;p96"/>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7" name="Google Shape;3147;p96"/>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8" name="Google Shape;3148;p96"/>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49" name="Google Shape;3149;p96"/>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50" name="Google Shape;3150;p96"/>
              <p:cNvSpPr/>
              <p:nvPr/>
            </p:nvSpPr>
            <p:spPr>
              <a:xfrm>
                <a:off x="6664326" y="5930901"/>
                <a:ext cx="39688"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51" name="Google Shape;3151;p96"/>
              <p:cNvSpPr/>
              <p:nvPr/>
            </p:nvSpPr>
            <p:spPr>
              <a:xfrm>
                <a:off x="6745289" y="5930901"/>
                <a:ext cx="41275"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grpSp>
      </p:grpSp>
      <p:sp>
        <p:nvSpPr>
          <p:cNvPr id="3152" name="Google Shape;3152;p96"/>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sp>
        <p:nvSpPr>
          <p:cNvPr id="3153" name="Google Shape;3153;p96"/>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3158"/>
        <p:cNvGrpSpPr/>
        <p:nvPr/>
      </p:nvGrpSpPr>
      <p:grpSpPr>
        <a:xfrm>
          <a:off x="0" y="0"/>
          <a:ext cx="0" cy="0"/>
          <a:chOff x="0" y="0"/>
          <a:chExt cx="0" cy="0"/>
        </a:xfrm>
      </p:grpSpPr>
      <p:sp>
        <p:nvSpPr>
          <p:cNvPr id="3159" name="Google Shape;3159;p97"/>
          <p:cNvSpPr txBox="1">
            <a:spLocks noGrp="1"/>
          </p:cNvSpPr>
          <p:nvPr>
            <p:ph type="title"/>
          </p:nvPr>
        </p:nvSpPr>
        <p:spPr>
          <a:xfrm>
            <a:off x="450000" y="279223"/>
            <a:ext cx="10523483"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Font typeface="Barlow"/>
              <a:buNone/>
            </a:pPr>
            <a:r>
              <a:rPr lang="fr-FR" sz="2000"/>
              <a:t>Les professionnels de santé ont des visions assez similaires concernant l’importance des mesures d’information à mettre en place.</a:t>
            </a:r>
            <a:endParaRPr/>
          </a:p>
        </p:txBody>
      </p:sp>
      <p:sp>
        <p:nvSpPr>
          <p:cNvPr id="3160" name="Google Shape;3160;p97"/>
          <p:cNvSpPr txBox="1"/>
          <p:nvPr/>
        </p:nvSpPr>
        <p:spPr>
          <a:xfrm>
            <a:off x="589787" y="5955919"/>
            <a:ext cx="10878116" cy="4061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1000"/>
              <a:buFont typeface="Barlow"/>
              <a:buNone/>
            </a:pPr>
            <a:r>
              <a:rPr lang="fr-FR" sz="1000" u="none" strike="noStrike" cap="none">
                <a:solidFill>
                  <a:srgbClr val="002060"/>
                </a:solidFill>
                <a:latin typeface="Barlow"/>
                <a:ea typeface="Barlow"/>
                <a:cs typeface="Barlow"/>
                <a:sym typeface="Barlow"/>
              </a:rPr>
              <a:t>Q27. Pour chacun des sujets suivants, diriez-vous qu’il s’agit d’une priorité pour améliorer votre accompagnement des PvVIH dans leur arrêt du tabac, chicha, narguilé, cannabis ?</a:t>
            </a:r>
            <a:br>
              <a:rPr lang="fr-FR" sz="1000" u="none" strike="noStrike" cap="none">
                <a:solidFill>
                  <a:srgbClr val="002060"/>
                </a:solidFill>
                <a:latin typeface="Barlow"/>
                <a:ea typeface="Barlow"/>
                <a:cs typeface="Barlow"/>
                <a:sym typeface="Barlow"/>
              </a:rPr>
            </a:br>
            <a:r>
              <a:rPr lang="fr-FR" sz="1000" i="1">
                <a:solidFill>
                  <a:srgbClr val="002060"/>
                </a:solidFill>
                <a:latin typeface="Barlow"/>
                <a:ea typeface="Barlow"/>
                <a:cs typeface="Barlow"/>
                <a:sym typeface="Barlow"/>
              </a:rPr>
              <a:t>Base : ensemble des professionnels de santé (n = 371)</a:t>
            </a:r>
            <a:endParaRPr sz="1000" u="none" strike="noStrike" cap="none">
              <a:solidFill>
                <a:srgbClr val="002060"/>
              </a:solidFill>
              <a:latin typeface="Barlow"/>
              <a:ea typeface="Barlow"/>
              <a:cs typeface="Barlow"/>
              <a:sym typeface="Barlow"/>
            </a:endParaRPr>
          </a:p>
        </p:txBody>
      </p:sp>
      <p:grpSp>
        <p:nvGrpSpPr>
          <p:cNvPr id="3161" name="Google Shape;3161;p97"/>
          <p:cNvGrpSpPr/>
          <p:nvPr/>
        </p:nvGrpSpPr>
        <p:grpSpPr>
          <a:xfrm>
            <a:off x="11157047" y="145375"/>
            <a:ext cx="958741" cy="718311"/>
            <a:chOff x="8163141" y="70665"/>
            <a:chExt cx="958741" cy="718311"/>
          </a:xfrm>
        </p:grpSpPr>
        <p:sp>
          <p:nvSpPr>
            <p:cNvPr id="3162" name="Google Shape;3162;p97"/>
            <p:cNvSpPr/>
            <p:nvPr/>
          </p:nvSpPr>
          <p:spPr>
            <a:xfrm>
              <a:off x="8422002" y="70665"/>
              <a:ext cx="441019" cy="441019"/>
            </a:xfrm>
            <a:prstGeom prst="ellipse">
              <a:avLst/>
            </a:prstGeom>
            <a:solidFill>
              <a:srgbClr val="FFAB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3163" name="Google Shape;3163;p97"/>
            <p:cNvSpPr txBox="1"/>
            <p:nvPr/>
          </p:nvSpPr>
          <p:spPr>
            <a:xfrm>
              <a:off x="8163141" y="542755"/>
              <a:ext cx="958741" cy="246221"/>
            </a:xfrm>
            <a:prstGeom prst="rect">
              <a:avLst/>
            </a:prstGeom>
            <a:noFill/>
            <a:ln>
              <a:noFill/>
            </a:ln>
          </p:spPr>
          <p:txBody>
            <a:bodyPr spcFirstLastPara="1" wrap="square" lIns="0" tIns="0" rIns="0" bIns="0" anchor="t" anchorCtr="0">
              <a:spAutoFit/>
            </a:bodyPr>
            <a:lstStyle/>
            <a:p>
              <a:pPr marL="4763" marR="0" lvl="0" indent="0" algn="ctr" rtl="0">
                <a:spcBef>
                  <a:spcPts val="0"/>
                </a:spcBef>
                <a:spcAft>
                  <a:spcPts val="0"/>
                </a:spcAft>
                <a:buNone/>
              </a:pPr>
              <a:r>
                <a:rPr lang="fr-FR" sz="800" b="1">
                  <a:solidFill>
                    <a:srgbClr val="FFAB6F"/>
                  </a:solidFill>
                  <a:latin typeface="Barlow"/>
                  <a:ea typeface="Barlow"/>
                  <a:cs typeface="Barlow"/>
                  <a:sym typeface="Barlow"/>
                </a:rPr>
                <a:t>PROFESSIONNELS DE SANTE</a:t>
              </a:r>
              <a:endParaRPr/>
            </a:p>
          </p:txBody>
        </p:sp>
        <p:grpSp>
          <p:nvGrpSpPr>
            <p:cNvPr id="3164" name="Google Shape;3164;p97"/>
            <p:cNvGrpSpPr/>
            <p:nvPr/>
          </p:nvGrpSpPr>
          <p:grpSpPr>
            <a:xfrm>
              <a:off x="8473997" y="146658"/>
              <a:ext cx="331732" cy="312470"/>
              <a:chOff x="6478588" y="5773739"/>
              <a:chExt cx="492125" cy="463550"/>
            </a:xfrm>
          </p:grpSpPr>
          <p:sp>
            <p:nvSpPr>
              <p:cNvPr id="3165" name="Google Shape;3165;p97"/>
              <p:cNvSpPr/>
              <p:nvPr/>
            </p:nvSpPr>
            <p:spPr>
              <a:xfrm>
                <a:off x="6478588" y="5773739"/>
                <a:ext cx="492125" cy="139700"/>
              </a:xfrm>
              <a:custGeom>
                <a:avLst/>
                <a:gdLst/>
                <a:ahLst/>
                <a:cxnLst/>
                <a:rect l="l" t="t" r="r" b="b"/>
                <a:pathLst>
                  <a:path w="442" h="125" extrusionOk="0">
                    <a:moveTo>
                      <a:pt x="236" y="89"/>
                    </a:moveTo>
                    <a:cubicBezTo>
                      <a:pt x="227" y="103"/>
                      <a:pt x="215" y="103"/>
                      <a:pt x="206" y="89"/>
                    </a:cubicBezTo>
                    <a:cubicBezTo>
                      <a:pt x="150" y="0"/>
                      <a:pt x="94" y="69"/>
                      <a:pt x="43" y="66"/>
                    </a:cubicBezTo>
                    <a:cubicBezTo>
                      <a:pt x="0" y="64"/>
                      <a:pt x="86" y="121"/>
                      <a:pt x="189" y="125"/>
                    </a:cubicBezTo>
                    <a:cubicBezTo>
                      <a:pt x="207" y="125"/>
                      <a:pt x="235" y="125"/>
                      <a:pt x="252" y="125"/>
                    </a:cubicBezTo>
                    <a:cubicBezTo>
                      <a:pt x="356" y="121"/>
                      <a:pt x="442" y="64"/>
                      <a:pt x="399" y="66"/>
                    </a:cubicBezTo>
                    <a:cubicBezTo>
                      <a:pt x="348" y="69"/>
                      <a:pt x="292" y="0"/>
                      <a:pt x="236" y="8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66" name="Google Shape;3166;p97"/>
              <p:cNvSpPr/>
              <p:nvPr/>
            </p:nvSpPr>
            <p:spPr>
              <a:xfrm>
                <a:off x="6694488" y="5792789"/>
                <a:ext cx="60325" cy="58738"/>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67" name="Google Shape;3167;p97"/>
              <p:cNvSpPr/>
              <p:nvPr/>
            </p:nvSpPr>
            <p:spPr>
              <a:xfrm>
                <a:off x="6721476" y="6211889"/>
                <a:ext cx="6350" cy="25400"/>
              </a:xfrm>
              <a:custGeom>
                <a:avLst/>
                <a:gdLst/>
                <a:ahLst/>
                <a:cxnLst/>
                <a:rect l="l" t="t" r="r" b="b"/>
                <a:pathLst>
                  <a:path w="6" h="23" extrusionOk="0">
                    <a:moveTo>
                      <a:pt x="5" y="1"/>
                    </a:moveTo>
                    <a:cubicBezTo>
                      <a:pt x="4" y="1"/>
                      <a:pt x="2" y="2"/>
                      <a:pt x="0" y="3"/>
                    </a:cubicBezTo>
                    <a:cubicBezTo>
                      <a:pt x="0" y="23"/>
                      <a:pt x="0" y="23"/>
                      <a:pt x="0" y="23"/>
                    </a:cubicBezTo>
                    <a:cubicBezTo>
                      <a:pt x="6" y="23"/>
                      <a:pt x="6" y="23"/>
                      <a:pt x="6" y="23"/>
                    </a:cubicBezTo>
                    <a:cubicBezTo>
                      <a:pt x="6" y="0"/>
                      <a:pt x="6" y="0"/>
                      <a:pt x="6" y="0"/>
                    </a:cubicBezTo>
                    <a:lnTo>
                      <a:pt x="5"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68" name="Google Shape;3168;p97"/>
              <p:cNvSpPr/>
              <p:nvPr/>
            </p:nvSpPr>
            <p:spPr>
              <a:xfrm>
                <a:off x="6742113" y="6205539"/>
                <a:ext cx="15875" cy="19050"/>
              </a:xfrm>
              <a:custGeom>
                <a:avLst/>
                <a:gdLst/>
                <a:ahLst/>
                <a:cxnLst/>
                <a:rect l="l" t="t" r="r" b="b"/>
                <a:pathLst>
                  <a:path w="14" h="18" extrusionOk="0">
                    <a:moveTo>
                      <a:pt x="8" y="0"/>
                    </a:moveTo>
                    <a:cubicBezTo>
                      <a:pt x="5" y="1"/>
                      <a:pt x="3" y="1"/>
                      <a:pt x="0" y="2"/>
                    </a:cubicBezTo>
                    <a:cubicBezTo>
                      <a:pt x="2" y="4"/>
                      <a:pt x="4" y="6"/>
                      <a:pt x="5" y="8"/>
                    </a:cubicBezTo>
                    <a:cubicBezTo>
                      <a:pt x="7" y="11"/>
                      <a:pt x="8" y="14"/>
                      <a:pt x="8" y="17"/>
                    </a:cubicBezTo>
                    <a:cubicBezTo>
                      <a:pt x="9" y="17"/>
                      <a:pt x="9" y="17"/>
                      <a:pt x="9" y="17"/>
                    </a:cubicBezTo>
                    <a:cubicBezTo>
                      <a:pt x="9" y="17"/>
                      <a:pt x="9" y="17"/>
                      <a:pt x="10" y="17"/>
                    </a:cubicBezTo>
                    <a:cubicBezTo>
                      <a:pt x="11" y="17"/>
                      <a:pt x="12" y="17"/>
                      <a:pt x="13" y="17"/>
                    </a:cubicBezTo>
                    <a:cubicBezTo>
                      <a:pt x="13" y="17"/>
                      <a:pt x="13" y="18"/>
                      <a:pt x="13" y="17"/>
                    </a:cubicBezTo>
                    <a:cubicBezTo>
                      <a:pt x="13" y="17"/>
                      <a:pt x="13" y="16"/>
                      <a:pt x="13" y="16"/>
                    </a:cubicBezTo>
                    <a:cubicBezTo>
                      <a:pt x="14" y="15"/>
                      <a:pt x="13" y="14"/>
                      <a:pt x="13" y="13"/>
                    </a:cubicBezTo>
                    <a:cubicBezTo>
                      <a:pt x="13" y="8"/>
                      <a:pt x="11" y="3"/>
                      <a:pt x="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69" name="Google Shape;3169;p97"/>
              <p:cNvSpPr/>
              <p:nvPr/>
            </p:nvSpPr>
            <p:spPr>
              <a:xfrm>
                <a:off x="6613526" y="5935664"/>
                <a:ext cx="77788" cy="92075"/>
              </a:xfrm>
              <a:custGeom>
                <a:avLst/>
                <a:gdLst/>
                <a:ahLst/>
                <a:cxnLst/>
                <a:rect l="l" t="t" r="r" b="b"/>
                <a:pathLst>
                  <a:path w="70" h="82" extrusionOk="0">
                    <a:moveTo>
                      <a:pt x="35" y="63"/>
                    </a:moveTo>
                    <a:cubicBezTo>
                      <a:pt x="28" y="60"/>
                      <a:pt x="21" y="56"/>
                      <a:pt x="17" y="51"/>
                    </a:cubicBezTo>
                    <a:cubicBezTo>
                      <a:pt x="14" y="45"/>
                      <a:pt x="13" y="38"/>
                      <a:pt x="15" y="33"/>
                    </a:cubicBezTo>
                    <a:cubicBezTo>
                      <a:pt x="17" y="28"/>
                      <a:pt x="21" y="25"/>
                      <a:pt x="25" y="22"/>
                    </a:cubicBezTo>
                    <a:cubicBezTo>
                      <a:pt x="30" y="20"/>
                      <a:pt x="35" y="18"/>
                      <a:pt x="39" y="16"/>
                    </a:cubicBezTo>
                    <a:cubicBezTo>
                      <a:pt x="45" y="15"/>
                      <a:pt x="51" y="14"/>
                      <a:pt x="57" y="13"/>
                    </a:cubicBezTo>
                    <a:cubicBezTo>
                      <a:pt x="57" y="0"/>
                      <a:pt x="57" y="0"/>
                      <a:pt x="57" y="0"/>
                    </a:cubicBezTo>
                    <a:cubicBezTo>
                      <a:pt x="49" y="1"/>
                      <a:pt x="41" y="2"/>
                      <a:pt x="34" y="4"/>
                    </a:cubicBezTo>
                    <a:cubicBezTo>
                      <a:pt x="27" y="6"/>
                      <a:pt x="20" y="9"/>
                      <a:pt x="14" y="14"/>
                    </a:cubicBezTo>
                    <a:cubicBezTo>
                      <a:pt x="8" y="18"/>
                      <a:pt x="4" y="23"/>
                      <a:pt x="2" y="29"/>
                    </a:cubicBezTo>
                    <a:cubicBezTo>
                      <a:pt x="0" y="36"/>
                      <a:pt x="0" y="44"/>
                      <a:pt x="2" y="51"/>
                    </a:cubicBezTo>
                    <a:cubicBezTo>
                      <a:pt x="6" y="63"/>
                      <a:pt x="17" y="70"/>
                      <a:pt x="27" y="75"/>
                    </a:cubicBezTo>
                    <a:cubicBezTo>
                      <a:pt x="33" y="78"/>
                      <a:pt x="40" y="80"/>
                      <a:pt x="46" y="82"/>
                    </a:cubicBezTo>
                    <a:cubicBezTo>
                      <a:pt x="48" y="81"/>
                      <a:pt x="51" y="80"/>
                      <a:pt x="54" y="79"/>
                    </a:cubicBezTo>
                    <a:cubicBezTo>
                      <a:pt x="59" y="77"/>
                      <a:pt x="64" y="75"/>
                      <a:pt x="70" y="73"/>
                    </a:cubicBezTo>
                    <a:cubicBezTo>
                      <a:pt x="65" y="72"/>
                      <a:pt x="61" y="71"/>
                      <a:pt x="57" y="70"/>
                    </a:cubicBezTo>
                    <a:cubicBezTo>
                      <a:pt x="49" y="68"/>
                      <a:pt x="42" y="66"/>
                      <a:pt x="35" y="6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0" name="Google Shape;3170;p97"/>
              <p:cNvSpPr/>
              <p:nvPr/>
            </p:nvSpPr>
            <p:spPr>
              <a:xfrm>
                <a:off x="6716713" y="5845176"/>
                <a:ext cx="15875" cy="165100"/>
              </a:xfrm>
              <a:custGeom>
                <a:avLst/>
                <a:gdLst/>
                <a:ahLst/>
                <a:cxnLst/>
                <a:rect l="l" t="t" r="r" b="b"/>
                <a:pathLst>
                  <a:path w="14" h="149" extrusionOk="0">
                    <a:moveTo>
                      <a:pt x="0" y="0"/>
                    </a:moveTo>
                    <a:cubicBezTo>
                      <a:pt x="2" y="149"/>
                      <a:pt x="2" y="149"/>
                      <a:pt x="2" y="149"/>
                    </a:cubicBezTo>
                    <a:cubicBezTo>
                      <a:pt x="4" y="149"/>
                      <a:pt x="7" y="148"/>
                      <a:pt x="10" y="148"/>
                    </a:cubicBezTo>
                    <a:cubicBezTo>
                      <a:pt x="11" y="148"/>
                      <a:pt x="12" y="147"/>
                      <a:pt x="12" y="147"/>
                    </a:cubicBezTo>
                    <a:cubicBezTo>
                      <a:pt x="14" y="0"/>
                      <a:pt x="14" y="0"/>
                      <a:pt x="14"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1" name="Google Shape;3171;p97"/>
              <p:cNvSpPr/>
              <p:nvPr/>
            </p:nvSpPr>
            <p:spPr>
              <a:xfrm>
                <a:off x="6667501" y="6042026"/>
                <a:ext cx="134938" cy="146050"/>
              </a:xfrm>
              <a:custGeom>
                <a:avLst/>
                <a:gdLst/>
                <a:ahLst/>
                <a:cxnLst/>
                <a:rect l="l" t="t" r="r" b="b"/>
                <a:pathLst>
                  <a:path w="122" h="131" extrusionOk="0">
                    <a:moveTo>
                      <a:pt x="121" y="20"/>
                    </a:moveTo>
                    <a:cubicBezTo>
                      <a:pt x="120" y="15"/>
                      <a:pt x="117" y="10"/>
                      <a:pt x="113" y="6"/>
                    </a:cubicBezTo>
                    <a:cubicBezTo>
                      <a:pt x="110" y="3"/>
                      <a:pt x="107" y="1"/>
                      <a:pt x="104" y="0"/>
                    </a:cubicBezTo>
                    <a:cubicBezTo>
                      <a:pt x="97" y="2"/>
                      <a:pt x="89" y="3"/>
                      <a:pt x="81" y="5"/>
                    </a:cubicBezTo>
                    <a:cubicBezTo>
                      <a:pt x="85" y="6"/>
                      <a:pt x="88" y="7"/>
                      <a:pt x="92" y="9"/>
                    </a:cubicBezTo>
                    <a:cubicBezTo>
                      <a:pt x="95" y="10"/>
                      <a:pt x="98" y="12"/>
                      <a:pt x="101" y="14"/>
                    </a:cubicBezTo>
                    <a:cubicBezTo>
                      <a:pt x="103" y="16"/>
                      <a:pt x="106" y="19"/>
                      <a:pt x="107" y="22"/>
                    </a:cubicBezTo>
                    <a:cubicBezTo>
                      <a:pt x="108" y="24"/>
                      <a:pt x="108" y="27"/>
                      <a:pt x="108" y="30"/>
                    </a:cubicBezTo>
                    <a:cubicBezTo>
                      <a:pt x="108" y="31"/>
                      <a:pt x="108" y="32"/>
                      <a:pt x="108" y="33"/>
                    </a:cubicBezTo>
                    <a:cubicBezTo>
                      <a:pt x="107" y="37"/>
                      <a:pt x="105" y="39"/>
                      <a:pt x="102" y="42"/>
                    </a:cubicBezTo>
                    <a:cubicBezTo>
                      <a:pt x="97" y="47"/>
                      <a:pt x="90" y="51"/>
                      <a:pt x="83" y="53"/>
                    </a:cubicBezTo>
                    <a:cubicBezTo>
                      <a:pt x="68" y="59"/>
                      <a:pt x="53" y="63"/>
                      <a:pt x="38" y="68"/>
                    </a:cubicBezTo>
                    <a:cubicBezTo>
                      <a:pt x="31" y="70"/>
                      <a:pt x="24" y="73"/>
                      <a:pt x="17" y="76"/>
                    </a:cubicBezTo>
                    <a:cubicBezTo>
                      <a:pt x="11" y="80"/>
                      <a:pt x="5" y="84"/>
                      <a:pt x="2" y="91"/>
                    </a:cubicBezTo>
                    <a:cubicBezTo>
                      <a:pt x="0" y="95"/>
                      <a:pt x="0" y="99"/>
                      <a:pt x="0" y="104"/>
                    </a:cubicBezTo>
                    <a:cubicBezTo>
                      <a:pt x="0" y="106"/>
                      <a:pt x="0" y="108"/>
                      <a:pt x="1" y="110"/>
                    </a:cubicBezTo>
                    <a:cubicBezTo>
                      <a:pt x="3" y="117"/>
                      <a:pt x="8" y="122"/>
                      <a:pt x="14" y="126"/>
                    </a:cubicBezTo>
                    <a:cubicBezTo>
                      <a:pt x="17" y="128"/>
                      <a:pt x="21" y="129"/>
                      <a:pt x="25" y="131"/>
                    </a:cubicBezTo>
                    <a:cubicBezTo>
                      <a:pt x="28" y="128"/>
                      <a:pt x="32" y="125"/>
                      <a:pt x="36" y="123"/>
                    </a:cubicBezTo>
                    <a:cubicBezTo>
                      <a:pt x="34" y="123"/>
                      <a:pt x="33" y="122"/>
                      <a:pt x="32" y="122"/>
                    </a:cubicBezTo>
                    <a:cubicBezTo>
                      <a:pt x="28" y="120"/>
                      <a:pt x="25" y="118"/>
                      <a:pt x="21" y="116"/>
                    </a:cubicBezTo>
                    <a:cubicBezTo>
                      <a:pt x="18" y="114"/>
                      <a:pt x="16" y="112"/>
                      <a:pt x="14" y="109"/>
                    </a:cubicBezTo>
                    <a:cubicBezTo>
                      <a:pt x="13" y="107"/>
                      <a:pt x="13" y="105"/>
                      <a:pt x="12" y="104"/>
                    </a:cubicBezTo>
                    <a:cubicBezTo>
                      <a:pt x="12" y="102"/>
                      <a:pt x="12" y="101"/>
                      <a:pt x="13" y="99"/>
                    </a:cubicBezTo>
                    <a:cubicBezTo>
                      <a:pt x="13" y="96"/>
                      <a:pt x="16" y="93"/>
                      <a:pt x="19" y="91"/>
                    </a:cubicBezTo>
                    <a:cubicBezTo>
                      <a:pt x="25" y="86"/>
                      <a:pt x="32" y="83"/>
                      <a:pt x="39" y="81"/>
                    </a:cubicBezTo>
                    <a:cubicBezTo>
                      <a:pt x="54" y="76"/>
                      <a:pt x="70" y="73"/>
                      <a:pt x="86" y="67"/>
                    </a:cubicBezTo>
                    <a:cubicBezTo>
                      <a:pt x="99" y="62"/>
                      <a:pt x="113" y="55"/>
                      <a:pt x="119" y="42"/>
                    </a:cubicBezTo>
                    <a:cubicBezTo>
                      <a:pt x="121" y="38"/>
                      <a:pt x="122" y="34"/>
                      <a:pt x="122" y="30"/>
                    </a:cubicBezTo>
                    <a:cubicBezTo>
                      <a:pt x="122" y="27"/>
                      <a:pt x="122" y="23"/>
                      <a:pt x="121"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2" name="Google Shape;3172;p97"/>
              <p:cNvSpPr/>
              <p:nvPr/>
            </p:nvSpPr>
            <p:spPr>
              <a:xfrm>
                <a:off x="6719888" y="6053139"/>
                <a:ext cx="11113" cy="46038"/>
              </a:xfrm>
              <a:custGeom>
                <a:avLst/>
                <a:gdLst/>
                <a:ahLst/>
                <a:cxnLst/>
                <a:rect l="l" t="t" r="r" b="b"/>
                <a:pathLst>
                  <a:path w="10" h="41" extrusionOk="0">
                    <a:moveTo>
                      <a:pt x="0" y="2"/>
                    </a:moveTo>
                    <a:cubicBezTo>
                      <a:pt x="1" y="41"/>
                      <a:pt x="1" y="41"/>
                      <a:pt x="1" y="41"/>
                    </a:cubicBezTo>
                    <a:cubicBezTo>
                      <a:pt x="2" y="41"/>
                      <a:pt x="4" y="40"/>
                      <a:pt x="5" y="40"/>
                    </a:cubicBezTo>
                    <a:cubicBezTo>
                      <a:pt x="7" y="40"/>
                      <a:pt x="8" y="39"/>
                      <a:pt x="9" y="39"/>
                    </a:cubicBezTo>
                    <a:cubicBezTo>
                      <a:pt x="10" y="0"/>
                      <a:pt x="10" y="0"/>
                      <a:pt x="10" y="0"/>
                    </a:cubicBezTo>
                    <a:cubicBezTo>
                      <a:pt x="7" y="0"/>
                      <a:pt x="3" y="1"/>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3" name="Google Shape;3173;p97"/>
              <p:cNvSpPr/>
              <p:nvPr/>
            </p:nvSpPr>
            <p:spPr>
              <a:xfrm>
                <a:off x="6719888" y="6142039"/>
                <a:ext cx="9525" cy="31750"/>
              </a:xfrm>
              <a:custGeom>
                <a:avLst/>
                <a:gdLst/>
                <a:ahLst/>
                <a:cxnLst/>
                <a:rect l="l" t="t" r="r" b="b"/>
                <a:pathLst>
                  <a:path w="8" h="29" extrusionOk="0">
                    <a:moveTo>
                      <a:pt x="0" y="2"/>
                    </a:moveTo>
                    <a:cubicBezTo>
                      <a:pt x="0" y="29"/>
                      <a:pt x="0" y="29"/>
                      <a:pt x="0" y="29"/>
                    </a:cubicBezTo>
                    <a:cubicBezTo>
                      <a:pt x="3" y="28"/>
                      <a:pt x="5" y="27"/>
                      <a:pt x="8" y="26"/>
                    </a:cubicBezTo>
                    <a:cubicBezTo>
                      <a:pt x="8" y="0"/>
                      <a:pt x="8" y="0"/>
                      <a:pt x="8" y="0"/>
                    </a:cubicBezTo>
                    <a:cubicBezTo>
                      <a:pt x="5" y="1"/>
                      <a:pt x="3" y="2"/>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4" name="Google Shape;3174;p97"/>
              <p:cNvSpPr/>
              <p:nvPr/>
            </p:nvSpPr>
            <p:spPr>
              <a:xfrm>
                <a:off x="6691313" y="6130926"/>
                <a:ext cx="92075" cy="93663"/>
              </a:xfrm>
              <a:custGeom>
                <a:avLst/>
                <a:gdLst/>
                <a:ahLst/>
                <a:cxnLst/>
                <a:rect l="l" t="t" r="r" b="b"/>
                <a:pathLst>
                  <a:path w="83" h="84" extrusionOk="0">
                    <a:moveTo>
                      <a:pt x="68" y="0"/>
                    </a:moveTo>
                    <a:cubicBezTo>
                      <a:pt x="68" y="0"/>
                      <a:pt x="68" y="0"/>
                      <a:pt x="68" y="0"/>
                    </a:cubicBezTo>
                    <a:cubicBezTo>
                      <a:pt x="63" y="2"/>
                      <a:pt x="57" y="4"/>
                      <a:pt x="51" y="5"/>
                    </a:cubicBezTo>
                    <a:cubicBezTo>
                      <a:pt x="53" y="6"/>
                      <a:pt x="54" y="6"/>
                      <a:pt x="55" y="7"/>
                    </a:cubicBezTo>
                    <a:cubicBezTo>
                      <a:pt x="58" y="8"/>
                      <a:pt x="62" y="10"/>
                      <a:pt x="64" y="13"/>
                    </a:cubicBezTo>
                    <a:cubicBezTo>
                      <a:pt x="67" y="15"/>
                      <a:pt x="69" y="18"/>
                      <a:pt x="70" y="21"/>
                    </a:cubicBezTo>
                    <a:cubicBezTo>
                      <a:pt x="70" y="25"/>
                      <a:pt x="69" y="29"/>
                      <a:pt x="67" y="32"/>
                    </a:cubicBezTo>
                    <a:cubicBezTo>
                      <a:pt x="65" y="35"/>
                      <a:pt x="62" y="37"/>
                      <a:pt x="59" y="38"/>
                    </a:cubicBezTo>
                    <a:cubicBezTo>
                      <a:pt x="55" y="40"/>
                      <a:pt x="52" y="42"/>
                      <a:pt x="49" y="43"/>
                    </a:cubicBezTo>
                    <a:cubicBezTo>
                      <a:pt x="41" y="46"/>
                      <a:pt x="34" y="49"/>
                      <a:pt x="26" y="52"/>
                    </a:cubicBezTo>
                    <a:cubicBezTo>
                      <a:pt x="20" y="55"/>
                      <a:pt x="13" y="59"/>
                      <a:pt x="8" y="64"/>
                    </a:cubicBezTo>
                    <a:cubicBezTo>
                      <a:pt x="4" y="69"/>
                      <a:pt x="1" y="75"/>
                      <a:pt x="0" y="82"/>
                    </a:cubicBezTo>
                    <a:cubicBezTo>
                      <a:pt x="0" y="82"/>
                      <a:pt x="0" y="83"/>
                      <a:pt x="0" y="84"/>
                    </a:cubicBezTo>
                    <a:cubicBezTo>
                      <a:pt x="1" y="84"/>
                      <a:pt x="1" y="84"/>
                      <a:pt x="1" y="84"/>
                    </a:cubicBezTo>
                    <a:cubicBezTo>
                      <a:pt x="2" y="84"/>
                      <a:pt x="2" y="84"/>
                      <a:pt x="2" y="84"/>
                    </a:cubicBezTo>
                    <a:cubicBezTo>
                      <a:pt x="3" y="84"/>
                      <a:pt x="3" y="84"/>
                      <a:pt x="4" y="84"/>
                    </a:cubicBezTo>
                    <a:cubicBezTo>
                      <a:pt x="6" y="84"/>
                      <a:pt x="6" y="84"/>
                      <a:pt x="6" y="84"/>
                    </a:cubicBezTo>
                    <a:cubicBezTo>
                      <a:pt x="6" y="83"/>
                      <a:pt x="6" y="83"/>
                      <a:pt x="6" y="83"/>
                    </a:cubicBezTo>
                    <a:cubicBezTo>
                      <a:pt x="6" y="80"/>
                      <a:pt x="7" y="76"/>
                      <a:pt x="10" y="73"/>
                    </a:cubicBezTo>
                    <a:cubicBezTo>
                      <a:pt x="14" y="68"/>
                      <a:pt x="21" y="64"/>
                      <a:pt x="28" y="62"/>
                    </a:cubicBezTo>
                    <a:cubicBezTo>
                      <a:pt x="35" y="59"/>
                      <a:pt x="43" y="57"/>
                      <a:pt x="50" y="55"/>
                    </a:cubicBezTo>
                    <a:cubicBezTo>
                      <a:pt x="63" y="50"/>
                      <a:pt x="78" y="44"/>
                      <a:pt x="82" y="29"/>
                    </a:cubicBezTo>
                    <a:cubicBezTo>
                      <a:pt x="83" y="22"/>
                      <a:pt x="82" y="15"/>
                      <a:pt x="78" y="9"/>
                    </a:cubicBezTo>
                    <a:cubicBezTo>
                      <a:pt x="76" y="5"/>
                      <a:pt x="72" y="2"/>
                      <a:pt x="6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5" name="Google Shape;3175;p97"/>
              <p:cNvSpPr/>
              <p:nvPr/>
            </p:nvSpPr>
            <p:spPr>
              <a:xfrm>
                <a:off x="6645276" y="5935664"/>
                <a:ext cx="190500" cy="179388"/>
              </a:xfrm>
              <a:custGeom>
                <a:avLst/>
                <a:gdLst/>
                <a:ahLst/>
                <a:cxnLst/>
                <a:rect l="l" t="t" r="r" b="b"/>
                <a:pathLst>
                  <a:path w="171" h="161" extrusionOk="0">
                    <a:moveTo>
                      <a:pt x="164" y="21"/>
                    </a:moveTo>
                    <a:cubicBezTo>
                      <a:pt x="157" y="11"/>
                      <a:pt x="145" y="6"/>
                      <a:pt x="133" y="3"/>
                    </a:cubicBezTo>
                    <a:cubicBezTo>
                      <a:pt x="127" y="2"/>
                      <a:pt x="122" y="1"/>
                      <a:pt x="116" y="0"/>
                    </a:cubicBezTo>
                    <a:cubicBezTo>
                      <a:pt x="116" y="13"/>
                      <a:pt x="116" y="13"/>
                      <a:pt x="116" y="13"/>
                    </a:cubicBezTo>
                    <a:cubicBezTo>
                      <a:pt x="121" y="14"/>
                      <a:pt x="126" y="15"/>
                      <a:pt x="131" y="16"/>
                    </a:cubicBezTo>
                    <a:cubicBezTo>
                      <a:pt x="137" y="18"/>
                      <a:pt x="144" y="21"/>
                      <a:pt x="150" y="25"/>
                    </a:cubicBezTo>
                    <a:cubicBezTo>
                      <a:pt x="152" y="27"/>
                      <a:pt x="154" y="30"/>
                      <a:pt x="155" y="32"/>
                    </a:cubicBezTo>
                    <a:cubicBezTo>
                      <a:pt x="157" y="36"/>
                      <a:pt x="157" y="39"/>
                      <a:pt x="157" y="43"/>
                    </a:cubicBezTo>
                    <a:cubicBezTo>
                      <a:pt x="156" y="50"/>
                      <a:pt x="151" y="55"/>
                      <a:pt x="145" y="59"/>
                    </a:cubicBezTo>
                    <a:cubicBezTo>
                      <a:pt x="139" y="63"/>
                      <a:pt x="131" y="65"/>
                      <a:pt x="125" y="67"/>
                    </a:cubicBezTo>
                    <a:cubicBezTo>
                      <a:pt x="109" y="72"/>
                      <a:pt x="93" y="75"/>
                      <a:pt x="77" y="78"/>
                    </a:cubicBezTo>
                    <a:cubicBezTo>
                      <a:pt x="69" y="80"/>
                      <a:pt x="60" y="81"/>
                      <a:pt x="52" y="83"/>
                    </a:cubicBezTo>
                    <a:cubicBezTo>
                      <a:pt x="45" y="85"/>
                      <a:pt x="37" y="87"/>
                      <a:pt x="30" y="90"/>
                    </a:cubicBezTo>
                    <a:cubicBezTo>
                      <a:pt x="17" y="95"/>
                      <a:pt x="3" y="104"/>
                      <a:pt x="1" y="119"/>
                    </a:cubicBezTo>
                    <a:cubicBezTo>
                      <a:pt x="0" y="126"/>
                      <a:pt x="1" y="133"/>
                      <a:pt x="5" y="140"/>
                    </a:cubicBezTo>
                    <a:cubicBezTo>
                      <a:pt x="8" y="146"/>
                      <a:pt x="13" y="151"/>
                      <a:pt x="19" y="154"/>
                    </a:cubicBezTo>
                    <a:cubicBezTo>
                      <a:pt x="23" y="157"/>
                      <a:pt x="27" y="159"/>
                      <a:pt x="31" y="161"/>
                    </a:cubicBezTo>
                    <a:cubicBezTo>
                      <a:pt x="37" y="157"/>
                      <a:pt x="44" y="155"/>
                      <a:pt x="49" y="153"/>
                    </a:cubicBezTo>
                    <a:cubicBezTo>
                      <a:pt x="45" y="151"/>
                      <a:pt x="41" y="150"/>
                      <a:pt x="37" y="148"/>
                    </a:cubicBezTo>
                    <a:cubicBezTo>
                      <a:pt x="30" y="145"/>
                      <a:pt x="23" y="142"/>
                      <a:pt x="19" y="136"/>
                    </a:cubicBezTo>
                    <a:cubicBezTo>
                      <a:pt x="15" y="131"/>
                      <a:pt x="13" y="123"/>
                      <a:pt x="16" y="117"/>
                    </a:cubicBezTo>
                    <a:cubicBezTo>
                      <a:pt x="20" y="111"/>
                      <a:pt x="26" y="108"/>
                      <a:pt x="31" y="105"/>
                    </a:cubicBezTo>
                    <a:cubicBezTo>
                      <a:pt x="38" y="102"/>
                      <a:pt x="46" y="100"/>
                      <a:pt x="53" y="98"/>
                    </a:cubicBezTo>
                    <a:cubicBezTo>
                      <a:pt x="61" y="96"/>
                      <a:pt x="70" y="94"/>
                      <a:pt x="78" y="92"/>
                    </a:cubicBezTo>
                    <a:cubicBezTo>
                      <a:pt x="94" y="89"/>
                      <a:pt x="110" y="87"/>
                      <a:pt x="126" y="82"/>
                    </a:cubicBezTo>
                    <a:cubicBezTo>
                      <a:pt x="133" y="80"/>
                      <a:pt x="140" y="77"/>
                      <a:pt x="147" y="73"/>
                    </a:cubicBezTo>
                    <a:cubicBezTo>
                      <a:pt x="154" y="70"/>
                      <a:pt x="160" y="66"/>
                      <a:pt x="164" y="60"/>
                    </a:cubicBezTo>
                    <a:cubicBezTo>
                      <a:pt x="168" y="55"/>
                      <a:pt x="171" y="48"/>
                      <a:pt x="171" y="41"/>
                    </a:cubicBezTo>
                    <a:cubicBezTo>
                      <a:pt x="171" y="34"/>
                      <a:pt x="169" y="27"/>
                      <a:pt x="164"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6" name="Google Shape;3176;p97"/>
              <p:cNvSpPr/>
              <p:nvPr/>
            </p:nvSpPr>
            <p:spPr>
              <a:xfrm>
                <a:off x="6664326" y="5930901"/>
                <a:ext cx="39688"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3177" name="Google Shape;3177;p97"/>
              <p:cNvSpPr/>
              <p:nvPr/>
            </p:nvSpPr>
            <p:spPr>
              <a:xfrm>
                <a:off x="6745289" y="5930901"/>
                <a:ext cx="41275" cy="3016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grpSp>
      </p:grpSp>
      <p:sp>
        <p:nvSpPr>
          <p:cNvPr id="3178" name="Google Shape;3178;p97"/>
          <p:cNvSpPr txBox="1"/>
          <p:nvPr/>
        </p:nvSpPr>
        <p:spPr>
          <a:xfrm>
            <a:off x="11716813" y="-23327"/>
            <a:ext cx="9503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Barlow"/>
                <a:ea typeface="Barlow"/>
                <a:cs typeface="Barlow"/>
                <a:sym typeface="Barlow"/>
              </a:rPr>
              <a:t>(2/2)</a:t>
            </a:r>
            <a:endParaRPr sz="1800" b="1">
              <a:solidFill>
                <a:schemeClr val="dk1"/>
              </a:solidFill>
              <a:latin typeface="Barlow"/>
              <a:ea typeface="Barlow"/>
              <a:cs typeface="Barlow"/>
              <a:sym typeface="Barlow"/>
            </a:endParaRPr>
          </a:p>
        </p:txBody>
      </p:sp>
      <p:sp>
        <p:nvSpPr>
          <p:cNvPr id="3179" name="Google Shape;3179;p97"/>
          <p:cNvSpPr txBox="1"/>
          <p:nvPr/>
        </p:nvSpPr>
        <p:spPr>
          <a:xfrm>
            <a:off x="10018425" y="6523499"/>
            <a:ext cx="1911334" cy="15837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FR" sz="1000">
                <a:solidFill>
                  <a:srgbClr val="7F7F7F"/>
                </a:solidFill>
                <a:latin typeface="Barlow"/>
                <a:ea typeface="Barlow"/>
                <a:cs typeface="Barlow"/>
                <a:sym typeface="Barlow"/>
              </a:rPr>
              <a:t>Résultats en %</a:t>
            </a:r>
            <a:endParaRPr/>
          </a:p>
        </p:txBody>
      </p:sp>
      <p:graphicFrame>
        <p:nvGraphicFramePr>
          <p:cNvPr id="3180" name="Google Shape;3180;p97"/>
          <p:cNvGraphicFramePr/>
          <p:nvPr/>
        </p:nvGraphicFramePr>
        <p:xfrm>
          <a:off x="500827" y="1814519"/>
          <a:ext cx="3000000" cy="3000000"/>
        </p:xfrm>
        <a:graphic>
          <a:graphicData uri="http://schemas.openxmlformats.org/drawingml/2006/table">
            <a:tbl>
              <a:tblPr>
                <a:noFill/>
                <a:tableStyleId>{E569ACED-2DDD-4A45-844F-45F103245E86}</a:tableStyleId>
              </a:tblPr>
              <a:tblGrid>
                <a:gridCol w="48799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612000">
                <a:tc>
                  <a:txBody>
                    <a:bodyPr/>
                    <a:lstStyle/>
                    <a:p>
                      <a:pPr marL="0" marR="0" lvl="0" indent="0" algn="l" rtl="0">
                        <a:spcBef>
                          <a:spcPts val="0"/>
                        </a:spcBef>
                        <a:spcAft>
                          <a:spcPts val="0"/>
                        </a:spcAft>
                        <a:buNone/>
                      </a:pPr>
                      <a:r>
                        <a:rPr lang="fr-FR" sz="1800" b="1" i="0" u="none" strike="noStrike" cap="none">
                          <a:solidFill>
                            <a:schemeClr val="lt1"/>
                          </a:solidFill>
                          <a:highlight>
                            <a:srgbClr val="002060"/>
                          </a:highlight>
                          <a:latin typeface="Barlow"/>
                          <a:ea typeface="Barlow"/>
                          <a:cs typeface="Barlow"/>
                          <a:sym typeface="Barlow"/>
                        </a:rPr>
                        <a:t>% Axe prioritaire</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ENSEMBLE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INFECTIOLOGUE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MÉDECIN GÉNÉRALISTE</a:t>
                      </a:r>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PHARMACIEN</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ctr" rtl="0">
                        <a:spcBef>
                          <a:spcPts val="0"/>
                        </a:spcBef>
                        <a:spcAft>
                          <a:spcPts val="0"/>
                        </a:spcAft>
                        <a:buNone/>
                      </a:pPr>
                      <a:r>
                        <a:rPr lang="fr-FR" sz="1200" b="1" i="0" u="none" strike="noStrike" cap="none">
                          <a:solidFill>
                            <a:srgbClr val="FFAB6F"/>
                          </a:solidFill>
                          <a:latin typeface="Barlow"/>
                          <a:ea typeface="Barlow"/>
                          <a:cs typeface="Barlow"/>
                          <a:sym typeface="Barlow"/>
                        </a:rPr>
                        <a:t>INFIRMIER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63112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Des mises à jour à chaque nouvelle recommandation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41</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38</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39</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55</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à disposition des outils d’aide à la prescription de traitements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43</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60675">
                <a:tc>
                  <a:txBody>
                    <a:bodyPr/>
                    <a:lstStyle/>
                    <a:p>
                      <a:pPr marL="0" marR="0" lvl="0" indent="0" algn="r" rtl="0">
                        <a:spcBef>
                          <a:spcPts val="0"/>
                        </a:spcBef>
                        <a:spcAft>
                          <a:spcPts val="0"/>
                        </a:spcAft>
                        <a:buNone/>
                      </a:pPr>
                      <a:r>
                        <a:rPr lang="fr-FR" sz="1200" b="0" i="0" u="none" strike="noStrike" cap="none">
                          <a:solidFill>
                            <a:srgbClr val="000000"/>
                          </a:solidFill>
                          <a:latin typeface="Barlow"/>
                          <a:ea typeface="Barlow"/>
                          <a:cs typeface="Barlow"/>
                          <a:sym typeface="Barlow"/>
                        </a:rPr>
                        <a:t>Avoir plus d’informations sur les traitements médicamenteux existants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30</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FF0000"/>
                          </a:solidFill>
                          <a:latin typeface="Barlow"/>
                          <a:ea typeface="Barlow"/>
                          <a:cs typeface="Barlow"/>
                          <a:sym typeface="Barlow"/>
                        </a:rPr>
                        <a:t>15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33</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38</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36</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plus d’informations sur les substituts nicotiniques </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36</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32</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35</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46</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60675">
                <a:tc>
                  <a:txBody>
                    <a:bodyPr/>
                    <a:lstStyle/>
                    <a:p>
                      <a:pPr marL="0" marR="0" lvl="0" indent="0" algn="r"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Avoir du matériel d’informations à transmettre aux PvVIH (brochures, affiches)</a:t>
                      </a:r>
                      <a:endParaRPr/>
                    </a:p>
                  </a:txBody>
                  <a:tcPr marL="95250" marR="6350" marT="635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34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0"/>
                    </a:solidFill>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24</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28</a:t>
                      </a:r>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fr-FR" sz="1400" b="0" i="0" u="none" strike="noStrike" cap="none">
                          <a:solidFill>
                            <a:srgbClr val="002060"/>
                          </a:solidFill>
                          <a:latin typeface="Barlow"/>
                          <a:ea typeface="Barlow"/>
                          <a:cs typeface="Barlow"/>
                          <a:sym typeface="Barlow"/>
                        </a:rPr>
                        <a:t>42</a:t>
                      </a:r>
                      <a:endParaRPr/>
                    </a:p>
                  </a:txBody>
                  <a:tcPr marL="7625" marR="7625" marT="76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3181" name="Google Shape;3181;p97"/>
          <p:cNvGraphicFramePr/>
          <p:nvPr/>
        </p:nvGraphicFramePr>
        <p:xfrm>
          <a:off x="4490141" y="2169216"/>
          <a:ext cx="3000000" cy="3000000"/>
        </p:xfrm>
        <a:graphic>
          <a:graphicData uri="http://schemas.openxmlformats.org/drawingml/2006/table">
            <a:tbl>
              <a:tblPr>
                <a:noFill/>
                <a:tableStyleId>{E569ACED-2DDD-4A45-844F-45F103245E86}</a:tableStyleId>
              </a:tblPr>
              <a:tblGrid>
                <a:gridCol w="890675">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296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gridCol w="1296000">
                  <a:extLst>
                    <a:ext uri="{9D8B030D-6E8A-4147-A177-3AD203B41FA5}">
                      <a16:colId xmlns:a16="http://schemas.microsoft.com/office/drawing/2014/main" val="20004"/>
                    </a:ext>
                  </a:extLst>
                </a:gridCol>
                <a:gridCol w="1296000">
                  <a:extLst>
                    <a:ext uri="{9D8B030D-6E8A-4147-A177-3AD203B41FA5}">
                      <a16:colId xmlns:a16="http://schemas.microsoft.com/office/drawing/2014/main" val="20005"/>
                    </a:ext>
                  </a:extLst>
                </a:gridCol>
              </a:tblGrid>
              <a:tr h="363775">
                <a:tc>
                  <a:txBody>
                    <a:bodyPr/>
                    <a:lstStyle/>
                    <a:p>
                      <a:pPr marL="0" marR="0" lvl="0" indent="0" algn="ctr" rtl="0">
                        <a:spcBef>
                          <a:spcPts val="0"/>
                        </a:spcBef>
                        <a:spcAft>
                          <a:spcPts val="0"/>
                        </a:spcAft>
                        <a:buNone/>
                      </a:pPr>
                      <a:r>
                        <a:rPr lang="fr-FR" sz="1000" b="1" i="0" u="none" strike="noStrike" cap="none">
                          <a:solidFill>
                            <a:srgbClr val="FFAB6F"/>
                          </a:solidFill>
                          <a:latin typeface="Arial"/>
                          <a:ea typeface="Arial"/>
                          <a:cs typeface="Arial"/>
                          <a:sym typeface="Arial"/>
                        </a:rPr>
                        <a:t>Base</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371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111</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106</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98</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FFAB6F"/>
                          </a:solidFill>
                          <a:latin typeface="Arial"/>
                          <a:ea typeface="Arial"/>
                          <a:cs typeface="Arial"/>
                          <a:sym typeface="Arial"/>
                        </a:rPr>
                        <a:t>33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Shape 3186"/>
        <p:cNvGrpSpPr/>
        <p:nvPr/>
      </p:nvGrpSpPr>
      <p:grpSpPr>
        <a:xfrm>
          <a:off x="0" y="0"/>
          <a:ext cx="0" cy="0"/>
          <a:chOff x="0" y="0"/>
          <a:chExt cx="0" cy="0"/>
        </a:xfrm>
      </p:grpSpPr>
      <p:sp>
        <p:nvSpPr>
          <p:cNvPr id="3187" name="Google Shape;3187;p98"/>
          <p:cNvSpPr txBox="1">
            <a:spLocks noGrp="1"/>
          </p:cNvSpPr>
          <p:nvPr>
            <p:ph type="title"/>
          </p:nvPr>
        </p:nvSpPr>
        <p:spPr>
          <a:xfrm>
            <a:off x="432000" y="736936"/>
            <a:ext cx="6095800" cy="16100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Barlow Semi Condensed ExtraBold"/>
              <a:buNone/>
            </a:pPr>
            <a:r>
              <a:rPr lang="fr-FR"/>
              <a:t>ANNEXES IPSOS</a:t>
            </a:r>
            <a:endParaRPr/>
          </a:p>
        </p:txBody>
      </p:sp>
      <p:sp>
        <p:nvSpPr>
          <p:cNvPr id="3188" name="Google Shape;3188;p98"/>
          <p:cNvSpPr/>
          <p:nvPr/>
        </p:nvSpPr>
        <p:spPr>
          <a:xfrm rot="8100000">
            <a:off x="8422385" y="5570679"/>
            <a:ext cx="3313714" cy="849494"/>
          </a:xfrm>
          <a:custGeom>
            <a:avLst/>
            <a:gdLst/>
            <a:ahLst/>
            <a:cxnLst/>
            <a:rect l="l" t="t" r="r" b="b"/>
            <a:pathLst>
              <a:path w="3313714" h="849494" extrusionOk="0">
                <a:moveTo>
                  <a:pt x="2464220" y="0"/>
                </a:moveTo>
                <a:lnTo>
                  <a:pt x="3313714" y="849494"/>
                </a:lnTo>
                <a:lnTo>
                  <a:pt x="849494" y="849494"/>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400"/>
              <a:buFont typeface="Barlow"/>
              <a:buNone/>
            </a:pPr>
            <a:endParaRPr sz="1400" b="0" i="0" u="none" strike="noStrike" cap="none">
              <a:solidFill>
                <a:srgbClr val="000000"/>
              </a:solidFill>
              <a:latin typeface="Barlow"/>
              <a:ea typeface="Barlow"/>
              <a:cs typeface="Barlow"/>
              <a:sym typeface="Barlow"/>
            </a:endParaRPr>
          </a:p>
        </p:txBody>
      </p:sp>
      <p:sp>
        <p:nvSpPr>
          <p:cNvPr id="3189" name="Google Shape;3189;p98"/>
          <p:cNvSpPr txBox="1">
            <a:spLocks noGrp="1"/>
          </p:cNvSpPr>
          <p:nvPr>
            <p:ph type="body" idx="1"/>
          </p:nvPr>
        </p:nvSpPr>
        <p:spPr>
          <a:xfrm>
            <a:off x="9148762" y="1032463"/>
            <a:ext cx="2600325" cy="182086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700"/>
              <a:buNone/>
            </a:pPr>
            <a:r>
              <a:rPr lang="fr-FR"/>
              <a:t>6</a:t>
            </a:r>
            <a:endParaRPr/>
          </a:p>
          <a:p>
            <a:pPr marL="0" lvl="0" indent="0" algn="ctr" rtl="0">
              <a:lnSpc>
                <a:spcPct val="100000"/>
              </a:lnSpc>
              <a:spcBef>
                <a:spcPts val="0"/>
              </a:spcBef>
              <a:spcAft>
                <a:spcPts val="0"/>
              </a:spcAft>
              <a:buClr>
                <a:schemeClr val="lt1"/>
              </a:buClr>
              <a:buSzPts val="11700"/>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3194"/>
        <p:cNvGrpSpPr/>
        <p:nvPr/>
      </p:nvGrpSpPr>
      <p:grpSpPr>
        <a:xfrm>
          <a:off x="0" y="0"/>
          <a:ext cx="0" cy="0"/>
          <a:chOff x="0" y="0"/>
          <a:chExt cx="0" cy="0"/>
        </a:xfrm>
      </p:grpSpPr>
      <p:sp>
        <p:nvSpPr>
          <p:cNvPr id="3195" name="Google Shape;3195;p99"/>
          <p:cNvSpPr txBox="1">
            <a:spLocks noGrp="1"/>
          </p:cNvSpPr>
          <p:nvPr>
            <p:ph type="title"/>
          </p:nvPr>
        </p:nvSpPr>
        <p:spPr>
          <a:xfrm>
            <a:off x="450000" y="701874"/>
            <a:ext cx="11299088" cy="7156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Barlow"/>
              <a:buNone/>
            </a:pPr>
            <a:r>
              <a:rPr lang="fr-FR"/>
              <a:t>NOS ENGAGEMENTS</a:t>
            </a:r>
            <a:endParaRPr/>
          </a:p>
        </p:txBody>
      </p:sp>
      <p:sp>
        <p:nvSpPr>
          <p:cNvPr id="3196" name="Google Shape;3196;p99"/>
          <p:cNvSpPr txBox="1">
            <a:spLocks noGrp="1"/>
          </p:cNvSpPr>
          <p:nvPr>
            <p:ph type="body" idx="1"/>
          </p:nvPr>
        </p:nvSpPr>
        <p:spPr>
          <a:xfrm>
            <a:off x="450000" y="1257832"/>
            <a:ext cx="11274425" cy="435502"/>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2000"/>
              <a:buNone/>
            </a:pPr>
            <a:r>
              <a:rPr lang="fr-FR" sz="2000"/>
              <a:t>CODES PROFESSIONNELS, CERTIFICATION QUALITÉ CONSERVATION ET PROTECTION DES DONNÉES</a:t>
            </a:r>
            <a:endParaRPr/>
          </a:p>
        </p:txBody>
      </p:sp>
      <p:pic>
        <p:nvPicPr>
          <p:cNvPr id="3197" name="Google Shape;3197;p99"/>
          <p:cNvPicPr preferRelativeResize="0"/>
          <p:nvPr/>
        </p:nvPicPr>
        <p:blipFill rotWithShape="1">
          <a:blip r:embed="rId3">
            <a:alphaModFix/>
          </a:blip>
          <a:srcRect t="19640" r="955" b="19644"/>
          <a:stretch/>
        </p:blipFill>
        <p:spPr>
          <a:xfrm>
            <a:off x="11270550" y="210404"/>
            <a:ext cx="662152" cy="405897"/>
          </a:xfrm>
          <a:prstGeom prst="rect">
            <a:avLst/>
          </a:prstGeom>
          <a:noFill/>
          <a:ln>
            <a:noFill/>
          </a:ln>
        </p:spPr>
      </p:pic>
      <p:sp>
        <p:nvSpPr>
          <p:cNvPr id="3198" name="Google Shape;3198;p99"/>
          <p:cNvSpPr txBox="1"/>
          <p:nvPr/>
        </p:nvSpPr>
        <p:spPr>
          <a:xfrm>
            <a:off x="249773" y="1973501"/>
            <a:ext cx="6065042" cy="133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87722"/>
              </a:buClr>
              <a:buSzPts val="600"/>
              <a:buFont typeface="Helvetica Neue"/>
              <a:buNone/>
            </a:pPr>
            <a:r>
              <a:rPr lang="fr-FR" sz="1200" b="0" i="0" u="none" strike="noStrike" cap="none">
                <a:solidFill>
                  <a:srgbClr val="000000"/>
                </a:solidFill>
                <a:latin typeface="Barlow"/>
                <a:ea typeface="Barlow"/>
                <a:cs typeface="Barlow"/>
                <a:sym typeface="Barlow"/>
              </a:rPr>
              <a:t>Ipsos est membre des organismes professionnels français et européens des études de marché et d’opinion suivants : </a:t>
            </a:r>
            <a:endParaRPr/>
          </a:p>
          <a:p>
            <a:pPr marL="447675" marR="0" lvl="1" indent="-314325" algn="l" rtl="0">
              <a:lnSpc>
                <a:spcPct val="100000"/>
              </a:lnSpc>
              <a:spcBef>
                <a:spcPts val="600"/>
              </a:spcBef>
              <a:spcAft>
                <a:spcPts val="0"/>
              </a:spcAft>
              <a:buClr>
                <a:schemeClr val="dk1"/>
              </a:buClr>
              <a:buSzPts val="960"/>
              <a:buFont typeface="Arial"/>
              <a:buChar char="•"/>
            </a:pPr>
            <a:r>
              <a:rPr lang="fr-FR" sz="1200" b="1" i="0" u="none" strike="noStrike" cap="none">
                <a:solidFill>
                  <a:srgbClr val="000000"/>
                </a:solidFill>
                <a:latin typeface="Barlow"/>
                <a:ea typeface="Barlow"/>
                <a:cs typeface="Barlow"/>
                <a:sym typeface="Barlow"/>
              </a:rPr>
              <a:t>SYNTEC</a:t>
            </a:r>
            <a:r>
              <a:rPr lang="fr-FR" sz="1200" b="0" i="0" u="none" strike="noStrike" cap="none">
                <a:solidFill>
                  <a:srgbClr val="000000"/>
                </a:solidFill>
                <a:latin typeface="Barlow"/>
                <a:ea typeface="Barlow"/>
                <a:cs typeface="Barlow"/>
                <a:sym typeface="Barlow"/>
              </a:rPr>
              <a:t> (syndicat professionnel des sociétés d’études de marché en france ; </a:t>
            </a:r>
            <a:r>
              <a:rPr lang="fr-FR" sz="1200" b="0" i="0" u="sng" strike="noStrike" cap="none">
                <a:solidFill>
                  <a:srgbClr val="000000"/>
                </a:solidFill>
                <a:latin typeface="Barlow"/>
                <a:ea typeface="Barlow"/>
                <a:cs typeface="Barlow"/>
                <a:sym typeface="Barlow"/>
                <a:hlinkClick r:id="rId4">
                  <a:extLst>
                    <a:ext uri="{A12FA001-AC4F-418D-AE19-62706E023703}">
                      <ahyp:hlinkClr xmlns:ahyp="http://schemas.microsoft.com/office/drawing/2018/hyperlinkcolor" val="tx"/>
                    </a:ext>
                  </a:extLst>
                </a:hlinkClick>
              </a:rPr>
              <a:t>www.Syntec-etudes.Com</a:t>
            </a:r>
            <a:r>
              <a:rPr lang="fr-FR" sz="1200" b="0" i="0" u="none" strike="noStrike" cap="none">
                <a:solidFill>
                  <a:srgbClr val="000000"/>
                </a:solidFill>
                <a:latin typeface="Barlow"/>
                <a:ea typeface="Barlow"/>
                <a:cs typeface="Barlow"/>
                <a:sym typeface="Barlow"/>
              </a:rPr>
              <a:t>)</a:t>
            </a:r>
            <a:endParaRPr/>
          </a:p>
          <a:p>
            <a:pPr marL="447675" marR="0" lvl="1" indent="-314325" algn="l" rtl="0">
              <a:lnSpc>
                <a:spcPct val="100000"/>
              </a:lnSpc>
              <a:spcBef>
                <a:spcPts val="600"/>
              </a:spcBef>
              <a:spcAft>
                <a:spcPts val="0"/>
              </a:spcAft>
              <a:buClr>
                <a:schemeClr val="dk1"/>
              </a:buClr>
              <a:buSzPts val="960"/>
              <a:buFont typeface="Arial"/>
              <a:buChar char="•"/>
            </a:pPr>
            <a:r>
              <a:rPr lang="fr-FR" sz="1200" b="1" i="0" u="none" strike="noStrike" cap="none">
                <a:solidFill>
                  <a:srgbClr val="000000"/>
                </a:solidFill>
                <a:latin typeface="Barlow"/>
                <a:ea typeface="Barlow"/>
                <a:cs typeface="Barlow"/>
                <a:sym typeface="Barlow"/>
              </a:rPr>
              <a:t>ESOMAR</a:t>
            </a:r>
            <a:r>
              <a:rPr lang="fr-FR" sz="1200" b="0" i="0" u="none" strike="noStrike" cap="none">
                <a:solidFill>
                  <a:srgbClr val="000000"/>
                </a:solidFill>
                <a:latin typeface="Barlow"/>
                <a:ea typeface="Barlow"/>
                <a:cs typeface="Barlow"/>
                <a:sym typeface="Barlow"/>
              </a:rPr>
              <a:t> (European Society for Opinion and  Market Research, </a:t>
            </a:r>
            <a:r>
              <a:rPr lang="fr-FR" sz="1200" b="0" i="0" u="sng" strike="noStrike" cap="none">
                <a:solidFill>
                  <a:srgbClr val="000000"/>
                </a:solidFill>
                <a:latin typeface="Barlow"/>
                <a:ea typeface="Barlow"/>
                <a:cs typeface="Barlow"/>
                <a:sym typeface="Barlow"/>
                <a:hlinkClick r:id="rId5">
                  <a:extLst>
                    <a:ext uri="{A12FA001-AC4F-418D-AE19-62706E023703}">
                      <ahyp:hlinkClr xmlns:ahyp="http://schemas.microsoft.com/office/drawing/2018/hyperlinkcolor" val="tx"/>
                    </a:ext>
                  </a:extLst>
                </a:hlinkClick>
              </a:rPr>
              <a:t>www.Esomar.Org</a:t>
            </a:r>
            <a:r>
              <a:rPr lang="fr-FR" sz="1200" b="0" i="0" u="none" strike="noStrike" cap="none">
                <a:solidFill>
                  <a:srgbClr val="000000"/>
                </a:solidFill>
                <a:latin typeface="Barlow"/>
                <a:ea typeface="Barlow"/>
                <a:cs typeface="Barlow"/>
                <a:sym typeface="Barlow"/>
              </a:rPr>
              <a:t>)</a:t>
            </a:r>
            <a:endParaRPr/>
          </a:p>
        </p:txBody>
      </p:sp>
      <p:pic>
        <p:nvPicPr>
          <p:cNvPr id="3199" name="Google Shape;3199;p99" descr="D:\Users\Bastien.Paysant\Desktop\afaq.jpg"/>
          <p:cNvPicPr preferRelativeResize="0"/>
          <p:nvPr/>
        </p:nvPicPr>
        <p:blipFill rotWithShape="1">
          <a:blip r:embed="rId6">
            <a:alphaModFix/>
          </a:blip>
          <a:srcRect/>
          <a:stretch/>
        </p:blipFill>
        <p:spPr>
          <a:xfrm>
            <a:off x="6767776" y="2108151"/>
            <a:ext cx="508695" cy="468000"/>
          </a:xfrm>
          <a:prstGeom prst="rect">
            <a:avLst/>
          </a:prstGeom>
          <a:noFill/>
          <a:ln>
            <a:noFill/>
          </a:ln>
        </p:spPr>
      </p:pic>
      <p:sp>
        <p:nvSpPr>
          <p:cNvPr id="3200" name="Google Shape;3200;p99"/>
          <p:cNvSpPr txBox="1"/>
          <p:nvPr/>
        </p:nvSpPr>
        <p:spPr>
          <a:xfrm>
            <a:off x="6515042" y="1973501"/>
            <a:ext cx="4903158" cy="1200329"/>
          </a:xfrm>
          <a:prstGeom prst="rect">
            <a:avLst/>
          </a:prstGeom>
          <a:noFill/>
          <a:ln>
            <a:noFill/>
          </a:ln>
        </p:spPr>
        <p:txBody>
          <a:bodyPr spcFirstLastPara="1" wrap="square" lIns="91425" tIns="45700" rIns="91425" bIns="45700" anchor="t" anchorCtr="0">
            <a:spAutoFit/>
          </a:bodyPr>
          <a:lstStyle/>
          <a:p>
            <a:pPr marL="133350" marR="0" lvl="1"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	Ipsos France est certifiée  ISO 20252 : </a:t>
            </a:r>
            <a:endParaRPr/>
          </a:p>
          <a:p>
            <a:pPr marL="133350" marR="0" lvl="1"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	Market Research - version 2019 </a:t>
            </a:r>
            <a:endParaRPr/>
          </a:p>
          <a:p>
            <a:pPr marL="133350" marR="0" lvl="1" indent="0" algn="l" rtl="0">
              <a:lnSpc>
                <a:spcPct val="100000"/>
              </a:lnSpc>
              <a:spcBef>
                <a:spcPts val="0"/>
              </a:spcBef>
              <a:spcAft>
                <a:spcPts val="0"/>
              </a:spcAft>
              <a:buClr>
                <a:srgbClr val="000000"/>
              </a:buClr>
              <a:buSzPts val="1200"/>
              <a:buFont typeface="Barlow"/>
              <a:buNone/>
            </a:pPr>
            <a:r>
              <a:rPr lang="fr-FR" sz="1200" b="1" i="0" u="none" strike="noStrike" cap="none">
                <a:solidFill>
                  <a:srgbClr val="000000"/>
                </a:solidFill>
                <a:latin typeface="Barlow"/>
                <a:ea typeface="Barlow"/>
                <a:cs typeface="Barlow"/>
                <a:sym typeface="Barlow"/>
              </a:rPr>
              <a:t>	par AFNOR CERTIFICATION</a:t>
            </a:r>
            <a:endParaRPr/>
          </a:p>
          <a:p>
            <a:pPr marL="133350" marR="0" lvl="1" indent="0" algn="l" rtl="0">
              <a:lnSpc>
                <a:spcPct val="100000"/>
              </a:lnSpc>
              <a:spcBef>
                <a:spcPts val="0"/>
              </a:spcBef>
              <a:spcAft>
                <a:spcPts val="0"/>
              </a:spcAft>
              <a:buClr>
                <a:schemeClr val="dk1"/>
              </a:buClr>
              <a:buSzPts val="1200"/>
              <a:buFont typeface="Barlow"/>
              <a:buNone/>
            </a:pPr>
            <a:endParaRPr sz="1200" b="1" i="0" u="none" strike="noStrike" cap="none">
              <a:solidFill>
                <a:srgbClr val="000000"/>
              </a:solidFill>
              <a:latin typeface="Barlow"/>
              <a:ea typeface="Barlow"/>
              <a:cs typeface="Barlow"/>
              <a:sym typeface="Barlow"/>
            </a:endParaRPr>
          </a:p>
          <a:p>
            <a:pPr marL="133350" marR="0" lvl="1" indent="0" algn="l" rtl="0">
              <a:lnSpc>
                <a:spcPct val="100000"/>
              </a:lnSpc>
              <a:spcBef>
                <a:spcPts val="0"/>
              </a:spcBef>
              <a:spcAft>
                <a:spcPts val="0"/>
              </a:spcAft>
              <a:buClr>
                <a:srgbClr val="000000"/>
              </a:buClr>
              <a:buSzPts val="1200"/>
              <a:buFont typeface="Barlow"/>
              <a:buNone/>
            </a:pPr>
            <a:r>
              <a:rPr lang="fr-FR" sz="1200" b="0" i="0" u="none" strike="noStrike" cap="none">
                <a:solidFill>
                  <a:srgbClr val="000000"/>
                </a:solidFill>
                <a:latin typeface="Barlow"/>
                <a:ea typeface="Barlow"/>
                <a:cs typeface="Barlow"/>
                <a:sym typeface="Barlow"/>
              </a:rPr>
              <a:t>Ce document est élaboré dans le respect de ces codes et normes internationales.</a:t>
            </a:r>
            <a:endParaRPr/>
          </a:p>
        </p:txBody>
      </p:sp>
      <p:grpSp>
        <p:nvGrpSpPr>
          <p:cNvPr id="3201" name="Google Shape;3201;p99"/>
          <p:cNvGrpSpPr/>
          <p:nvPr/>
        </p:nvGrpSpPr>
        <p:grpSpPr>
          <a:xfrm>
            <a:off x="494450" y="3518668"/>
            <a:ext cx="10567250" cy="2167061"/>
            <a:chOff x="742969" y="3503977"/>
            <a:chExt cx="10567250" cy="2167061"/>
          </a:xfrm>
        </p:grpSpPr>
        <p:sp>
          <p:nvSpPr>
            <p:cNvPr id="3202" name="Google Shape;3202;p99"/>
            <p:cNvSpPr txBox="1"/>
            <p:nvPr/>
          </p:nvSpPr>
          <p:spPr>
            <a:xfrm>
              <a:off x="742969" y="3503977"/>
              <a:ext cx="10567250" cy="2167061"/>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Helvetica Neue"/>
                <a:buNone/>
              </a:pPr>
              <a:r>
                <a:rPr lang="fr-FR" sz="1200" b="0" i="0" u="none" strike="noStrike" cap="none">
                  <a:solidFill>
                    <a:srgbClr val="000000"/>
                  </a:solidFill>
                  <a:latin typeface="Barlow"/>
                  <a:ea typeface="Barlow"/>
                  <a:cs typeface="Barlow"/>
                  <a:sym typeface="Barlow"/>
                </a:rPr>
                <a:t>Ipsos France s’engage à appliquer le </a:t>
              </a:r>
              <a:r>
                <a:rPr lang="fr-FR" sz="1200" b="1" i="0" u="none" strike="noStrike" cap="none">
                  <a:solidFill>
                    <a:srgbClr val="000000"/>
                  </a:solidFill>
                  <a:latin typeface="Barlow"/>
                  <a:ea typeface="Barlow"/>
                  <a:cs typeface="Barlow"/>
                  <a:sym typeface="Barlow"/>
                </a:rPr>
                <a:t>code ICC/Esomar </a:t>
              </a:r>
              <a:r>
                <a:rPr lang="fr-FR" sz="1200" b="0" i="0" u="none" strike="noStrike" cap="none">
                  <a:solidFill>
                    <a:srgbClr val="000000"/>
                  </a:solidFill>
                  <a:latin typeface="Barlow"/>
                  <a:ea typeface="Barlow"/>
                  <a:cs typeface="Barlow"/>
                  <a:sym typeface="Barlow"/>
                </a:rPr>
                <a:t>des études de marché et d’opinion. Ce code définit les règles déontologiques des professionnels des études de marché et établit les mesures de protection dont bénéficient les personnes interrogées. </a:t>
              </a:r>
              <a:endParaRPr/>
            </a:p>
            <a:p>
              <a:pPr marL="0" marR="0" lvl="0" indent="0" algn="l" rtl="0">
                <a:lnSpc>
                  <a:spcPct val="100000"/>
                </a:lnSpc>
                <a:spcBef>
                  <a:spcPts val="1800"/>
                </a:spcBef>
                <a:spcAft>
                  <a:spcPts val="0"/>
                </a:spcAft>
                <a:buClr>
                  <a:srgbClr val="000000"/>
                </a:buClr>
                <a:buSzPts val="600"/>
                <a:buFont typeface="Helvetica Neue"/>
                <a:buNone/>
              </a:pPr>
              <a:r>
                <a:rPr lang="fr-FR" sz="1200" b="0">
                  <a:solidFill>
                    <a:srgbClr val="000000"/>
                  </a:solidFill>
                  <a:latin typeface="Barlow"/>
                  <a:ea typeface="Barlow"/>
                  <a:cs typeface="Barlow"/>
                  <a:sym typeface="Barlow"/>
                </a:rPr>
                <a:t>                    </a:t>
              </a:r>
              <a:r>
                <a:rPr lang="fr-FR" sz="1200" b="0" i="0" u="none" strike="noStrike" cap="none">
                  <a:solidFill>
                    <a:srgbClr val="000000"/>
                  </a:solidFill>
                  <a:latin typeface="Barlow"/>
                  <a:ea typeface="Barlow"/>
                  <a:cs typeface="Barlow"/>
                  <a:sym typeface="Barlow"/>
                </a:rPr>
                <a:t>Ipsos s’engage à respecter les lois applicables. Ipsos a désigné un Data Protection Officer et a mis place un plan de conformité au Règlement Général sur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                    la Protection des Données (Règlement (UE) 2016/679). Pour plus d’informations sur notre politique en matière de protection des données personnelles : </a:t>
              </a:r>
              <a:br>
                <a:rPr lang="fr-FR" sz="1200" b="0" i="0" u="none" strike="noStrike" cap="none">
                  <a:solidFill>
                    <a:srgbClr val="000000"/>
                  </a:solidFill>
                  <a:latin typeface="Barlow"/>
                  <a:ea typeface="Barlow"/>
                  <a:cs typeface="Barlow"/>
                  <a:sym typeface="Barlow"/>
                </a:rPr>
              </a:br>
              <a:r>
                <a:rPr lang="fr-FR" sz="1200" b="0" i="0" u="none" strike="noStrike" cap="none">
                  <a:solidFill>
                    <a:srgbClr val="000000"/>
                  </a:solidFill>
                  <a:latin typeface="Barlow"/>
                  <a:ea typeface="Barlow"/>
                  <a:cs typeface="Barlow"/>
                  <a:sym typeface="Barlow"/>
                </a:rPr>
                <a:t>                    </a:t>
              </a:r>
              <a:r>
                <a:rPr lang="fr-FR" sz="1200" b="0" i="0" u="sng" strike="noStrike" cap="none">
                  <a:solidFill>
                    <a:srgbClr val="000000"/>
                  </a:solidFill>
                  <a:latin typeface="Barlow"/>
                  <a:ea typeface="Barlow"/>
                  <a:cs typeface="Barlow"/>
                  <a:sym typeface="Barlow"/>
                  <a:hlinkClick r:id="rId7">
                    <a:extLst>
                      <a:ext uri="{A12FA001-AC4F-418D-AE19-62706E023703}">
                        <ahyp:hlinkClr xmlns:ahyp="http://schemas.microsoft.com/office/drawing/2018/hyperlinkcolor" val="tx"/>
                      </a:ext>
                    </a:extLst>
                  </a:hlinkClick>
                </a:rPr>
                <a:t>https://www.ipsos.com/fr-fr/confidentialite-et-protection-des-donnees-personnelles</a:t>
              </a:r>
              <a:endParaRPr sz="1200" b="0" i="0" u="none" strike="noStrike" cap="none">
                <a:solidFill>
                  <a:srgbClr val="000000"/>
                </a:solidFill>
                <a:latin typeface="Barlow"/>
                <a:ea typeface="Barlow"/>
                <a:cs typeface="Barlow"/>
                <a:sym typeface="Barlow"/>
              </a:endParaRPr>
            </a:p>
            <a:p>
              <a:pPr marL="0" marR="0" lvl="0" indent="0" algn="l" rtl="0">
                <a:lnSpc>
                  <a:spcPct val="100000"/>
                </a:lnSpc>
                <a:spcBef>
                  <a:spcPts val="1800"/>
                </a:spcBef>
                <a:spcAft>
                  <a:spcPts val="0"/>
                </a:spcAft>
                <a:buClr>
                  <a:srgbClr val="000000"/>
                </a:buClr>
                <a:buSzPts val="600"/>
                <a:buFont typeface="Helvetica Neue"/>
                <a:buNone/>
              </a:pPr>
              <a:r>
                <a:rPr lang="fr-FR" sz="1200" b="0" i="0" u="none" strike="noStrike" cap="none">
                  <a:solidFill>
                    <a:srgbClr val="000000"/>
                  </a:solidFill>
                  <a:latin typeface="Barlow"/>
                  <a:ea typeface="Barlow"/>
                  <a:cs typeface="Barlow"/>
                  <a:sym typeface="Barlow"/>
                </a:rPr>
                <a:t>A ce titre, la durée de conservation des données personnelles des personnes interviewées dans le cadre d’une étude est, à moins d’un engagement contractuel spécifique :</a:t>
              </a:r>
              <a:endParaRPr/>
            </a:p>
            <a:p>
              <a:pPr marL="0" marR="0" lvl="0" indent="0" algn="l" rtl="0">
                <a:lnSpc>
                  <a:spcPct val="100000"/>
                </a:lnSpc>
                <a:spcBef>
                  <a:spcPts val="1800"/>
                </a:spcBef>
                <a:spcAft>
                  <a:spcPts val="0"/>
                </a:spcAft>
                <a:buClr>
                  <a:srgbClr val="000000"/>
                </a:buClr>
                <a:buSzPts val="600"/>
                <a:buFont typeface="Helvetica Neue"/>
                <a:buNone/>
              </a:pPr>
              <a:r>
                <a:rPr lang="fr-FR" sz="1200" b="0" i="0" u="none" strike="noStrike" cap="none">
                  <a:solidFill>
                    <a:srgbClr val="000000"/>
                  </a:solidFill>
                  <a:latin typeface="Barlow"/>
                  <a:ea typeface="Barlow"/>
                  <a:cs typeface="Barlow"/>
                  <a:sym typeface="Barlow"/>
                </a:rPr>
                <a:t>de 12 mois suivant la date de fin d’une étude Ad Hoc .</a:t>
              </a:r>
              <a:endParaRPr/>
            </a:p>
            <a:p>
              <a:pPr marL="0" marR="0" lvl="0" indent="0" algn="l" rtl="0">
                <a:lnSpc>
                  <a:spcPct val="100000"/>
                </a:lnSpc>
                <a:spcBef>
                  <a:spcPts val="1800"/>
                </a:spcBef>
                <a:spcAft>
                  <a:spcPts val="0"/>
                </a:spcAft>
                <a:buClr>
                  <a:srgbClr val="000000"/>
                </a:buClr>
                <a:buSzPts val="600"/>
                <a:buFont typeface="Helvetica Neue"/>
                <a:buNone/>
              </a:pPr>
              <a:r>
                <a:rPr lang="fr-FR" sz="1200" b="0" i="0" u="none" strike="noStrike" cap="none">
                  <a:solidFill>
                    <a:srgbClr val="000000"/>
                  </a:solidFill>
                  <a:latin typeface="Barlow"/>
                  <a:ea typeface="Barlow"/>
                  <a:cs typeface="Barlow"/>
                  <a:sym typeface="Barlow"/>
                </a:rPr>
                <a:t>de 36 mois suivant la date de fin de chaque vague d’une étude récurrente.</a:t>
              </a:r>
              <a:endParaRPr/>
            </a:p>
          </p:txBody>
        </p:sp>
        <p:pic>
          <p:nvPicPr>
            <p:cNvPr id="3203" name="Google Shape;3203;p99"/>
            <p:cNvPicPr preferRelativeResize="0"/>
            <p:nvPr/>
          </p:nvPicPr>
          <p:blipFill rotWithShape="1">
            <a:blip r:embed="rId8">
              <a:alphaModFix/>
            </a:blip>
            <a:srcRect/>
            <a:stretch/>
          </p:blipFill>
          <p:spPr>
            <a:xfrm>
              <a:off x="797277" y="4168935"/>
              <a:ext cx="480800" cy="480800"/>
            </a:xfrm>
            <a:prstGeom prst="rect">
              <a:avLst/>
            </a:prstGeom>
            <a:noFill/>
            <a:ln>
              <a:noFill/>
            </a:ln>
          </p:spPr>
        </p:pic>
      </p:grpSp>
    </p:spTree>
  </p:cSld>
  <p:clrMapOvr>
    <a:masterClrMapping/>
  </p:clrMapOvr>
</p:sld>
</file>

<file path=ppt/theme/theme1.xml><?xml version="1.0" encoding="utf-8"?>
<a:theme xmlns:a="http://schemas.openxmlformats.org/drawingml/2006/main" name="Theme2">
  <a:themeElements>
    <a:clrScheme name="Ipsos_2024_v2">
      <a:dk1>
        <a:srgbClr val="000000"/>
      </a:dk1>
      <a:lt1>
        <a:srgbClr val="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Ipsos_2024_v2">
      <a:dk1>
        <a:srgbClr val="000000"/>
      </a:dk1>
      <a:lt1>
        <a:srgbClr val="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TotalTime>
  <Words>15116</Words>
  <Application>Microsoft Macintosh PowerPoint</Application>
  <PresentationFormat>Grand écran</PresentationFormat>
  <Paragraphs>2313</Paragraphs>
  <Slides>107</Slides>
  <Notes>107</Notes>
  <HiddenSlides>51</HiddenSlides>
  <MMClips>0</MMClips>
  <ScaleCrop>false</ScaleCrop>
  <HeadingPairs>
    <vt:vector size="8" baseType="variant">
      <vt:variant>
        <vt:lpstr>Polices utilisées</vt:lpstr>
      </vt:variant>
      <vt:variant>
        <vt:i4>6</vt:i4>
      </vt:variant>
      <vt:variant>
        <vt:lpstr>Thème</vt:lpstr>
      </vt:variant>
      <vt:variant>
        <vt:i4>2</vt:i4>
      </vt:variant>
      <vt:variant>
        <vt:lpstr>Serveurs OLE incorporés</vt:lpstr>
      </vt:variant>
      <vt:variant>
        <vt:i4>1</vt:i4>
      </vt:variant>
      <vt:variant>
        <vt:lpstr>Titres des diapositives</vt:lpstr>
      </vt:variant>
      <vt:variant>
        <vt:i4>107</vt:i4>
      </vt:variant>
    </vt:vector>
  </HeadingPairs>
  <TitlesOfParts>
    <vt:vector size="116" baseType="lpstr">
      <vt:lpstr>Barlow</vt:lpstr>
      <vt:lpstr>Arial</vt:lpstr>
      <vt:lpstr>Helvetica Neue</vt:lpstr>
      <vt:lpstr>Calibri</vt:lpstr>
      <vt:lpstr>Barlow Semi Condensed ExtraBold</vt:lpstr>
      <vt:lpstr>Noto Sans Symbols</vt:lpstr>
      <vt:lpstr>Theme2</vt:lpstr>
      <vt:lpstr>Theme1</vt:lpstr>
      <vt:lpstr>Word.Document.12</vt:lpstr>
      <vt:lpstr>TABAC ET VIH</vt:lpstr>
      <vt:lpstr>Présentation PowerPoint</vt:lpstr>
      <vt:lpstr>Sommaire</vt:lpstr>
      <vt:lpstr>QUI SONT LES RÉPONDANTS ?</vt:lpstr>
      <vt:lpstr>PROFIL DES PERSONNES VIVANT AVEC LE VIH</vt:lpstr>
      <vt:lpstr>Le profil des PvVIH interrogées</vt:lpstr>
      <vt:lpstr>Le profil des PvVIH interrogées</vt:lpstr>
      <vt:lpstr>Le profil tabagique des personnes vivant avec le VIH interrogées</vt:lpstr>
      <vt:lpstr>Présentation PowerPoint</vt:lpstr>
      <vt:lpstr>Présentation PowerPoint</vt:lpstr>
      <vt:lpstr>Présentation PowerPoint</vt:lpstr>
      <vt:lpstr>PROFIL DES PROFESSIONNELS DE SANTÉ</vt:lpstr>
      <vt:lpstr>Le profil des professionnels de santé interrogés</vt:lpstr>
      <vt:lpstr>Le profil des professionnels de santé interrogés</vt:lpstr>
      <vt:lpstr>LA PERCEPTION DES RISQUES LIÉS AU TABAC CHEZ LES PVVIH</vt:lpstr>
      <vt:lpstr>Massivement les PvVIH sont conscientes des impacts négatifs du tabac sur leur santé, notamment concernant leurs poumons, leur espérance de vie, leur santé cardiovasculaire et leur peau.</vt:lpstr>
      <vt:lpstr>Ces conséquences négatives sont encore plus perçues par les fumeurs actuels.</vt:lpstr>
      <vt:lpstr>Alors que les PvVIH sont plutôt informées sur l’impact du tabac sur l’espérance de vie et sur les risques cardiovasculaires associés, les connaissances sont nettement plus faibles sur les autres aspects. Les professionnels de santé se distinguent par de meilleures connaissances, même si des lacunes persistent.</vt:lpstr>
      <vt:lpstr>Les professionnels de santé sont alertés avant tout par le caractère quotidien de la consommation, plus que par le type de tabac ou cannabis que leurs patients consomment.</vt:lpstr>
      <vt:lpstr>C’est d’abord lorsqu’un patient déclare fumer, qu’il souffre de pathologies associées au tabac ou qu’il présente des signes visibles de consommation de tabac que les professionnels de santé engagent la discussion sur le tabac avec celui-ci.</vt:lpstr>
      <vt:lpstr>LE TABAC DANS LE QUOTIDIEN DES PVVIH : QUALITÉ DE VIE ET MOTIVATIONS À FUMER</vt:lpstr>
      <vt:lpstr>L’IMPACT DE L’ARRÊT DU TABAC SUR LA SANTÉ DES PVVIH</vt:lpstr>
      <vt:lpstr>Présentation PowerPoint</vt:lpstr>
      <vt:lpstr>Les conséquences de l’arrêt du tabac sont moins visibles aux yeux des anciens fumeurs sur leur niveau de stress ou d’anxiété, ainsi que sur leur irritabilité. </vt:lpstr>
      <vt:lpstr>LE PROFIL TABAGIQUE DES PVVIH – LE TEST QCT2 DE GILLIARD</vt:lpstr>
      <vt:lpstr>EXPLICATION DU TEST QCT2 DE GILLIARD</vt:lpstr>
      <vt:lpstr>Les fumeurs interrogés, qu’ils fument actuellement ou aient arrêté, se caractérisent par une forte dépendance à la nicotine, l’utilisation du tabac pour réguler leurs affects négatifs et un plaisir associé au fait de fumer. La dimension sociale du tabac semble moins marquée.</vt:lpstr>
      <vt:lpstr>Plus d’un tiers des fumeurs actuels se caractérisent par une forte dépendance à la nicotine, une proportion encore plus haute au sein des anciens fumeurs.</vt:lpstr>
      <vt:lpstr>Présentation PowerPoint</vt:lpstr>
      <vt:lpstr>Alors que la dimension sociale semble être un trait qui caractérise plus faiblement les fumeurs actuels, les anciens fumeurs ont une vision très différente, qui peut apparaître comme le signe d’une prise de conscience a posteriori de l’aspect social du tabac.</vt:lpstr>
      <vt:lpstr>Hormis l’action de fumer pendant une pause, les caractéristiques associées à la dimension sociale du tabac semblent définir assez peu les fumeurs interrogés.</vt:lpstr>
      <vt:lpstr>Fumer pour réguler les émotions négatives, un comportement face au tabac fréquemment adopté par plus d’un tiers des fumeurs actuels et 41% des anciens fumeurs.  </vt:lpstr>
      <vt:lpstr>Dans les moments où ils sont tendus, tracassés ou anxieux, fumer permet de réguler les émotions négatives ressenties. Sur cette dimension fumeurs et anciens fumeurs affichent des résultats similaires</vt:lpstr>
      <vt:lpstr>Le plaisir et le geste associé à l’acte de fumer représente une dimension importante de la relation au tabac des fumeurs : cela définit fortement 3 fumeurs actuels sur 10.</vt:lpstr>
      <vt:lpstr>Fumer est associé au plaisir et a un côté relaxant largement mis en avant par les fumeurs.</vt:lpstr>
      <vt:lpstr>1 fumeur actuel sur 5 déclarent fumer pour oublier le VIH et leurs traitements.</vt:lpstr>
      <vt:lpstr>LES POLY-CONSOMMATIONS ET AUTRES ADDICTIONS DES PVVIH</vt:lpstr>
      <vt:lpstr>Les PvVIH sont nombreux à consommer des substances nocives, tel que l’alcool, des drogues comme l’ecstasy ou à avoir des relations sexuelles sous l’emprise de drogues.</vt:lpstr>
      <vt:lpstr>L’alcool est la substance la plus fréquemment consommée par les PvVIH, 20% en consommant quotidiennement.</vt:lpstr>
      <vt:lpstr>L’ARRÊT DU TABAC  (INTENTION, MOTIVATION, FREIN)</vt:lpstr>
      <vt:lpstr>Les fumeurs actuels sont nombreux à avoir déjà arrêté de fumer pendant au moins une semaine ou à envisager sérieusement d’arrêter de fumer.</vt:lpstr>
      <vt:lpstr>LES TENTATIVES D’ARRÊT DU TABAC : MESURES MISES EN PLACE PAR LES PVVIH</vt:lpstr>
      <vt:lpstr>Parmi ceux qui ont déjà essayé d’arrêter de fumer, ils ont fait plus de 5 tentatives en moyenne. Pour près de 2 sur 5, ils ont déjà réussi à arrêter de fumer pendant plus de 6 mois.</vt:lpstr>
      <vt:lpstr>Du côté des anciens fumeurs, seulement un tiers arrive à arrêter complétement de fumer lors de sa première tentative. Cela fait en moyenne 10 ans qu’ils ont arrêté de fumer.</vt:lpstr>
      <vt:lpstr>Lorsqu’ils veulent arrêter de fumer, le premier réflexe des fumeurs est de se tourner vers un professionnel de santé qui les suit déjà. </vt:lpstr>
      <vt:lpstr>Les professionnels de santé proposent avant tout à leurs patients qui viennent les voir pour arrêter de fumer d’en parler avec d’autres médecins ou d’avoir recours à des médecines alternatives.</vt:lpstr>
      <vt:lpstr>Ce sont les pharmaciens qui conseillent le plus à leurs patients souhaitant arrêter de fumer d’en parler avec d’autres professionnels de santé.</vt:lpstr>
      <vt:lpstr>En termes d’aide à l’arrêt du tabac, les fumeurs se tournent en majorité vers des substituts comme les patchs ou utilisent des cigarettes électroniques.</vt:lpstr>
      <vt:lpstr>Cela rejoint les pratiques des professionnels de santé, qui ont principalement recours à la prescription de substituts face à des patients souhaitant arrêter de fumer.</vt:lpstr>
      <vt:lpstr>Les médecins généralistes sont plus nombreux à prescrire des substituts ou à des médicaments à leurs patients, contrairement aux pharmaciens.</vt:lpstr>
      <vt:lpstr>Se tourner vers d’autres activités lors de l’arrêt du tabac, une mesure adoptée par 2 fumeurs actuels sur 5 et 1/3 des anciens fumeurs.</vt:lpstr>
      <vt:lpstr>Et les professionnels de santé conseillent fréquemment à leurs patients de s’impliquer dans d’autres activité lorsqu’ils souhaitent arrêter de fumer.</vt:lpstr>
      <vt:lpstr>Les infectiologues sont moins nombreux à informer leurs patients sur l’existence d’applications qui pourraient les aider dans leur démarche d’arrêt du tabac. </vt:lpstr>
      <vt:lpstr>Les difficultés à résister à la tentation dans des moments conviviaux, avoir un entourage fumeur et un moment mal choisi sont les principales raisons avancées par les fumeurs qui ont déjà tenté d’arrêter de fumer. </vt:lpstr>
      <vt:lpstr>En revanche, le non-aboutissement de la tentative s’explique beaucoup moins par un manque de soutien de l’entourage, un isolement de celui-ci ou une non-volonté d’arrêter le cannabis. </vt:lpstr>
      <vt:lpstr>Pour les anciens fumeurs, les moyens les plus efficaces pour arrêter de fumer ont été le recours à des substituts, l’utilisation d’une cigarette électronique et l’implication dans d’autres activités.</vt:lpstr>
      <vt:lpstr>Pour arrêter de fumer, les fumeurs actuels déclarent avoir besoin avant tout d’une activité physique pour se dépenser, d’avoir recours à des médecines alternatives ou d’utiliser des substituts nicotiniques.</vt:lpstr>
      <vt:lpstr>ÊTRE DANS UNE DÉMARCHE D’ARRÊT DU TABAC : MOTIVATIONS ET FREINS</vt:lpstr>
      <vt:lpstr>Près de la moitié des fumeurs qui envisagent d’arrêter de fumer pensent à le faire à moyen terme, d’ici 6 mois. </vt:lpstr>
      <vt:lpstr>De nombreuses raisons sont avancées pour arrêter de fumer : que ce soit pour leur santé, pour se libérer de la dépendance, en raison du coût du tabac, pour avoir un mode de vie plus sain, à la suite d’une prise de conscience lié à leur âge et leur état de santé…</vt:lpstr>
      <vt:lpstr>Alors qu’avoir eu un déclic est une raison très exprimée par les anciens fumeurs, c’est beaucoup moins le cas pour les fumeurs actuels.</vt:lpstr>
      <vt:lpstr>Aimer fumer est la principale raison pour laquelle les fumeurs actuels n’envisagent pas d’arrêter de fumer.</vt:lpstr>
      <vt:lpstr>Du point de vue des professionnels de santé, les freins à l’arrêt du tabac sont nombreux : les patients ont d’autres problèmes à gérer avant le tabac, fumer est une solution qu’ils ont adoptée pour canaliser leur stress, et cela fait partie intégrante de leur routine.</vt:lpstr>
      <vt:lpstr>QUELLE PLACE POUR LE TABAC DANS LES CONSULTATIONS ?</vt:lpstr>
      <vt:lpstr>COMMENT LE TABAC EST ÉVOQUÉ PENDANT LES CONSULTATIONS ?</vt:lpstr>
      <vt:lpstr>Les pharmaciens, infectiologues et médecins généralistes sont les professionnels de santé consultés les plus fréquemment par les PvVIH. Seulement 14% ont vu un addictologue ou un tabacologue au cours de l’an passé.</vt:lpstr>
      <vt:lpstr>3 professionnels de santé sur 4 déclarent aborder spontanément la consommation de tabac, une proportion encore plus élevée auprès des infectiologues et des médecins généralistes.</vt:lpstr>
      <vt:lpstr>L’addictologue, le tabacologue, l’infectiologue et le médecin généraliste évoquent le plus le rapport au tabac dans les consultations avec des PvVIH fumeurs. Le sujet n’est que peu mentionné auprès des anciens fumeurs.</vt:lpstr>
      <vt:lpstr>Et 4/5 des professionnels de santé déclarent être à l’aise pour parler du tabac avec les PvVIH. Seulement 1/3 le sont tout à fait</vt:lpstr>
      <vt:lpstr>Pour les professionnels de santé pas à l’aise pour parler du tabac, c’est avant tout en raison du sentiment d’un manque de ressources, et de ne pas savoir comment en parler.</vt:lpstr>
      <vt:lpstr>LA PRISE EN CHARGE DU TABAC PAR LES PROFESSIONNELS DE SANTÉ</vt:lpstr>
      <vt:lpstr>Interroger les PvVIH sur leur consommation de tabac et de substances est loin d’être un réflexe pour les professionnels de santé : seule la moitié d’entre eux déclarent le faire systématiquement au début d’une prise en charge d’un nouveau patient VIH.</vt:lpstr>
      <vt:lpstr>Dans le détail, ce sont les infectiologues et les médecins généralistes qui posent le plus ces questions, tandis que cela reste beaucoup moins fréquent pour les pharmaciens.</vt:lpstr>
      <vt:lpstr>Alors que la grande majorité des professionnels de santé s’intéressent au rapport au tabac des fumeurs et anciens fumeurs, ils sont beaucoup moins à s’informer sur le statut tabagique des non-fumeurs.</vt:lpstr>
      <vt:lpstr>Une nouvelle fois, ce sont les infectiologues et les médecins généralistes qui déclarent adopter le plus fréquemment ces pratiques. </vt:lpstr>
      <vt:lpstr>Lorsqu’ils orientent leurs patients VIH vers un autre professionnel de santé, c’est avant tout vers un addictologue ou un tabacologue. Les médecins généralistes sont les plus nombreux à accompagner eux-mêmes leurs patients.</vt:lpstr>
      <vt:lpstr>Ainsi, 3 PvVIH sur 10 déclarent avoir été orienté vers un spécialiste pour les aider à arrêter de fumer. Les professionnels de santé dirigent peu leurs patients vers des associations lorsqu’ils cherchent à arrêter de fumer.</vt:lpstr>
      <vt:lpstr>Face à des PvVIH fumeurs, les professionnels de santé font de nombreuses actions : ils leur apportent un soutien moral, les encouragent à diminuer leur consommation, voire à totalement arrêter de fumer, leur expliquent l’impact du tabac sur leur santé.</vt:lpstr>
      <vt:lpstr>Les professionnels de santé ne sont que rarement dans une démarche de culpabilisation des fumeurs ou à leur formuler des injonctions à arrêter de fumer.</vt:lpstr>
      <vt:lpstr>Les professionnels de santé sont unanimes sur l’accompagnement des fumeurs : c’est une longue étape, qui nécessite un apprentissage et une approche pluridisciplinaire. Toute tentative d’arrêt qui n’aboutit pas doit être analyser et ne constitue pas un échec.</vt:lpstr>
      <vt:lpstr>Cependant, un tiers des professionnels de santé ne se sentent pas capables de traiter les sujets liés au tabac, tandis que 17% ne voient pas l’intérêt de la multiplication des tentatives d’arrêt du tabac.</vt:lpstr>
      <vt:lpstr>Face aux professionnels de santé qui font de la sensibilisation au tabac, 2 PvVIH sur 5 y sont attentifs et même réceptifs.</vt:lpstr>
      <vt:lpstr>COMMENT CONVAINCRE LES PVVIH D’ARRÊTER LE TABAC ?</vt:lpstr>
      <vt:lpstr>De nombreux arguments pourraient inciter les fumeurs à arrêter de fumer : diminuer le risque de cancer, améliorer leur santé, arrêter d’endommager leurs poumons… </vt:lpstr>
      <vt:lpstr>Les seuls arguments qui résonnent moins pour les fumeurs sont le fait de protéger leur entourage du tabagisme passif et de savoir qu’ils donneront le bon exemple.</vt:lpstr>
      <vt:lpstr>QUELLES RESSOURCES POUR LES PROFESSIONNELS DE SANTÉ POUR ACCOMPAGNER LES PVVIH DANS L’ARRÊT DU TABAC ? QUEL NIVEAU D’INFORMATION ?</vt:lpstr>
      <vt:lpstr>Un manque crucial d’informations sur le public que sont les PVVIH qui fument : seulement la moitié des professionnels de santé ont été informé sur ce sujet. </vt:lpstr>
      <vt:lpstr>Plus précisément, les pharmaciens sont ceux qui ont reçu le moins d’informations sur l’accompagnement des PvVIH qui fument.</vt:lpstr>
      <vt:lpstr>Un niveau de formation à améliorer : les professionnels de santé sont nombreux à se sentir mal formés sur le sujet du tabac chez les PvVIH.</vt:lpstr>
      <vt:lpstr>De nouveau, ce sont les pharmaciens qui déclarent se sentir les moins bien formés pour accompagner des PvVIH qui fument.</vt:lpstr>
      <vt:lpstr>Même si la majorité des professionnels de santé estiment savoir vers qui orienter leurs patients, où chercher de l’information et comment se former, ils sont nombreux estimer ne pas disposer des ressources nécessaires.</vt:lpstr>
      <vt:lpstr>Les pharmaciens et les infirmiers sont les moins nombreux à considérer qu’ils disposent des ressources nécessaires pour accompagner les PvVIH qui souhaitent arrêter de fumer.</vt:lpstr>
      <vt:lpstr>Pour accompagner au mieux leurs patients, les professionnels de santé se tournent vers leurs confrères pour leur demander conseil ou se renseignent sur internet. Le recours aux formations est plus secondaire.</vt:lpstr>
      <vt:lpstr>Aux yeux des professionnels de santé, il existe de nombreux axes prioritaires pour améliorer l’accompagnement qu’ils proposent aux PvVIH, avec en tête l’intégration du tabac dans leur parcours de soin, ainsi qu’une plus forte sensibilisation au tabac.</vt:lpstr>
      <vt:lpstr>Pour les infectiologues, échanger avec des tabacologues est ce dont ils auraient besoin en priorité pour mieux accompagner les PvVIH dans leur arrêt du tabac.</vt:lpstr>
      <vt:lpstr>Les mesures visant à mettre à disposition plus d’informations aux professionnels de santé sont moins perçues comme prioritaires, elles n’en restent pas moins importantes pour les professionnels de santé. </vt:lpstr>
      <vt:lpstr>Les professionnels de santé ont des visions assez similaires concernant l’importance des mesures d’information à mettre en place.</vt:lpstr>
      <vt:lpstr>ANNEXES IPSOS</vt:lpstr>
      <vt:lpstr>NOS ENGAGEMENTS</vt:lpstr>
      <vt:lpstr>FIABILITÉ DES RÉSULTATS – Volet PvVIH </vt:lpstr>
      <vt:lpstr>FIABILITÉ DES RÉSULTATS – Volet professionnels de santé </vt:lpstr>
      <vt:lpstr>Fiche technique – Volet personnes vivant avec le VIH</vt:lpstr>
      <vt:lpstr>Fiche technique – Volet professionnels de santé</vt:lpstr>
      <vt:lpstr>FIABILITÉ DES RÉSULTATS : Études auto-administrées online</vt:lpstr>
      <vt:lpstr>Fiche technique</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TABAC ET VIH</dc:title>
  <dc:creator>Clara Bouchillou</dc:creator>
  <cp:lastModifiedBy>Actions Traitements</cp:lastModifiedBy>
  <cp:revision>2</cp:revision>
  <dcterms:created xsi:type="dcterms:W3CDTF">2024-07-02T09:01:07Z</dcterms:created>
  <dcterms:modified xsi:type="dcterms:W3CDTF">2024-11-28T09:59:12Z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0x010100C1D53D4CEF66B844AFDAC2928DB807E4</vt:lpwstr>
  </property>
  <property fmtid="{D5CDD505-2E9C-101B-9397-08002B2CF9AE}" pid="3" name="MediaServiceImageTags">
    <vt:lpwstr/>
  </property>
</Properties>
</file>